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4" r:id="rId5"/>
    <p:sldId id="267" r:id="rId6"/>
    <p:sldId id="259" r:id="rId7"/>
    <p:sldId id="260" r:id="rId8"/>
    <p:sldId id="261" r:id="rId9"/>
    <p:sldId id="271" r:id="rId10"/>
    <p:sldId id="262" r:id="rId11"/>
    <p:sldId id="272" r:id="rId12"/>
    <p:sldId id="270" r:id="rId13"/>
    <p:sldId id="268" r:id="rId14"/>
    <p:sldId id="263" r:id="rId15"/>
    <p:sldId id="273" r:id="rId16"/>
  </p:sldIdLst>
  <p:sldSz cx="16256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5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A"/>
    <a:srgbClr val="0033CC"/>
    <a:srgbClr val="000099"/>
    <a:srgbClr val="0000FF"/>
    <a:srgbClr val="E0E0E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4660"/>
  </p:normalViewPr>
  <p:slideViewPr>
    <p:cSldViewPr snapToGrid="0">
      <p:cViewPr varScale="1">
        <p:scale>
          <a:sx n="65" d="100"/>
          <a:sy n="65" d="100"/>
        </p:scale>
        <p:origin x="1314" y="72"/>
      </p:cViewPr>
      <p:guideLst>
        <p:guide orient="horz" pos="3840"/>
        <p:guide pos="5096"/>
      </p:guideLst>
    </p:cSldViewPr>
  </p:slideViewPr>
  <p:notesTextViewPr>
    <p:cViewPr>
      <p:scale>
        <a:sx n="1" d="1"/>
        <a:sy n="1" d="1"/>
      </p:scale>
      <p:origin x="0" y="0"/>
    </p:cViewPr>
  </p:notesTextViewPr>
  <p:sorterViewPr>
    <p:cViewPr>
      <p:scale>
        <a:sx n="100" d="100"/>
        <a:sy n="100" d="100"/>
      </p:scale>
      <p:origin x="0" y="-6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en-US"/>
              <a:t>Click to edit Master title style</a:t>
            </a:r>
            <a:endParaRPr lang="en-US" dirty="0"/>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381006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63693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117707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390733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en-US"/>
              <a:t>Click to edit Master title style</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330033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347844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119719" y="4453467"/>
            <a:ext cx="6877049"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29601" y="4453467"/>
            <a:ext cx="6910917"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420760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34737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69310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44782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dirty="0"/>
              <a:t>Click icon to add picture</a:t>
            </a:r>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114B8EC-D8F5-460B-BB9E-C3300FF7034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80282B-677F-48E5-9753-4A3762826026}" type="slidenum">
              <a:rPr lang="en-US" smtClean="0"/>
              <a:t>‹#›</a:t>
            </a:fld>
            <a:endParaRPr lang="en-US" dirty="0"/>
          </a:p>
        </p:txBody>
      </p:sp>
    </p:spTree>
    <p:extLst>
      <p:ext uri="{BB962C8B-B14F-4D97-AF65-F5344CB8AC3E}">
        <p14:creationId xmlns:p14="http://schemas.microsoft.com/office/powerpoint/2010/main" val="3593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A114B8EC-D8F5-460B-BB9E-C3300FF70345}" type="datetimeFigureOut">
              <a:rPr lang="en-US" smtClean="0"/>
              <a:t>1/17/2020</a:t>
            </a:fld>
            <a:endParaRPr lang="en-US" dirty="0"/>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A380282B-677F-48E5-9753-4A3762826026}" type="slidenum">
              <a:rPr lang="en-US" smtClean="0"/>
              <a:t>‹#›</a:t>
            </a:fld>
            <a:endParaRPr lang="en-US" dirty="0"/>
          </a:p>
        </p:txBody>
      </p:sp>
    </p:spTree>
    <p:extLst>
      <p:ext uri="{BB962C8B-B14F-4D97-AF65-F5344CB8AC3E}">
        <p14:creationId xmlns:p14="http://schemas.microsoft.com/office/powerpoint/2010/main" val="36890643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la.org/aboutala/governance/council/resolution_guidelines" TargetMode="External"/><Relationship Id="rId2" Type="http://schemas.openxmlformats.org/officeDocument/2006/relationships/hyperlink" Target="Join%20Zoom%20Online%20Office:%20https:/ala-events.zoom.us/j/272833140%20%20Meeting%20ID:%20272%20833%20140" TargetMode="External"/><Relationship Id="rId1" Type="http://schemas.openxmlformats.org/officeDocument/2006/relationships/slideLayout" Target="../slideLayouts/slideLayout7.xml"/><Relationship Id="rId5" Type="http://schemas.openxmlformats.org/officeDocument/2006/relationships/hyperlink" Target="mailto:ala-resolution-feedback-request@ala.org" TargetMode="External"/><Relationship Id="rId4" Type="http://schemas.openxmlformats.org/officeDocument/2006/relationships/hyperlink" Target="mailto:alaresolutions@ala.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la.org/aboutala/governance/council/resolutionwebfor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la.org/aboutala/governance/council/motionweb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la.org/aboutala/governance/council/motionwebfor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EE36403-E72A-4F4F-AAB4-5EB2AEA617E1}"/>
              </a:ext>
            </a:extLst>
          </p:cNvPr>
          <p:cNvSpPr>
            <a:spLocks noGrp="1"/>
          </p:cNvSpPr>
          <p:nvPr>
            <p:ph type="ctrTitle"/>
          </p:nvPr>
        </p:nvSpPr>
        <p:spPr>
          <a:xfrm>
            <a:off x="1117599" y="1271006"/>
            <a:ext cx="4659149" cy="8766197"/>
          </a:xfrm>
        </p:spPr>
        <p:txBody>
          <a:bodyPr vert="horz" lIns="91440" tIns="45720" rIns="91440" bIns="45720" rtlCol="0" anchor="ctr">
            <a:normAutofit/>
          </a:bodyPr>
          <a:lstStyle/>
          <a:p>
            <a:pPr algn="r" defTabSz="914400"/>
            <a:br>
              <a:rPr lang="en-US" sz="4400" kern="1200" dirty="0">
                <a:solidFill>
                  <a:schemeClr val="accent1"/>
                </a:solidFill>
                <a:latin typeface="+mj-lt"/>
                <a:ea typeface="+mj-ea"/>
                <a:cs typeface="+mj-cs"/>
              </a:rPr>
            </a:br>
            <a:br>
              <a:rPr lang="en-US" sz="4400" kern="1200" dirty="0">
                <a:solidFill>
                  <a:schemeClr val="accent1"/>
                </a:solidFill>
                <a:latin typeface="+mj-lt"/>
                <a:ea typeface="+mj-ea"/>
                <a:cs typeface="+mj-cs"/>
              </a:rPr>
            </a:br>
            <a:r>
              <a:rPr lang="en-US" sz="5400" b="1" kern="1200" dirty="0">
                <a:solidFill>
                  <a:schemeClr val="accent1"/>
                </a:solidFill>
                <a:latin typeface="+mj-lt"/>
                <a:ea typeface="+mj-ea"/>
                <a:cs typeface="+mj-cs"/>
              </a:rPr>
              <a:t>Crafting Quality Resolutions</a:t>
            </a:r>
            <a:br>
              <a:rPr lang="en-US" sz="4800" kern="1200" dirty="0">
                <a:solidFill>
                  <a:schemeClr val="accent1"/>
                </a:solidFill>
                <a:latin typeface="+mj-lt"/>
                <a:ea typeface="+mj-ea"/>
                <a:cs typeface="+mj-cs"/>
              </a:rPr>
            </a:br>
            <a:br>
              <a:rPr lang="en-US" sz="4800" kern="1200" dirty="0">
                <a:solidFill>
                  <a:schemeClr val="accent1"/>
                </a:solidFill>
                <a:latin typeface="+mj-lt"/>
                <a:ea typeface="+mj-ea"/>
                <a:cs typeface="+mj-cs"/>
              </a:rPr>
            </a:br>
            <a:r>
              <a:rPr lang="en-US" sz="4000" dirty="0"/>
              <a:t>ALA Council Orientation Edition </a:t>
            </a:r>
            <a:r>
              <a:rPr lang="en-US" sz="3600" dirty="0"/>
              <a:t>January 25, 2020</a:t>
            </a:r>
            <a:br>
              <a:rPr lang="en-US" sz="4400" dirty="0"/>
            </a:br>
            <a:endParaRPr lang="en-US" sz="4400" kern="1200" dirty="0">
              <a:solidFill>
                <a:schemeClr val="accent1"/>
              </a:solidFill>
              <a:latin typeface="+mj-lt"/>
              <a:ea typeface="+mj-ea"/>
              <a:cs typeface="+mj-cs"/>
            </a:endParaRPr>
          </a:p>
        </p:txBody>
      </p:sp>
      <p:cxnSp>
        <p:nvCxnSpPr>
          <p:cNvPr id="10"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1204515-B7F0-4E51-8DB2-16E94B7D3988}"/>
              </a:ext>
            </a:extLst>
          </p:cNvPr>
          <p:cNvSpPr txBox="1"/>
          <p:nvPr/>
        </p:nvSpPr>
        <p:spPr>
          <a:xfrm>
            <a:off x="6781013" y="4047442"/>
            <a:ext cx="8880904" cy="4097116"/>
          </a:xfrm>
          <a:prstGeom prst="rect">
            <a:avLst/>
          </a:prstGeom>
        </p:spPr>
        <p:txBody>
          <a:bodyPr vert="horz" lIns="91440" tIns="45720" rIns="91440" bIns="45720" numCol="2" rtlCol="0">
            <a:normAutofit lnSpcReduction="10000"/>
          </a:bodyPr>
          <a:lstStyle/>
          <a:p>
            <a:pPr defTabSz="914400">
              <a:lnSpc>
                <a:spcPct val="90000"/>
              </a:lnSpc>
              <a:spcAft>
                <a:spcPts val="600"/>
              </a:spcAft>
            </a:pPr>
            <a:r>
              <a:rPr lang="en-US" sz="2600" dirty="0"/>
              <a:t>ALA Resolutions Committee</a:t>
            </a:r>
          </a:p>
          <a:p>
            <a:pPr defTabSz="914400">
              <a:lnSpc>
                <a:spcPct val="90000"/>
              </a:lnSpc>
              <a:spcAft>
                <a:spcPts val="600"/>
              </a:spcAft>
            </a:pPr>
            <a:endParaRPr lang="en-US" sz="2600" dirty="0"/>
          </a:p>
          <a:p>
            <a:endParaRPr lang="en-US" sz="2600" dirty="0"/>
          </a:p>
          <a:p>
            <a:r>
              <a:rPr lang="en-US" sz="2600" dirty="0"/>
              <a:t>Mike Marlin, Chair</a:t>
            </a:r>
            <a:endParaRPr lang="en-US" sz="2400" dirty="0"/>
          </a:p>
          <a:p>
            <a:r>
              <a:rPr lang="en-US" sz="2400" dirty="0"/>
              <a:t>Prof. Oscar Baeza</a:t>
            </a:r>
          </a:p>
          <a:p>
            <a:r>
              <a:rPr lang="en-US" sz="2400" dirty="0"/>
              <a:t>Marianne S. Hanley </a:t>
            </a:r>
          </a:p>
          <a:p>
            <a:r>
              <a:rPr lang="en-US" sz="2400" dirty="0"/>
              <a:t>Mary L. Hastler </a:t>
            </a:r>
          </a:p>
          <a:p>
            <a:r>
              <a:rPr lang="en-US" sz="2400" dirty="0"/>
              <a:t>Jos N. Holman </a:t>
            </a:r>
          </a:p>
          <a:p>
            <a:r>
              <a:rPr lang="en-US" sz="2400" dirty="0"/>
              <a:t>Sara Kelly Johns</a:t>
            </a:r>
          </a:p>
          <a:p>
            <a:r>
              <a:rPr lang="en-US" sz="2400" dirty="0"/>
              <a:t>Lynda M. Kellam</a:t>
            </a:r>
          </a:p>
          <a:p>
            <a:r>
              <a:rPr lang="en-US" sz="2400" dirty="0"/>
              <a:t>Kevin Reynolds</a:t>
            </a:r>
          </a:p>
          <a:p>
            <a:r>
              <a:rPr lang="en-US" sz="2400" dirty="0"/>
              <a:t> </a:t>
            </a:r>
          </a:p>
          <a:p>
            <a:endParaRPr lang="en-US" sz="2400" dirty="0"/>
          </a:p>
          <a:p>
            <a:endParaRPr lang="en-US" sz="2400" dirty="0"/>
          </a:p>
          <a:p>
            <a:endParaRPr lang="en-US" sz="2400" dirty="0"/>
          </a:p>
          <a:p>
            <a:r>
              <a:rPr lang="en-US" sz="2400" dirty="0"/>
              <a:t>Michael P. Santangelo</a:t>
            </a:r>
          </a:p>
          <a:p>
            <a:r>
              <a:rPr lang="en-US" sz="2400" dirty="0"/>
              <a:t>Matthew Shaw</a:t>
            </a:r>
          </a:p>
          <a:p>
            <a:r>
              <a:rPr lang="en-US" sz="2400" dirty="0"/>
              <a:t>Dr. Jennifer E. Steele </a:t>
            </a:r>
          </a:p>
          <a:p>
            <a:r>
              <a:rPr lang="en-US" sz="2400" dirty="0"/>
              <a:t>William E. Sudduth, III</a:t>
            </a:r>
          </a:p>
          <a:p>
            <a:r>
              <a:rPr lang="en-US" sz="2400" dirty="0"/>
              <a:t>Patricia  Wong (Board Liaison)</a:t>
            </a:r>
          </a:p>
          <a:p>
            <a:r>
              <a:rPr lang="en-US" sz="2400" dirty="0"/>
              <a:t>Marsha Patrice Burgess (Staff Liaison</a:t>
            </a:r>
            <a:r>
              <a:rPr lang="en-US" sz="2200" dirty="0"/>
              <a:t>)</a:t>
            </a:r>
          </a:p>
        </p:txBody>
      </p:sp>
    </p:spTree>
    <p:extLst>
      <p:ext uri="{BB962C8B-B14F-4D97-AF65-F5344CB8AC3E}">
        <p14:creationId xmlns:p14="http://schemas.microsoft.com/office/powerpoint/2010/main" val="132057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0F1A2C-4B8C-4C60-BE16-0451FC653E82}"/>
              </a:ext>
            </a:extLst>
          </p:cNvPr>
          <p:cNvSpPr>
            <a:spLocks noGrp="1"/>
          </p:cNvSpPr>
          <p:nvPr>
            <p:ph type="title"/>
          </p:nvPr>
        </p:nvSpPr>
        <p:spPr>
          <a:xfrm>
            <a:off x="1117600" y="1713559"/>
            <a:ext cx="4659149" cy="8764881"/>
          </a:xfrm>
        </p:spPr>
        <p:txBody>
          <a:bodyPr>
            <a:normAutofit/>
          </a:bodyPr>
          <a:lstStyle/>
          <a:p>
            <a:pPr algn="r"/>
            <a:r>
              <a:rPr lang="en-US" sz="7200" b="1" dirty="0">
                <a:solidFill>
                  <a:schemeClr val="accent1"/>
                </a:solidFill>
              </a:rPr>
              <a:t>ALA &amp; Council Standing Committees</a:t>
            </a:r>
          </a:p>
        </p:txBody>
      </p:sp>
      <p:cxnSp>
        <p:nvCxnSpPr>
          <p:cNvPr id="54" name="Straight Connector 5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B86A2607-DB58-4932-B340-4D3E8FCB9C07}"/>
              </a:ext>
            </a:extLst>
          </p:cNvPr>
          <p:cNvSpPr>
            <a:spLocks noGrp="1"/>
          </p:cNvSpPr>
          <p:nvPr>
            <p:ph idx="1"/>
          </p:nvPr>
        </p:nvSpPr>
        <p:spPr>
          <a:xfrm>
            <a:off x="6634706" y="875489"/>
            <a:ext cx="9144000" cy="10332720"/>
          </a:xfrm>
        </p:spPr>
        <p:txBody>
          <a:bodyPr anchor="ctr">
            <a:normAutofit fontScale="32500" lnSpcReduction="20000"/>
          </a:bodyPr>
          <a:lstStyle/>
          <a:p>
            <a:r>
              <a:rPr lang="en-US" sz="12300" dirty="0"/>
              <a:t>Not sent to Resolutions Committee, rather submitted within report to Council Secretariat</a:t>
            </a:r>
          </a:p>
          <a:p>
            <a:r>
              <a:rPr lang="en-US" sz="12300" dirty="0"/>
              <a:t>Follows Report/Action item format</a:t>
            </a:r>
          </a:p>
          <a:p>
            <a:r>
              <a:rPr lang="en-US" sz="12300" dirty="0"/>
              <a:t>May be vetted on Council Listserv</a:t>
            </a:r>
          </a:p>
          <a:p>
            <a:r>
              <a:rPr lang="en-US" sz="12300" dirty="0"/>
              <a:t>May be vetted at Council Forum I, II, or III</a:t>
            </a:r>
          </a:p>
          <a:p>
            <a:r>
              <a:rPr lang="en-US" sz="12300" dirty="0"/>
              <a:t>Placed on agenda of Council I, II, or III</a:t>
            </a:r>
          </a:p>
          <a:p>
            <a:r>
              <a:rPr lang="en-US" sz="12300" dirty="0"/>
              <a:t>Does the resolution concern:</a:t>
            </a:r>
          </a:p>
          <a:p>
            <a:pPr lvl="1">
              <a:buFont typeface="Wingdings" panose="05000000000000000000" pitchFamily="2" charset="2"/>
              <a:buChar char="q"/>
            </a:pPr>
            <a:r>
              <a:rPr lang="en-US" sz="11200" dirty="0"/>
              <a:t> Fiscal Implications</a:t>
            </a:r>
          </a:p>
          <a:p>
            <a:pPr lvl="2">
              <a:buFont typeface="Wingdings" panose="05000000000000000000" pitchFamily="2" charset="2"/>
              <a:buChar char="Ø"/>
            </a:pPr>
            <a:r>
              <a:rPr lang="en-US" sz="9800" dirty="0"/>
              <a:t>May be referred to BARC</a:t>
            </a:r>
          </a:p>
          <a:p>
            <a:pPr lvl="1">
              <a:buFont typeface="Wingdings" panose="05000000000000000000" pitchFamily="2" charset="2"/>
              <a:buChar char="q"/>
            </a:pPr>
            <a:r>
              <a:rPr lang="en-US" sz="11200" dirty="0"/>
              <a:t> Council Committee or Unit </a:t>
            </a:r>
          </a:p>
          <a:p>
            <a:pPr lvl="2">
              <a:buFont typeface="Wingdings" panose="05000000000000000000" pitchFamily="2" charset="2"/>
              <a:buChar char="Ø"/>
            </a:pPr>
            <a:r>
              <a:rPr lang="en-US" sz="9800" dirty="0"/>
              <a:t>May be referred to appropriate committee or unit</a:t>
            </a:r>
          </a:p>
          <a:p>
            <a:pPr lvl="1">
              <a:buFont typeface="Wingdings" panose="05000000000000000000" pitchFamily="2" charset="2"/>
              <a:buChar char="q"/>
            </a:pPr>
            <a:r>
              <a:rPr lang="en-US" sz="11200" dirty="0"/>
              <a:t> Existing policy</a:t>
            </a:r>
          </a:p>
          <a:p>
            <a:pPr lvl="2">
              <a:buFont typeface="Wingdings" panose="05000000000000000000" pitchFamily="2" charset="2"/>
              <a:buChar char="Ø"/>
            </a:pPr>
            <a:r>
              <a:rPr lang="en-US" sz="9800" dirty="0"/>
              <a:t>May be debated and voted upon by Council</a:t>
            </a:r>
          </a:p>
          <a:p>
            <a:pPr marL="0" indent="0">
              <a:buNone/>
            </a:pPr>
            <a:r>
              <a:rPr lang="en-US" sz="7400" dirty="0"/>
              <a:t>(continues on next slide)</a:t>
            </a:r>
          </a:p>
          <a:p>
            <a:pPr marL="0" indent="0">
              <a:buNone/>
            </a:pPr>
            <a:endParaRPr lang="en-US" sz="11222" dirty="0"/>
          </a:p>
        </p:txBody>
      </p:sp>
    </p:spTree>
    <p:extLst>
      <p:ext uri="{BB962C8B-B14F-4D97-AF65-F5344CB8AC3E}">
        <p14:creationId xmlns:p14="http://schemas.microsoft.com/office/powerpoint/2010/main" val="14412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0F1A2C-4B8C-4C60-BE16-0451FC653E82}"/>
              </a:ext>
            </a:extLst>
          </p:cNvPr>
          <p:cNvSpPr>
            <a:spLocks noGrp="1"/>
          </p:cNvSpPr>
          <p:nvPr>
            <p:ph type="title"/>
          </p:nvPr>
        </p:nvSpPr>
        <p:spPr>
          <a:xfrm>
            <a:off x="1117600" y="1713559"/>
            <a:ext cx="4659149" cy="8764881"/>
          </a:xfrm>
        </p:spPr>
        <p:txBody>
          <a:bodyPr>
            <a:normAutofit/>
          </a:bodyPr>
          <a:lstStyle/>
          <a:p>
            <a:pPr algn="r"/>
            <a:r>
              <a:rPr lang="en-US" sz="7200" b="1" dirty="0">
                <a:solidFill>
                  <a:schemeClr val="accent1"/>
                </a:solidFill>
              </a:rPr>
              <a:t>ALA &amp; Council Standing Committees</a:t>
            </a:r>
          </a:p>
        </p:txBody>
      </p:sp>
      <p:cxnSp>
        <p:nvCxnSpPr>
          <p:cNvPr id="54" name="Straight Connector 5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B86A2607-DB58-4932-B340-4D3E8FCB9C07}"/>
              </a:ext>
            </a:extLst>
          </p:cNvPr>
          <p:cNvSpPr>
            <a:spLocks noGrp="1"/>
          </p:cNvSpPr>
          <p:nvPr>
            <p:ph idx="1"/>
          </p:nvPr>
        </p:nvSpPr>
        <p:spPr>
          <a:xfrm>
            <a:off x="6634706" y="875489"/>
            <a:ext cx="9144000" cy="10332720"/>
          </a:xfrm>
        </p:spPr>
        <p:txBody>
          <a:bodyPr anchor="ctr">
            <a:normAutofit/>
          </a:bodyPr>
          <a:lstStyle/>
          <a:p>
            <a:pPr marL="0" indent="0">
              <a:buNone/>
            </a:pPr>
            <a:r>
              <a:rPr lang="en-US" sz="2400" dirty="0"/>
              <a:t>(continued from previous slide)</a:t>
            </a:r>
          </a:p>
          <a:p>
            <a:r>
              <a:rPr lang="en-US" sz="4000" dirty="0"/>
              <a:t>Adoption followed by: </a:t>
            </a:r>
          </a:p>
          <a:p>
            <a:pPr lvl="1">
              <a:buFont typeface="Wingdings" panose="05000000000000000000" pitchFamily="2" charset="2"/>
              <a:buChar char="q"/>
            </a:pPr>
            <a:r>
              <a:rPr lang="en-US" sz="3600" dirty="0"/>
              <a:t>Directive, Dissemination, and Implementation </a:t>
            </a:r>
          </a:p>
          <a:p>
            <a:pPr lvl="1">
              <a:buFont typeface="Wingdings" panose="05000000000000000000" pitchFamily="2" charset="2"/>
              <a:buChar char="q"/>
            </a:pPr>
            <a:r>
              <a:rPr lang="en-US" sz="3600" dirty="0"/>
              <a:t>Included in Executive Director’s Report</a:t>
            </a:r>
          </a:p>
          <a:p>
            <a:r>
              <a:rPr lang="en-US" sz="4000" dirty="0"/>
              <a:t>If resolution changes ALA policy</a:t>
            </a:r>
          </a:p>
          <a:p>
            <a:pPr lvl="1">
              <a:buFont typeface="Wingdings" panose="05000000000000000000" pitchFamily="2" charset="2"/>
              <a:buChar char="q"/>
            </a:pPr>
            <a:r>
              <a:rPr lang="en-US" sz="3600" dirty="0"/>
              <a:t>Reviewed by Policy Monitoring Committee (PMC)</a:t>
            </a:r>
          </a:p>
          <a:p>
            <a:pPr lvl="1">
              <a:buFont typeface="Wingdings" panose="05000000000000000000" pitchFamily="2" charset="2"/>
              <a:buChar char="q"/>
            </a:pPr>
            <a:r>
              <a:rPr lang="en-US" sz="3600" dirty="0"/>
              <a:t>PMC reports to council on placement in Policy Manual</a:t>
            </a:r>
          </a:p>
          <a:p>
            <a:pPr lvl="1">
              <a:buFont typeface="Wingdings" panose="05000000000000000000" pitchFamily="2" charset="2"/>
              <a:buChar char="q"/>
            </a:pPr>
            <a:r>
              <a:rPr lang="en-US" sz="3600" dirty="0"/>
              <a:t>Council votes on Policy Manual revision</a:t>
            </a:r>
          </a:p>
          <a:p>
            <a:r>
              <a:rPr lang="en-US" sz="4000" dirty="0"/>
              <a:t>Policy Manual Updated following Council approval</a:t>
            </a:r>
          </a:p>
        </p:txBody>
      </p:sp>
    </p:spTree>
    <p:extLst>
      <p:ext uri="{BB962C8B-B14F-4D97-AF65-F5344CB8AC3E}">
        <p14:creationId xmlns:p14="http://schemas.microsoft.com/office/powerpoint/2010/main" val="113827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0F1A2C-4B8C-4C60-BE16-0451FC653E82}"/>
              </a:ext>
            </a:extLst>
          </p:cNvPr>
          <p:cNvSpPr>
            <a:spLocks noGrp="1"/>
          </p:cNvSpPr>
          <p:nvPr>
            <p:ph type="title"/>
          </p:nvPr>
        </p:nvSpPr>
        <p:spPr>
          <a:xfrm>
            <a:off x="781054" y="1713559"/>
            <a:ext cx="4995696" cy="8764881"/>
          </a:xfrm>
        </p:spPr>
        <p:txBody>
          <a:bodyPr>
            <a:normAutofit/>
          </a:bodyPr>
          <a:lstStyle/>
          <a:p>
            <a:pPr algn="r"/>
            <a:r>
              <a:rPr lang="en-US" sz="7200" b="1" dirty="0">
                <a:solidFill>
                  <a:schemeClr val="accent1"/>
                </a:solidFill>
              </a:rPr>
              <a:t>Role Playing with </a:t>
            </a:r>
            <a:r>
              <a:rPr lang="en-US" sz="6000" b="1" i="1" dirty="0">
                <a:solidFill>
                  <a:schemeClr val="tx2"/>
                </a:solidFill>
              </a:rPr>
              <a:t>Resolution on Monetary Library Fines as a Form of Social Inequity</a:t>
            </a:r>
            <a:br>
              <a:rPr lang="en-US" sz="7200" b="1" dirty="0">
                <a:solidFill>
                  <a:schemeClr val="accent1"/>
                </a:solidFill>
              </a:rPr>
            </a:br>
            <a:r>
              <a:rPr lang="en-US" sz="7200" b="1" dirty="0">
                <a:solidFill>
                  <a:schemeClr val="accent1"/>
                </a:solidFill>
              </a:rPr>
              <a:t>  </a:t>
            </a:r>
          </a:p>
        </p:txBody>
      </p:sp>
      <p:cxnSp>
        <p:nvCxnSpPr>
          <p:cNvPr id="54" name="Straight Connector 5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B86A2607-DB58-4932-B340-4D3E8FCB9C07}"/>
              </a:ext>
            </a:extLst>
          </p:cNvPr>
          <p:cNvSpPr>
            <a:spLocks noGrp="1"/>
          </p:cNvSpPr>
          <p:nvPr>
            <p:ph idx="1"/>
          </p:nvPr>
        </p:nvSpPr>
        <p:spPr>
          <a:xfrm>
            <a:off x="6634706" y="875489"/>
            <a:ext cx="9144000" cy="10332720"/>
          </a:xfrm>
        </p:spPr>
        <p:txBody>
          <a:bodyPr anchor="ctr">
            <a:normAutofit/>
          </a:bodyPr>
          <a:lstStyle/>
          <a:p>
            <a:r>
              <a:rPr lang="en-US" sz="3200" dirty="0"/>
              <a:t>The Resolution on Monetary Library Fines as a Form of Social Inequity will be used as an example (time permitting)</a:t>
            </a:r>
          </a:p>
          <a:p>
            <a:r>
              <a:rPr lang="en-US" sz="3200" dirty="0"/>
              <a:t>RC Chair acts as Presiding Officer and introduces the Orientation Resolution and asks the sponsor (volunteer) to come to the microphone to read the Resolved clause(s). </a:t>
            </a:r>
          </a:p>
          <a:p>
            <a:r>
              <a:rPr lang="en-US" sz="3200" dirty="0"/>
              <a:t>The Resolved clauses appear on the projection screen. </a:t>
            </a:r>
          </a:p>
          <a:p>
            <a:r>
              <a:rPr lang="en-US" sz="3200" dirty="0"/>
              <a:t>A  second (volunteer) is asked to come to the microphone.</a:t>
            </a:r>
          </a:p>
          <a:p>
            <a:r>
              <a:rPr lang="en-US" sz="3200" dirty="0"/>
              <a:t>Discussion of the resolution.</a:t>
            </a:r>
          </a:p>
          <a:p>
            <a:r>
              <a:rPr lang="en-US" sz="3200" dirty="0"/>
              <a:t>With ALA Parliamentarian Eli Mina’s assistance walk through subsidiary motions using the print form first and then the electronic form. </a:t>
            </a:r>
          </a:p>
          <a:p>
            <a:r>
              <a:rPr lang="en-US" sz="3200" dirty="0"/>
              <a:t>Presiding officer Encourages councilors to approach the mic to speak to the motion. </a:t>
            </a:r>
          </a:p>
          <a:p>
            <a:r>
              <a:rPr lang="en-US" sz="3200" dirty="0"/>
              <a:t>An RC member can ultimately call for the vote. </a:t>
            </a:r>
          </a:p>
        </p:txBody>
      </p:sp>
    </p:spTree>
    <p:extLst>
      <p:ext uri="{BB962C8B-B14F-4D97-AF65-F5344CB8AC3E}">
        <p14:creationId xmlns:p14="http://schemas.microsoft.com/office/powerpoint/2010/main" val="294846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0F1A2C-4B8C-4C60-BE16-0451FC653E82}"/>
              </a:ext>
            </a:extLst>
          </p:cNvPr>
          <p:cNvSpPr>
            <a:spLocks noGrp="1"/>
          </p:cNvSpPr>
          <p:nvPr>
            <p:ph type="title"/>
          </p:nvPr>
        </p:nvSpPr>
        <p:spPr>
          <a:xfrm>
            <a:off x="1117600" y="1713559"/>
            <a:ext cx="4659149" cy="8764881"/>
          </a:xfrm>
        </p:spPr>
        <p:txBody>
          <a:bodyPr>
            <a:normAutofit/>
          </a:bodyPr>
          <a:lstStyle/>
          <a:p>
            <a:pPr algn="r"/>
            <a:r>
              <a:rPr lang="en-US" b="1" dirty="0">
                <a:solidFill>
                  <a:schemeClr val="accent1"/>
                </a:solidFill>
              </a:rPr>
              <a:t>Top 10 issues that confuse Council</a:t>
            </a:r>
          </a:p>
        </p:txBody>
      </p:sp>
      <p:cxnSp>
        <p:nvCxnSpPr>
          <p:cNvPr id="102" name="Straight Connector 10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B86A2607-DB58-4932-B340-4D3E8FCB9C07}"/>
              </a:ext>
            </a:extLst>
          </p:cNvPr>
          <p:cNvSpPr>
            <a:spLocks noGrp="1"/>
          </p:cNvSpPr>
          <p:nvPr>
            <p:ph idx="1"/>
          </p:nvPr>
        </p:nvSpPr>
        <p:spPr>
          <a:xfrm>
            <a:off x="6634708" y="2112570"/>
            <a:ext cx="8503692" cy="8764881"/>
          </a:xfrm>
        </p:spPr>
        <p:txBody>
          <a:bodyPr anchor="ctr">
            <a:normAutofit/>
          </a:bodyPr>
          <a:lstStyle/>
          <a:p>
            <a:pPr marL="1371600" indent="-1371600">
              <a:buFont typeface="+mj-lt"/>
              <a:buAutoNum type="arabicPeriod"/>
            </a:pPr>
            <a:r>
              <a:rPr lang="en-US" sz="4000" dirty="0"/>
              <a:t>24 Hour Rule</a:t>
            </a:r>
          </a:p>
          <a:p>
            <a:pPr marL="1371600" indent="-1371600">
              <a:buFont typeface="+mj-lt"/>
              <a:buAutoNum type="arabicPeriod"/>
            </a:pPr>
            <a:r>
              <a:rPr lang="en-US" sz="4000" dirty="0"/>
              <a:t>Wordsmithing</a:t>
            </a:r>
          </a:p>
          <a:p>
            <a:pPr marL="1371600" indent="-1371600">
              <a:buFont typeface="+mj-lt"/>
              <a:buAutoNum type="arabicPeriod"/>
            </a:pPr>
            <a:r>
              <a:rPr lang="en-US" sz="4000" dirty="0"/>
              <a:t>Amendments</a:t>
            </a:r>
          </a:p>
          <a:p>
            <a:pPr marL="1371600" indent="-1371600">
              <a:buFont typeface="+mj-lt"/>
              <a:buAutoNum type="arabicPeriod"/>
            </a:pPr>
            <a:r>
              <a:rPr lang="en-US" sz="4000" dirty="0"/>
              <a:t>Point of Privilege </a:t>
            </a:r>
          </a:p>
          <a:p>
            <a:pPr marL="1371600" indent="-1371600">
              <a:buFont typeface="+mj-lt"/>
              <a:buAutoNum type="arabicPeriod"/>
            </a:pPr>
            <a:r>
              <a:rPr lang="en-US" sz="4000" dirty="0"/>
              <a:t>Tributes and Point of Privilege</a:t>
            </a:r>
          </a:p>
          <a:p>
            <a:pPr marL="1371600" indent="-1371600">
              <a:buFont typeface="+mj-lt"/>
              <a:buAutoNum type="arabicPeriod"/>
            </a:pPr>
            <a:r>
              <a:rPr lang="en-US" sz="4000" dirty="0"/>
              <a:t>Policy Monitoring Committee review and report</a:t>
            </a:r>
          </a:p>
          <a:p>
            <a:pPr marL="1371600" indent="-1371600">
              <a:buFont typeface="+mj-lt"/>
              <a:buAutoNum type="arabicPeriod"/>
            </a:pPr>
            <a:r>
              <a:rPr lang="en-US" sz="4000" dirty="0"/>
              <a:t>Motion to Refer</a:t>
            </a:r>
          </a:p>
          <a:p>
            <a:pPr marL="1371600" indent="-1371600">
              <a:buFont typeface="+mj-lt"/>
              <a:buAutoNum type="arabicPeriod"/>
            </a:pPr>
            <a:r>
              <a:rPr lang="en-US" sz="4000" dirty="0"/>
              <a:t>BARC review</a:t>
            </a:r>
          </a:p>
          <a:p>
            <a:pPr marL="1371600" indent="-1371600">
              <a:buFont typeface="+mj-lt"/>
              <a:buAutoNum type="arabicPeriod"/>
            </a:pPr>
            <a:r>
              <a:rPr lang="en-US" sz="4000" dirty="0"/>
              <a:t>Point of Order</a:t>
            </a:r>
          </a:p>
          <a:p>
            <a:pPr marL="1371600" indent="-1371600">
              <a:buFont typeface="+mj-lt"/>
              <a:buAutoNum type="arabicPeriod"/>
            </a:pPr>
            <a:r>
              <a:rPr lang="en-US" sz="4000" dirty="0"/>
              <a:t>Resolutions from Council vs. Committees </a:t>
            </a:r>
          </a:p>
          <a:p>
            <a:endParaRPr lang="en-US" sz="3700" dirty="0"/>
          </a:p>
          <a:p>
            <a:endParaRPr lang="en-US" sz="3700" dirty="0"/>
          </a:p>
        </p:txBody>
      </p:sp>
    </p:spTree>
    <p:extLst>
      <p:ext uri="{BB962C8B-B14F-4D97-AF65-F5344CB8AC3E}">
        <p14:creationId xmlns:p14="http://schemas.microsoft.com/office/powerpoint/2010/main" val="241612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7ADF08-4F52-4C62-B1AE-C010F570E431}"/>
              </a:ext>
            </a:extLst>
          </p:cNvPr>
          <p:cNvSpPr/>
          <p:nvPr/>
        </p:nvSpPr>
        <p:spPr>
          <a:xfrm>
            <a:off x="4628715" y="248730"/>
            <a:ext cx="11855796" cy="11943270"/>
          </a:xfrm>
          <a:prstGeom prst="rect">
            <a:avLst/>
          </a:prstGeom>
        </p:spPr>
        <p:txBody>
          <a:bodyPr wrap="square">
            <a:spAutoFit/>
          </a:bodyPr>
          <a:lstStyle/>
          <a:p>
            <a:pPr algn="ctr"/>
            <a:endParaRPr lang="en-US" sz="2800" dirty="0">
              <a:solidFill>
                <a:srgbClr val="0033CC"/>
              </a:solidFill>
            </a:endParaRPr>
          </a:p>
          <a:p>
            <a:r>
              <a:rPr lang="en-US" sz="2800" b="1" dirty="0">
                <a:solidFill>
                  <a:srgbClr val="060ABA"/>
                </a:solidFill>
              </a:rPr>
              <a:t>Resolutions Committee Service Schedule/Office Hours</a:t>
            </a:r>
          </a:p>
          <a:p>
            <a:r>
              <a:rPr lang="en-US" sz="2400" b="1" dirty="0"/>
              <a:t>Pennsylvania Conference Center, ALA Council Chambers</a:t>
            </a:r>
          </a:p>
          <a:p>
            <a:r>
              <a:rPr lang="en-US" sz="2400" b="1" dirty="0"/>
              <a:t>Terrace IV Ballroom  and via our Zoom Office Hours</a:t>
            </a:r>
          </a:p>
          <a:p>
            <a:endParaRPr lang="en-US" b="1" dirty="0"/>
          </a:p>
          <a:p>
            <a:pPr marL="342900" indent="-342900">
              <a:buFont typeface="Wingdings" panose="05000000000000000000" pitchFamily="2" charset="2"/>
              <a:buChar char="Ø"/>
            </a:pPr>
            <a:r>
              <a:rPr lang="en-US" sz="2400" b="1" dirty="0"/>
              <a:t>Saturday, June 22</a:t>
            </a:r>
          </a:p>
          <a:p>
            <a:pPr marL="400019" lvl="1" defTabSz="914400">
              <a:lnSpc>
                <a:spcPct val="90000"/>
              </a:lnSpc>
              <a:spcAft>
                <a:spcPts val="600"/>
              </a:spcAft>
            </a:pPr>
            <a:r>
              <a:rPr lang="en-US" sz="2400" dirty="0"/>
              <a:t>9:30am – 11:00am </a:t>
            </a:r>
          </a:p>
          <a:p>
            <a:pPr marL="400019" lvl="1" defTabSz="914400">
              <a:lnSpc>
                <a:spcPct val="90000"/>
              </a:lnSpc>
              <a:spcAft>
                <a:spcPts val="600"/>
              </a:spcAft>
            </a:pPr>
            <a:r>
              <a:rPr lang="en-US" sz="2400" dirty="0"/>
              <a:t>11:00am - 12:30pm</a:t>
            </a:r>
          </a:p>
          <a:p>
            <a:pPr marL="400019" lvl="1" defTabSz="914400">
              <a:lnSpc>
                <a:spcPct val="90000"/>
              </a:lnSpc>
              <a:spcAft>
                <a:spcPts val="600"/>
              </a:spcAft>
            </a:pPr>
            <a:r>
              <a:rPr lang="en-US" sz="2400" dirty="0"/>
              <a:t>1:30pm - 2:30pm  (ALA Resolutions Committee Meeting, PCC, Terrace IV Ballroom)</a:t>
            </a:r>
          </a:p>
          <a:p>
            <a:pPr marL="342900" indent="-342900">
              <a:buFont typeface="Wingdings" panose="05000000000000000000" pitchFamily="2" charset="2"/>
              <a:buChar char="Ø"/>
            </a:pPr>
            <a:r>
              <a:rPr lang="en-US" sz="2400" b="1" dirty="0"/>
              <a:t>Sunday, June 23</a:t>
            </a:r>
          </a:p>
          <a:p>
            <a:pPr marL="400019" lvl="1" defTabSz="914400">
              <a:lnSpc>
                <a:spcPct val="90000"/>
              </a:lnSpc>
              <a:spcAft>
                <a:spcPts val="600"/>
              </a:spcAft>
            </a:pPr>
            <a:r>
              <a:rPr lang="en-US" sz="2400" dirty="0"/>
              <a:t>1:00pm - 2:30pm</a:t>
            </a:r>
          </a:p>
          <a:p>
            <a:pPr marL="400019" lvl="1" defTabSz="914400">
              <a:lnSpc>
                <a:spcPct val="90000"/>
              </a:lnSpc>
              <a:spcAft>
                <a:spcPts val="600"/>
              </a:spcAft>
            </a:pPr>
            <a:r>
              <a:rPr lang="en-US" sz="2400" dirty="0"/>
              <a:t>2:30pm - 4:00pm</a:t>
            </a:r>
          </a:p>
          <a:p>
            <a:pPr marL="342900" indent="-342900">
              <a:buFont typeface="Wingdings" panose="05000000000000000000" pitchFamily="2" charset="2"/>
              <a:buChar char="Ø"/>
            </a:pPr>
            <a:r>
              <a:rPr lang="en-US" sz="2400" b="1" dirty="0"/>
              <a:t>Monday, June 24</a:t>
            </a:r>
          </a:p>
          <a:p>
            <a:pPr marL="400019" lvl="1" defTabSz="914400">
              <a:lnSpc>
                <a:spcPct val="90000"/>
              </a:lnSpc>
              <a:spcAft>
                <a:spcPts val="600"/>
              </a:spcAft>
            </a:pPr>
            <a:r>
              <a:rPr lang="en-US" sz="2400" dirty="0"/>
              <a:t>1:00pm - 2:30pm</a:t>
            </a:r>
          </a:p>
          <a:p>
            <a:endParaRPr lang="en-US" sz="1050" dirty="0"/>
          </a:p>
          <a:p>
            <a:pPr marL="1257300" lvl="2" indent="-342900">
              <a:buFont typeface="Wingdings" panose="05000000000000000000" pitchFamily="2" charset="2"/>
              <a:buChar char="Ø"/>
            </a:pPr>
            <a:r>
              <a:rPr lang="en-US" sz="2400" b="1" dirty="0"/>
              <a:t>Join Zoom Online Office</a:t>
            </a:r>
            <a:r>
              <a:rPr lang="en-US" sz="2400" dirty="0">
                <a:hlinkClick r:id="rId2">
                  <a:extLst>
                    <a:ext uri="{A12FA001-AC4F-418D-AE19-62706E023703}">
                      <ahyp:hlinkClr xmlns:ahyp="http://schemas.microsoft.com/office/drawing/2018/hyperlinkcolor" val="tx"/>
                    </a:ext>
                  </a:extLst>
                </a:hlinkClick>
              </a:rPr>
              <a:t>: https//:ala-events.zoom.us/i/272833140</a:t>
            </a:r>
            <a:endParaRPr lang="en-US" sz="2400" dirty="0"/>
          </a:p>
          <a:p>
            <a:r>
              <a:rPr lang="en-US" sz="2400" dirty="0"/>
              <a:t>												Meeting ID: 272 833 140</a:t>
            </a:r>
          </a:p>
          <a:p>
            <a:endParaRPr lang="en-US" sz="1400" dirty="0"/>
          </a:p>
          <a:p>
            <a:r>
              <a:rPr lang="en-US" sz="2800" b="1" dirty="0">
                <a:solidFill>
                  <a:srgbClr val="060ABA"/>
                </a:solidFill>
              </a:rPr>
              <a:t>Schedule Notes </a:t>
            </a:r>
          </a:p>
          <a:p>
            <a:pPr marL="342900" indent="-342900">
              <a:buFont typeface="Wingdings" panose="05000000000000000000" pitchFamily="2" charset="2"/>
              <a:buChar char="Ø"/>
            </a:pPr>
            <a:r>
              <a:rPr lang="en-US" sz="2400" dirty="0"/>
              <a:t>Eli Mina, ALA Parliamentarian, will also be available at the ALA Resolutions Table for consultation as his schedule permits</a:t>
            </a:r>
          </a:p>
          <a:p>
            <a:pPr marL="342900" indent="-342900">
              <a:buFont typeface="Wingdings" panose="05000000000000000000" pitchFamily="2" charset="2"/>
              <a:buChar char="Ø"/>
            </a:pPr>
            <a:r>
              <a:rPr lang="en-US" sz="2400" dirty="0"/>
              <a:t>For information about the Zoom Online Office Hours Feature, please see:</a:t>
            </a:r>
          </a:p>
          <a:p>
            <a:pPr lvl="1"/>
            <a:r>
              <a:rPr lang="en-US" sz="2400" dirty="0">
                <a:hlinkClick r:id="rId3">
                  <a:extLst>
                    <a:ext uri="{A12FA001-AC4F-418D-AE19-62706E023703}">
                      <ahyp:hlinkClr xmlns:ahyp="http://schemas.microsoft.com/office/drawing/2018/hyperlinkcolor" val="tx"/>
                    </a:ext>
                  </a:extLst>
                </a:hlinkClick>
              </a:rPr>
              <a:t>http://www.ala.org/aboutala/governance/council/resolution_guidelines</a:t>
            </a:r>
            <a:r>
              <a:rPr lang="en-US" sz="2400" dirty="0"/>
              <a:t>  </a:t>
            </a:r>
          </a:p>
          <a:p>
            <a:endParaRPr lang="en-US" dirty="0"/>
          </a:p>
          <a:p>
            <a:endParaRPr lang="en-US" dirty="0"/>
          </a:p>
          <a:p>
            <a:r>
              <a:rPr lang="en-US" sz="2800" b="1" dirty="0">
                <a:solidFill>
                  <a:srgbClr val="060ABA"/>
                </a:solidFill>
              </a:rPr>
              <a:t>Information about the resolution process:</a:t>
            </a:r>
          </a:p>
          <a:p>
            <a:pPr marL="342900" indent="-342900">
              <a:buFont typeface="Wingdings" panose="05000000000000000000" pitchFamily="2" charset="2"/>
              <a:buChar char="Ø"/>
            </a:pPr>
            <a:r>
              <a:rPr lang="en-US" sz="2400" dirty="0"/>
              <a:t>Proposed resolutions can be submitted to the Resolutions Committee at: </a:t>
            </a:r>
          </a:p>
          <a:p>
            <a:pPr lvl="1"/>
            <a:r>
              <a:rPr lang="en-US" sz="2400" dirty="0">
                <a:hlinkClick r:id="rId4">
                  <a:extLst>
                    <a:ext uri="{A12FA001-AC4F-418D-AE19-62706E023703}">
                      <ahyp:hlinkClr xmlns:ahyp="http://schemas.microsoft.com/office/drawing/2018/hyperlinkcolor" val="tx"/>
                    </a:ext>
                  </a:extLst>
                </a:hlinkClick>
              </a:rPr>
              <a:t>alaresolutions@ala.org</a:t>
            </a:r>
            <a:endParaRPr lang="en-US" sz="2400" b="1" dirty="0"/>
          </a:p>
          <a:p>
            <a:pPr marL="342900" indent="-342900">
              <a:buFont typeface="Wingdings" panose="05000000000000000000" pitchFamily="2" charset="2"/>
              <a:buChar char="Ø"/>
            </a:pPr>
            <a:r>
              <a:rPr lang="en-US" sz="2400" dirty="0"/>
              <a:t>An online training series for resolution preparation is available at:</a:t>
            </a:r>
          </a:p>
          <a:p>
            <a:pPr lvl="1"/>
            <a:r>
              <a:rPr lang="en-US" sz="2400" dirty="0">
                <a:hlinkClick r:id="rId3">
                  <a:extLst>
                    <a:ext uri="{A12FA001-AC4F-418D-AE19-62706E023703}">
                      <ahyp:hlinkClr xmlns:ahyp="http://schemas.microsoft.com/office/drawing/2018/hyperlinkcolor" val="tx"/>
                    </a:ext>
                  </a:extLst>
                </a:hlinkClick>
              </a:rPr>
              <a:t>http://www.ala.org/aboutala/governance/council/resolution_guidelines</a:t>
            </a:r>
            <a:endParaRPr lang="en-US" sz="2400" dirty="0"/>
          </a:p>
          <a:p>
            <a:pPr marL="342900" indent="-342900">
              <a:buFont typeface="Wingdings" panose="05000000000000000000" pitchFamily="2" charset="2"/>
              <a:buChar char="Ø"/>
            </a:pPr>
            <a:r>
              <a:rPr lang="en-US" sz="2400" dirty="0"/>
              <a:t>Questions, comments and/or feedback re: the resolution process can be sent to:</a:t>
            </a:r>
          </a:p>
          <a:p>
            <a:pPr lvl="1"/>
            <a:r>
              <a:rPr lang="en-US" sz="2400" dirty="0">
                <a:hlinkClick r:id="rId5">
                  <a:extLst>
                    <a:ext uri="{A12FA001-AC4F-418D-AE19-62706E023703}">
                      <ahyp:hlinkClr xmlns:ahyp="http://schemas.microsoft.com/office/drawing/2018/hyperlinkcolor" val="tx"/>
                    </a:ext>
                  </a:extLst>
                </a:hlinkClick>
              </a:rPr>
              <a:t>ala-resolution-feedback-request@ala.org</a:t>
            </a:r>
            <a:endParaRPr lang="en-US" sz="2400" dirty="0"/>
          </a:p>
          <a:p>
            <a:pPr lvl="1"/>
            <a:endParaRPr lang="en-US" sz="1200" dirty="0"/>
          </a:p>
        </p:txBody>
      </p:sp>
      <p:sp>
        <p:nvSpPr>
          <p:cNvPr id="7" name="TextBox 6">
            <a:extLst>
              <a:ext uri="{FF2B5EF4-FFF2-40B4-BE49-F238E27FC236}">
                <a16:creationId xmlns:a16="http://schemas.microsoft.com/office/drawing/2014/main" id="{64632D7C-D6AD-2C48-A807-7D50513FC84D}"/>
              </a:ext>
            </a:extLst>
          </p:cNvPr>
          <p:cNvSpPr txBox="1"/>
          <p:nvPr/>
        </p:nvSpPr>
        <p:spPr>
          <a:xfrm>
            <a:off x="3529584" y="7077456"/>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24634FEB-C721-460B-BC06-B7204E548DCC}"/>
              </a:ext>
            </a:extLst>
          </p:cNvPr>
          <p:cNvSpPr txBox="1"/>
          <p:nvPr/>
        </p:nvSpPr>
        <p:spPr>
          <a:xfrm>
            <a:off x="408249" y="4018508"/>
            <a:ext cx="3213700" cy="4154984"/>
          </a:xfrm>
          <a:prstGeom prst="rect">
            <a:avLst/>
          </a:prstGeom>
          <a:noFill/>
        </p:spPr>
        <p:txBody>
          <a:bodyPr wrap="square" rtlCol="0">
            <a:spAutoFit/>
          </a:bodyPr>
          <a:lstStyle/>
          <a:p>
            <a:pPr algn="ctr"/>
            <a:r>
              <a:rPr lang="en-US" sz="6600" b="1" dirty="0">
                <a:solidFill>
                  <a:schemeClr val="accent1"/>
                </a:solidFill>
              </a:rPr>
              <a:t>WANT TO LEARN MORE?</a:t>
            </a:r>
          </a:p>
        </p:txBody>
      </p:sp>
      <p:cxnSp>
        <p:nvCxnSpPr>
          <p:cNvPr id="9" name="Straight Connector 8">
            <a:extLst>
              <a:ext uri="{FF2B5EF4-FFF2-40B4-BE49-F238E27FC236}">
                <a16:creationId xmlns:a16="http://schemas.microsoft.com/office/drawing/2014/main" id="{0892014E-C89E-4C54-B790-088C443BCCD4}"/>
              </a:ext>
            </a:extLst>
          </p:cNvPr>
          <p:cNvCxnSpPr/>
          <p:nvPr/>
        </p:nvCxnSpPr>
        <p:spPr>
          <a:xfrm>
            <a:off x="4054211" y="3394364"/>
            <a:ext cx="0" cy="540327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1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9F0D30-A683-4E17-8980-E41857583209}"/>
              </a:ext>
            </a:extLst>
          </p:cNvPr>
          <p:cNvSpPr>
            <a:spLocks noGrp="1"/>
          </p:cNvSpPr>
          <p:nvPr>
            <p:ph type="title"/>
          </p:nvPr>
        </p:nvSpPr>
        <p:spPr>
          <a:xfrm>
            <a:off x="5840784" y="1715909"/>
            <a:ext cx="9021437" cy="8760179"/>
          </a:xfrm>
        </p:spPr>
        <p:txBody>
          <a:bodyPr vert="horz" lIns="91440" tIns="45720" rIns="91440" bIns="45720" rtlCol="0" anchor="ctr">
            <a:normAutofit/>
          </a:bodyPr>
          <a:lstStyle/>
          <a:p>
            <a:pPr defTabSz="914400"/>
            <a:r>
              <a:rPr lang="en-US" sz="9600" b="1" kern="1200" dirty="0">
                <a:solidFill>
                  <a:srgbClr val="00B050"/>
                </a:solidFill>
                <a:latin typeface="+mj-lt"/>
                <a:ea typeface="+mj-ea"/>
                <a:cs typeface="+mj-cs"/>
              </a:rPr>
              <a:t>Thank you! </a:t>
            </a: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7854" y="3657598"/>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73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6DD076-A283-49DE-B68D-B74E0E0C1C09}"/>
              </a:ext>
            </a:extLst>
          </p:cNvPr>
          <p:cNvSpPr>
            <a:spLocks noGrp="1"/>
          </p:cNvSpPr>
          <p:nvPr>
            <p:ph type="title"/>
          </p:nvPr>
        </p:nvSpPr>
        <p:spPr>
          <a:xfrm>
            <a:off x="864681" y="706468"/>
            <a:ext cx="14020800" cy="1269760"/>
          </a:xfrm>
        </p:spPr>
        <p:txBody>
          <a:bodyPr vert="horz" lIns="91440" tIns="45720" rIns="91440" bIns="45720" rtlCol="0" anchor="ctr">
            <a:normAutofit/>
          </a:bodyPr>
          <a:lstStyle/>
          <a:p>
            <a:pPr defTabSz="914400"/>
            <a:r>
              <a:rPr lang="en-US" sz="4400" b="1" kern="1200" dirty="0">
                <a:solidFill>
                  <a:schemeClr val="tx1"/>
                </a:solidFill>
                <a:latin typeface="+mj-lt"/>
                <a:ea typeface="+mj-ea"/>
                <a:cs typeface="+mj-cs"/>
              </a:rPr>
              <a:t>Resolution Form and Content</a:t>
            </a:r>
          </a:p>
        </p:txBody>
      </p:sp>
      <p:sp>
        <p:nvSpPr>
          <p:cNvPr id="3" name="TextBox 2">
            <a:extLst>
              <a:ext uri="{FF2B5EF4-FFF2-40B4-BE49-F238E27FC236}">
                <a16:creationId xmlns:a16="http://schemas.microsoft.com/office/drawing/2014/main" id="{2C2DCBBD-D85E-4A58-B7DB-C94A9B85311B}"/>
              </a:ext>
            </a:extLst>
          </p:cNvPr>
          <p:cNvSpPr txBox="1"/>
          <p:nvPr/>
        </p:nvSpPr>
        <p:spPr>
          <a:xfrm>
            <a:off x="758757" y="2422187"/>
            <a:ext cx="14922229" cy="8754894"/>
          </a:xfrm>
          <a:prstGeom prst="rect">
            <a:avLst/>
          </a:prstGeom>
        </p:spPr>
        <p:txBody>
          <a:bodyPr vert="horz" lIns="91440" tIns="45720" rIns="91440" bIns="45720" rtlCol="0">
            <a:normAutofit/>
          </a:bodyPr>
          <a:lstStyle/>
          <a:p>
            <a:pPr defTabSz="914400">
              <a:lnSpc>
                <a:spcPct val="90000"/>
              </a:lnSpc>
              <a:spcAft>
                <a:spcPts val="600"/>
              </a:spcAft>
            </a:pPr>
            <a:r>
              <a:rPr lang="en-US" sz="2400" b="1" u="sng" dirty="0"/>
              <a:t>Resolution on Monetary Library Fines as a Form of Social Inequity</a:t>
            </a:r>
          </a:p>
          <a:p>
            <a:pPr defTabSz="914400">
              <a:lnSpc>
                <a:spcPct val="90000"/>
              </a:lnSpc>
              <a:spcAft>
                <a:spcPts val="600"/>
              </a:spcAft>
            </a:pPr>
            <a:endParaRPr lang="en-US" sz="2400" dirty="0"/>
          </a:p>
          <a:p>
            <a:pPr defTabSz="914400">
              <a:lnSpc>
                <a:spcPct val="90000"/>
              </a:lnSpc>
              <a:spcAft>
                <a:spcPts val="600"/>
              </a:spcAft>
            </a:pPr>
            <a:r>
              <a:rPr lang="en-US" sz="2400" b="1" dirty="0"/>
              <a:t>Whereas</a:t>
            </a:r>
            <a:r>
              <a:rPr lang="en-US" sz="2400" dirty="0"/>
              <a:t> the first policy objective listed in ALA Policy B.8.10 (Library Services to the Poor) as approved by ALA Council on January 27, 2019, states that the American Library Association shall implement these objectives by “Promoting the removal of barriers to library and information services, particularly fees, and overdue charges”;</a:t>
            </a:r>
          </a:p>
          <a:p>
            <a:pPr defTabSz="914400">
              <a:lnSpc>
                <a:spcPct val="90000"/>
              </a:lnSpc>
              <a:spcAft>
                <a:spcPts val="600"/>
              </a:spcAft>
            </a:pPr>
            <a:r>
              <a:rPr lang="en-US" sz="2400" b="1" dirty="0"/>
              <a:t>Whereas</a:t>
            </a:r>
            <a:r>
              <a:rPr lang="en-US" sz="2400" dirty="0"/>
              <a:t> ALA Policy B.4.2 (Free Access to Information) “asserts that the charging of fees and levies for information services, including those services utilizing the latest information technology, is discriminatory in publicly supported institutions providing library and information services”;</a:t>
            </a:r>
          </a:p>
          <a:p>
            <a:pPr defTabSz="914400">
              <a:lnSpc>
                <a:spcPct val="90000"/>
              </a:lnSpc>
              <a:spcAft>
                <a:spcPts val="600"/>
              </a:spcAft>
            </a:pPr>
            <a:r>
              <a:rPr lang="en-US" sz="2400" b="1" dirty="0"/>
              <a:t>Whereas</a:t>
            </a:r>
            <a:r>
              <a:rPr lang="en-US" sz="2400" dirty="0"/>
              <a:t> in Economic Barriers to Information Access, An Interpretation of the Library Bill of Rights, ALA states “All library policies and procedures, particularly those involving fines, fees, or other user charges, should be scrutinized for potential barriers to access”; and</a:t>
            </a:r>
          </a:p>
          <a:p>
            <a:pPr defTabSz="914400">
              <a:lnSpc>
                <a:spcPct val="90000"/>
              </a:lnSpc>
              <a:spcAft>
                <a:spcPts val="600"/>
              </a:spcAft>
            </a:pPr>
            <a:r>
              <a:rPr lang="en-US" sz="2400" b="1" dirty="0"/>
              <a:t>Whereas</a:t>
            </a:r>
            <a:r>
              <a:rPr lang="en-US" sz="2400" dirty="0"/>
              <a:t> monetary fines ultimately do not serve the core mission of the modern library; </a:t>
            </a:r>
            <a:r>
              <a:rPr lang="en-US" sz="2400" b="1" dirty="0"/>
              <a:t>now, therefore, be it </a:t>
            </a:r>
          </a:p>
          <a:p>
            <a:pPr indent="-228600" defTabSz="914400">
              <a:lnSpc>
                <a:spcPct val="90000"/>
              </a:lnSpc>
              <a:spcAft>
                <a:spcPts val="600"/>
              </a:spcAft>
              <a:buFont typeface="Arial" panose="020B0604020202020204" pitchFamily="34" charset="0"/>
              <a:buChar char="•"/>
            </a:pPr>
            <a:endParaRPr lang="en-US" sz="2400" i="1" dirty="0"/>
          </a:p>
          <a:p>
            <a:pPr defTabSz="914400">
              <a:lnSpc>
                <a:spcPct val="90000"/>
              </a:lnSpc>
              <a:spcAft>
                <a:spcPts val="600"/>
              </a:spcAft>
            </a:pPr>
            <a:r>
              <a:rPr lang="en-US" sz="2400" b="1" i="1" dirty="0"/>
              <a:t>Resolved</a:t>
            </a:r>
            <a:r>
              <a:rPr lang="en-US" sz="2400" dirty="0"/>
              <a:t>, that the American Library Association (ALA), on behalf of its members</a:t>
            </a:r>
          </a:p>
          <a:p>
            <a:pPr lvl="0" defTabSz="914400">
              <a:lnSpc>
                <a:spcPct val="90000"/>
              </a:lnSpc>
              <a:spcAft>
                <a:spcPts val="600"/>
              </a:spcAft>
            </a:pPr>
            <a:r>
              <a:rPr lang="en-US" sz="2400" dirty="0"/>
              <a:t>	1. adds a statement to the Policy Manual that establishes that “The American Library Association asserts that imposition of monetary library fines creates a barrier to the provision of library and information services.”;</a:t>
            </a:r>
          </a:p>
          <a:p>
            <a:pPr lvl="0" defTabSz="914400">
              <a:lnSpc>
                <a:spcPct val="90000"/>
              </a:lnSpc>
              <a:spcAft>
                <a:spcPts val="600"/>
              </a:spcAft>
            </a:pPr>
            <a:r>
              <a:rPr lang="en-US" sz="2400" dirty="0"/>
              <a:t>	2. urges libraries to scrutinize their practices of imposing fines on library patrons and actively move towards eliminating them; and</a:t>
            </a:r>
          </a:p>
          <a:p>
            <a:pPr lvl="0" defTabSz="914400">
              <a:lnSpc>
                <a:spcPct val="90000"/>
              </a:lnSpc>
              <a:spcAft>
                <a:spcPts val="600"/>
              </a:spcAft>
            </a:pPr>
            <a:r>
              <a:rPr lang="en-US" sz="2400" dirty="0"/>
              <a:t>	3. urges governing bodies of libraries to strengthen funding support for libraries so they are not dependent on monetary fines as a necessary source of revenue.</a:t>
            </a:r>
          </a:p>
          <a:p>
            <a:pPr lvl="0" indent="-228600" defTabSz="914400">
              <a:lnSpc>
                <a:spcPct val="90000"/>
              </a:lnSpc>
              <a:spcAft>
                <a:spcPts val="600"/>
              </a:spcAft>
              <a:buFont typeface="Arial" panose="020B0604020202020204" pitchFamily="34" charset="0"/>
              <a:buChar char="•"/>
            </a:pPr>
            <a:endParaRPr lang="en-US" sz="2400" dirty="0"/>
          </a:p>
          <a:p>
            <a:pPr defTabSz="914400">
              <a:lnSpc>
                <a:spcPct val="90000"/>
              </a:lnSpc>
              <a:spcAft>
                <a:spcPts val="600"/>
              </a:spcAft>
            </a:pPr>
            <a:r>
              <a:rPr lang="en-US" sz="2400" b="1" dirty="0"/>
              <a:t>Mover</a:t>
            </a:r>
            <a:r>
              <a:rPr lang="en-US" sz="2400" dirty="0"/>
              <a:t>: Regina Liber, Councilor At-Large, 123.456.7890</a:t>
            </a:r>
          </a:p>
          <a:p>
            <a:pPr defTabSz="914400">
              <a:lnSpc>
                <a:spcPct val="90000"/>
              </a:lnSpc>
              <a:spcAft>
                <a:spcPts val="600"/>
              </a:spcAft>
            </a:pPr>
            <a:r>
              <a:rPr lang="en-US" sz="2400" b="1" dirty="0"/>
              <a:t>Seconder</a:t>
            </a:r>
            <a:r>
              <a:rPr lang="en-US" sz="2400" dirty="0"/>
              <a:t>: Rex Libris, Councilor At-Large, 123.456.7890</a:t>
            </a:r>
          </a:p>
        </p:txBody>
      </p:sp>
    </p:spTree>
    <p:extLst>
      <p:ext uri="{BB962C8B-B14F-4D97-AF65-F5344CB8AC3E}">
        <p14:creationId xmlns:p14="http://schemas.microsoft.com/office/powerpoint/2010/main" val="35899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2C9F57-3DC1-4682-9475-073D1361AD37}"/>
              </a:ext>
            </a:extLst>
          </p:cNvPr>
          <p:cNvPicPr>
            <a:picLocks noChangeAspect="1"/>
          </p:cNvPicPr>
          <p:nvPr/>
        </p:nvPicPr>
        <p:blipFill rotWithShape="1">
          <a:blip r:embed="rId2"/>
          <a:srcRect l="33381" t="3333" r="31185" b="70482"/>
          <a:stretch/>
        </p:blipFill>
        <p:spPr>
          <a:xfrm>
            <a:off x="1442720" y="1649425"/>
            <a:ext cx="13611604" cy="9731782"/>
          </a:xfrm>
          <a:prstGeom prst="rect">
            <a:avLst/>
          </a:prstGeom>
        </p:spPr>
      </p:pic>
      <p:sp>
        <p:nvSpPr>
          <p:cNvPr id="4" name="TextBox 3">
            <a:extLst>
              <a:ext uri="{FF2B5EF4-FFF2-40B4-BE49-F238E27FC236}">
                <a16:creationId xmlns:a16="http://schemas.microsoft.com/office/drawing/2014/main" id="{B2384B80-CCE6-4FF7-8FB9-581204D2EAAC}"/>
              </a:ext>
            </a:extLst>
          </p:cNvPr>
          <p:cNvSpPr txBox="1"/>
          <p:nvPr/>
        </p:nvSpPr>
        <p:spPr>
          <a:xfrm>
            <a:off x="1201676" y="683040"/>
            <a:ext cx="13852648" cy="646331"/>
          </a:xfrm>
          <a:prstGeom prst="rect">
            <a:avLst/>
          </a:prstGeom>
          <a:noFill/>
        </p:spPr>
        <p:txBody>
          <a:bodyPr wrap="square" rtlCol="0">
            <a:spAutoFit/>
          </a:bodyPr>
          <a:lstStyle/>
          <a:p>
            <a:pPr algn="ctr"/>
            <a:r>
              <a:rPr lang="en-US" sz="3600" dirty="0">
                <a:latin typeface="+mj-lt"/>
                <a:hlinkClick r:id="rId3"/>
              </a:rPr>
              <a:t>http://www.ala.org/aboutala/governance/council/resolutionwebform</a:t>
            </a:r>
            <a:endParaRPr lang="en-US" sz="3600" dirty="0">
              <a:latin typeface="+mj-lt"/>
            </a:endParaRPr>
          </a:p>
        </p:txBody>
      </p:sp>
    </p:spTree>
    <p:extLst>
      <p:ext uri="{BB962C8B-B14F-4D97-AF65-F5344CB8AC3E}">
        <p14:creationId xmlns:p14="http://schemas.microsoft.com/office/powerpoint/2010/main" val="71104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1607-EA29-4DE2-9256-3555C94AB1D6}"/>
              </a:ext>
            </a:extLst>
          </p:cNvPr>
          <p:cNvSpPr>
            <a:spLocks noGrp="1"/>
          </p:cNvSpPr>
          <p:nvPr>
            <p:ph type="title"/>
          </p:nvPr>
        </p:nvSpPr>
        <p:spPr>
          <a:xfrm>
            <a:off x="654050" y="529485"/>
            <a:ext cx="14947900" cy="1324153"/>
          </a:xfrm>
        </p:spPr>
        <p:txBody>
          <a:bodyPr vert="horz" lIns="91440" tIns="45720" rIns="91440" bIns="45720" rtlCol="0" anchor="ctr">
            <a:normAutofit/>
          </a:bodyPr>
          <a:lstStyle/>
          <a:p>
            <a:pPr algn="ctr" defTabSz="914400"/>
            <a:r>
              <a:rPr lang="en-US" sz="4300" kern="1200" dirty="0">
                <a:solidFill>
                  <a:schemeClr val="bg1"/>
                </a:solidFill>
                <a:latin typeface="+mj-lt"/>
                <a:ea typeface="+mj-ea"/>
                <a:cs typeface="+mj-cs"/>
              </a:rPr>
              <a:t>ALA Motion Amendment e-Form</a:t>
            </a:r>
            <a:br>
              <a:rPr lang="en-US" sz="4300" kern="1200" dirty="0">
                <a:solidFill>
                  <a:schemeClr val="bg1"/>
                </a:solidFill>
                <a:latin typeface="+mj-lt"/>
                <a:ea typeface="+mj-ea"/>
                <a:cs typeface="+mj-cs"/>
              </a:rPr>
            </a:br>
            <a:r>
              <a:rPr lang="en-US" sz="3600" u="sng" kern="1200" dirty="0">
                <a:solidFill>
                  <a:schemeClr val="bg1"/>
                </a:solidFill>
                <a:latin typeface="+mj-lt"/>
                <a:ea typeface="+mj-ea"/>
                <a:cs typeface="+mj-cs"/>
                <a:hlinkClick r:id="rId2"/>
              </a:rPr>
              <a:t>http://www.ala.org/aboutala/governance/council/motionwebform</a:t>
            </a:r>
            <a:endParaRPr lang="en-US" sz="4300" kern="12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4777A871-EC61-42EE-BE07-938D099D6F5D}"/>
              </a:ext>
            </a:extLst>
          </p:cNvPr>
          <p:cNvPicPr>
            <a:picLocks noChangeAspect="1"/>
          </p:cNvPicPr>
          <p:nvPr/>
        </p:nvPicPr>
        <p:blipFill>
          <a:blip r:embed="rId3"/>
          <a:stretch>
            <a:fillRect/>
          </a:stretch>
        </p:blipFill>
        <p:spPr>
          <a:xfrm>
            <a:off x="992043" y="2495912"/>
            <a:ext cx="14271914" cy="8210881"/>
          </a:xfrm>
          <a:prstGeom prst="rect">
            <a:avLst/>
          </a:prstGeom>
        </p:spPr>
      </p:pic>
    </p:spTree>
    <p:extLst>
      <p:ext uri="{BB962C8B-B14F-4D97-AF65-F5344CB8AC3E}">
        <p14:creationId xmlns:p14="http://schemas.microsoft.com/office/powerpoint/2010/main" val="65219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1607-EA29-4DE2-9256-3555C94AB1D6}"/>
              </a:ext>
            </a:extLst>
          </p:cNvPr>
          <p:cNvSpPr>
            <a:spLocks noGrp="1"/>
          </p:cNvSpPr>
          <p:nvPr>
            <p:ph type="title"/>
          </p:nvPr>
        </p:nvSpPr>
        <p:spPr>
          <a:xfrm>
            <a:off x="742042" y="1143941"/>
            <a:ext cx="14947900" cy="1324153"/>
          </a:xfrm>
        </p:spPr>
        <p:txBody>
          <a:bodyPr vert="horz" lIns="91440" tIns="45720" rIns="91440" bIns="45720" rtlCol="0" anchor="ctr">
            <a:normAutofit/>
          </a:bodyPr>
          <a:lstStyle/>
          <a:p>
            <a:pPr algn="ctr" defTabSz="914400"/>
            <a:r>
              <a:rPr lang="en-US" sz="4300" b="1" kern="1200" dirty="0">
                <a:solidFill>
                  <a:schemeClr val="bg1"/>
                </a:solidFill>
                <a:latin typeface="+mj-lt"/>
                <a:ea typeface="+mj-ea"/>
                <a:cs typeface="+mj-cs"/>
              </a:rPr>
              <a:t>ALA Motion Amendment e-Form</a:t>
            </a:r>
            <a:br>
              <a:rPr lang="en-US" sz="4300" b="1" kern="1200" dirty="0">
                <a:solidFill>
                  <a:schemeClr val="bg1"/>
                </a:solidFill>
                <a:latin typeface="+mj-lt"/>
                <a:ea typeface="+mj-ea"/>
                <a:cs typeface="+mj-cs"/>
              </a:rPr>
            </a:br>
            <a:r>
              <a:rPr lang="en-US" sz="3600" u="sng" kern="1200" dirty="0">
                <a:solidFill>
                  <a:schemeClr val="bg1"/>
                </a:solidFill>
                <a:latin typeface="+mj-lt"/>
                <a:ea typeface="+mj-ea"/>
                <a:cs typeface="+mj-cs"/>
                <a:hlinkClick r:id="rId2"/>
              </a:rPr>
              <a:t>http://www.ala.org/aboutala/governance/council/motionwebform</a:t>
            </a:r>
            <a:endParaRPr lang="en-US" sz="43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3A452529-F708-4799-A3B1-CC73F1E65382}"/>
              </a:ext>
            </a:extLst>
          </p:cNvPr>
          <p:cNvPicPr>
            <a:picLocks noChangeAspect="1"/>
          </p:cNvPicPr>
          <p:nvPr/>
        </p:nvPicPr>
        <p:blipFill>
          <a:blip r:embed="rId3"/>
          <a:stretch>
            <a:fillRect/>
          </a:stretch>
        </p:blipFill>
        <p:spPr>
          <a:xfrm>
            <a:off x="2105702" y="2978181"/>
            <a:ext cx="12044595" cy="8069878"/>
          </a:xfrm>
          <a:prstGeom prst="rect">
            <a:avLst/>
          </a:prstGeom>
          <a:ln w="9525">
            <a:solidFill>
              <a:schemeClr val="tx1"/>
            </a:solidFill>
          </a:ln>
        </p:spPr>
      </p:pic>
    </p:spTree>
    <p:extLst>
      <p:ext uri="{BB962C8B-B14F-4D97-AF65-F5344CB8AC3E}">
        <p14:creationId xmlns:p14="http://schemas.microsoft.com/office/powerpoint/2010/main" val="395295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 name="Rectangle 1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E6FCDCA-AC17-4836-AE31-A2C01627475D}"/>
              </a:ext>
            </a:extLst>
          </p:cNvPr>
          <p:cNvSpPr>
            <a:spLocks noGrp="1"/>
          </p:cNvSpPr>
          <p:nvPr>
            <p:ph type="title"/>
          </p:nvPr>
        </p:nvSpPr>
        <p:spPr>
          <a:xfrm>
            <a:off x="1117600" y="1713559"/>
            <a:ext cx="4659149" cy="8764881"/>
          </a:xfrm>
        </p:spPr>
        <p:txBody>
          <a:bodyPr>
            <a:normAutofit/>
          </a:bodyPr>
          <a:lstStyle/>
          <a:p>
            <a:pPr algn="r"/>
            <a:r>
              <a:rPr lang="en-US" sz="6600" b="1" dirty="0">
                <a:solidFill>
                  <a:schemeClr val="accent1"/>
                </a:solidFill>
              </a:rPr>
              <a:t>Member Resolutions  </a:t>
            </a:r>
            <a:br>
              <a:rPr lang="en-US" sz="6600" b="1" dirty="0">
                <a:solidFill>
                  <a:schemeClr val="accent1"/>
                </a:solidFill>
              </a:rPr>
            </a:br>
            <a:r>
              <a:rPr lang="en-US" sz="4800" b="1" dirty="0">
                <a:solidFill>
                  <a:schemeClr val="accent1"/>
                </a:solidFill>
              </a:rPr>
              <a:t>From Virtual Membership or Membership Meetings</a:t>
            </a:r>
            <a:endParaRPr lang="en-US" sz="6600" b="1" dirty="0">
              <a:solidFill>
                <a:schemeClr val="accent1"/>
              </a:solidFill>
            </a:endParaRPr>
          </a:p>
        </p:txBody>
      </p:sp>
      <p:cxnSp>
        <p:nvCxnSpPr>
          <p:cNvPr id="115" name="Straight Connector 1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2" name="Content Placeholder 2">
            <a:extLst>
              <a:ext uri="{FF2B5EF4-FFF2-40B4-BE49-F238E27FC236}">
                <a16:creationId xmlns:a16="http://schemas.microsoft.com/office/drawing/2014/main" id="{7DB5A9E9-EF3E-4CF8-882E-5CFB684D54EE}"/>
              </a:ext>
            </a:extLst>
          </p:cNvPr>
          <p:cNvSpPr>
            <a:spLocks noGrp="1"/>
          </p:cNvSpPr>
          <p:nvPr>
            <p:ph idx="1"/>
          </p:nvPr>
        </p:nvSpPr>
        <p:spPr>
          <a:xfrm>
            <a:off x="6634708" y="929640"/>
            <a:ext cx="9144000" cy="10332720"/>
          </a:xfrm>
        </p:spPr>
        <p:txBody>
          <a:bodyPr anchor="ctr">
            <a:normAutofit/>
          </a:bodyPr>
          <a:lstStyle/>
          <a:p>
            <a:r>
              <a:rPr lang="en-US" sz="4000" dirty="0"/>
              <a:t>Submit through E-form </a:t>
            </a:r>
          </a:p>
          <a:p>
            <a:r>
              <a:rPr lang="en-US" sz="4000" dirty="0"/>
              <a:t>If the resolution concerns:</a:t>
            </a:r>
          </a:p>
          <a:p>
            <a:pPr lvl="1">
              <a:buFont typeface="Wingdings" panose="05000000000000000000" pitchFamily="2" charset="2"/>
              <a:buChar char="q"/>
            </a:pPr>
            <a:r>
              <a:rPr lang="en-US" sz="4000" dirty="0"/>
              <a:t> </a:t>
            </a:r>
            <a:r>
              <a:rPr lang="en-US" sz="3600" dirty="0"/>
              <a:t>Fiscal Implications </a:t>
            </a:r>
          </a:p>
          <a:p>
            <a:pPr lvl="2">
              <a:buFont typeface="Wingdings" panose="05000000000000000000" pitchFamily="2" charset="2"/>
              <a:buChar char="Ø"/>
            </a:pPr>
            <a:r>
              <a:rPr lang="en-US" sz="3200" dirty="0"/>
              <a:t> May be referred to BARC</a:t>
            </a:r>
          </a:p>
          <a:p>
            <a:pPr lvl="1">
              <a:buFont typeface="Wingdings" panose="05000000000000000000" pitchFamily="2" charset="2"/>
              <a:buChar char="q"/>
            </a:pPr>
            <a:r>
              <a:rPr lang="en-US" sz="4000" dirty="0"/>
              <a:t> </a:t>
            </a:r>
            <a:r>
              <a:rPr lang="en-US" sz="3600" dirty="0"/>
              <a:t>Council Committee or Unit </a:t>
            </a:r>
          </a:p>
          <a:p>
            <a:pPr lvl="2">
              <a:buFont typeface="Wingdings" panose="05000000000000000000" pitchFamily="2" charset="2"/>
              <a:buChar char="Ø"/>
            </a:pPr>
            <a:r>
              <a:rPr lang="en-US" sz="3200" dirty="0"/>
              <a:t>May be referred to appropriate committee or unit</a:t>
            </a:r>
          </a:p>
          <a:p>
            <a:pPr lvl="1">
              <a:buFont typeface="Wingdings" panose="05000000000000000000" pitchFamily="2" charset="2"/>
              <a:buChar char="q"/>
            </a:pPr>
            <a:r>
              <a:rPr lang="en-US" sz="4000" dirty="0"/>
              <a:t> </a:t>
            </a:r>
            <a:r>
              <a:rPr lang="en-US" sz="3600" dirty="0"/>
              <a:t>Existing policy</a:t>
            </a:r>
          </a:p>
          <a:p>
            <a:pPr lvl="2">
              <a:buFont typeface="Wingdings" panose="05000000000000000000" pitchFamily="2" charset="2"/>
              <a:buChar char="Ø"/>
            </a:pPr>
            <a:r>
              <a:rPr lang="en-US" sz="3200" dirty="0"/>
              <a:t>May be debated and voted upon by members in attendance</a:t>
            </a:r>
            <a:endParaRPr lang="en-US" sz="4800" dirty="0"/>
          </a:p>
          <a:p>
            <a:r>
              <a:rPr lang="en-US" sz="4000" dirty="0"/>
              <a:t>May be adopted at Virtual or Membership Meeting</a:t>
            </a:r>
          </a:p>
          <a:p>
            <a:pPr lvl="1">
              <a:buFont typeface="Wingdings" panose="05000000000000000000" pitchFamily="2" charset="2"/>
              <a:buChar char="q"/>
            </a:pPr>
            <a:r>
              <a:rPr lang="en-US" sz="3600" dirty="0"/>
              <a:t> Adopted resolutions are referred to Resolutions Committee Chair</a:t>
            </a:r>
          </a:p>
          <a:p>
            <a:pPr lvl="1">
              <a:buFont typeface="Wingdings" panose="05000000000000000000" pitchFamily="2" charset="2"/>
              <a:buChar char="q"/>
            </a:pPr>
            <a:r>
              <a:rPr lang="en-US" sz="3600" dirty="0"/>
              <a:t> Resolution is presented at Council I (Sunday)</a:t>
            </a:r>
          </a:p>
        </p:txBody>
      </p:sp>
    </p:spTree>
    <p:extLst>
      <p:ext uri="{BB962C8B-B14F-4D97-AF65-F5344CB8AC3E}">
        <p14:creationId xmlns:p14="http://schemas.microsoft.com/office/powerpoint/2010/main" val="184573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2A417F-8170-47FE-9E19-F734267B8753}"/>
              </a:ext>
            </a:extLst>
          </p:cNvPr>
          <p:cNvSpPr>
            <a:spLocks noGrp="1"/>
          </p:cNvSpPr>
          <p:nvPr>
            <p:ph type="title"/>
          </p:nvPr>
        </p:nvSpPr>
        <p:spPr>
          <a:xfrm>
            <a:off x="1335025" y="1878151"/>
            <a:ext cx="4870704" cy="8764881"/>
          </a:xfrm>
        </p:spPr>
        <p:txBody>
          <a:bodyPr>
            <a:normAutofit/>
          </a:bodyPr>
          <a:lstStyle/>
          <a:p>
            <a:pPr algn="r"/>
            <a:r>
              <a:rPr lang="en-US" sz="7200" b="1" dirty="0">
                <a:solidFill>
                  <a:schemeClr val="accent1"/>
                </a:solidFill>
              </a:rPr>
              <a:t>Memorials Tributes</a:t>
            </a:r>
            <a:br>
              <a:rPr lang="en-US" sz="7200" b="1" dirty="0">
                <a:solidFill>
                  <a:schemeClr val="accent1"/>
                </a:solidFill>
              </a:rPr>
            </a:br>
            <a:r>
              <a:rPr lang="en-US" sz="7200" b="1" dirty="0">
                <a:solidFill>
                  <a:schemeClr val="accent1"/>
                </a:solidFill>
              </a:rPr>
              <a:t> and Testimonials</a:t>
            </a:r>
          </a:p>
        </p:txBody>
      </p:sp>
      <p:cxnSp>
        <p:nvCxnSpPr>
          <p:cNvPr id="8"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DFA1EF2A-9514-451E-85F7-DA9238D3FAFE}"/>
              </a:ext>
            </a:extLst>
          </p:cNvPr>
          <p:cNvSpPr>
            <a:spLocks noGrp="1"/>
          </p:cNvSpPr>
          <p:nvPr>
            <p:ph idx="1"/>
          </p:nvPr>
        </p:nvSpPr>
        <p:spPr>
          <a:xfrm>
            <a:off x="6683248" y="1094231"/>
            <a:ext cx="9144000" cy="10332720"/>
          </a:xfrm>
        </p:spPr>
        <p:txBody>
          <a:bodyPr anchor="ctr">
            <a:normAutofit/>
          </a:bodyPr>
          <a:lstStyle/>
          <a:p>
            <a:r>
              <a:rPr lang="en-US" sz="4000" dirty="0"/>
              <a:t>May be submitted by:</a:t>
            </a:r>
          </a:p>
          <a:p>
            <a:pPr lvl="1">
              <a:buFont typeface="Wingdings" panose="05000000000000000000" pitchFamily="2" charset="2"/>
              <a:buChar char="q"/>
            </a:pPr>
            <a:r>
              <a:rPr lang="en-US" sz="3600" dirty="0"/>
              <a:t> Members (requires a seconder)</a:t>
            </a:r>
          </a:p>
          <a:p>
            <a:pPr lvl="1">
              <a:buFont typeface="Wingdings" panose="05000000000000000000" pitchFamily="2" charset="2"/>
              <a:buChar char="q"/>
            </a:pPr>
            <a:r>
              <a:rPr lang="en-US" sz="3600" dirty="0"/>
              <a:t> Councilors (requires a seconder)</a:t>
            </a:r>
          </a:p>
          <a:p>
            <a:pPr lvl="1">
              <a:buFont typeface="Wingdings" panose="05000000000000000000" pitchFamily="2" charset="2"/>
              <a:buChar char="q"/>
            </a:pPr>
            <a:r>
              <a:rPr lang="en-US" sz="3600" dirty="0"/>
              <a:t> Committees (no seconder if in report)</a:t>
            </a:r>
          </a:p>
          <a:p>
            <a:r>
              <a:rPr lang="en-US" sz="4000" dirty="0"/>
              <a:t>Submitted on resolutions E-form</a:t>
            </a:r>
          </a:p>
          <a:p>
            <a:r>
              <a:rPr lang="en-US" sz="4000" dirty="0"/>
              <a:t>Reviewed by Resolutions Committee</a:t>
            </a:r>
          </a:p>
          <a:p>
            <a:r>
              <a:rPr lang="en-US" sz="4000" dirty="0"/>
              <a:t>Forwarded to Council Secretariat</a:t>
            </a:r>
          </a:p>
          <a:p>
            <a:r>
              <a:rPr lang="en-US" sz="4000" dirty="0"/>
              <a:t>Presented at:</a:t>
            </a:r>
          </a:p>
          <a:p>
            <a:pPr lvl="1">
              <a:buFont typeface="Wingdings" panose="05000000000000000000" pitchFamily="2" charset="2"/>
              <a:buChar char="q"/>
            </a:pPr>
            <a:r>
              <a:rPr lang="en-US" sz="3600" dirty="0"/>
              <a:t> Membership Meeting</a:t>
            </a:r>
          </a:p>
          <a:p>
            <a:pPr lvl="1">
              <a:buFont typeface="Wingdings" panose="05000000000000000000" pitchFamily="2" charset="2"/>
              <a:buChar char="q"/>
            </a:pPr>
            <a:r>
              <a:rPr lang="en-US" sz="3600" dirty="0"/>
              <a:t> Council III (Tuesday)</a:t>
            </a:r>
          </a:p>
          <a:p>
            <a:r>
              <a:rPr lang="en-US" sz="4000" dirty="0"/>
              <a:t>Sent to appropriate parties after Meeting</a:t>
            </a:r>
          </a:p>
          <a:p>
            <a:endParaRPr lang="en-US" sz="3700" dirty="0"/>
          </a:p>
        </p:txBody>
      </p:sp>
    </p:spTree>
    <p:extLst>
      <p:ext uri="{BB962C8B-B14F-4D97-AF65-F5344CB8AC3E}">
        <p14:creationId xmlns:p14="http://schemas.microsoft.com/office/powerpoint/2010/main" val="190674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F302CD0-C543-47DE-A6F2-C7314F3FA187}"/>
              </a:ext>
            </a:extLst>
          </p:cNvPr>
          <p:cNvSpPr>
            <a:spLocks noGrp="1"/>
          </p:cNvSpPr>
          <p:nvPr>
            <p:ph type="title"/>
          </p:nvPr>
        </p:nvSpPr>
        <p:spPr>
          <a:xfrm>
            <a:off x="1117600" y="1713559"/>
            <a:ext cx="4659149" cy="8764881"/>
          </a:xfrm>
        </p:spPr>
        <p:txBody>
          <a:bodyPr>
            <a:normAutofit/>
          </a:bodyPr>
          <a:lstStyle/>
          <a:p>
            <a:pPr algn="r"/>
            <a:r>
              <a:rPr lang="en-US" sz="7200" b="1" dirty="0">
                <a:solidFill>
                  <a:schemeClr val="accent1"/>
                </a:solidFill>
              </a:rPr>
              <a:t>Resolutions from Council Members</a:t>
            </a:r>
          </a:p>
        </p:txBody>
      </p:sp>
      <p:cxnSp>
        <p:nvCxnSpPr>
          <p:cNvPr id="119" name="Straight Connector 1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6" name="Content Placeholder 2">
            <a:extLst>
              <a:ext uri="{FF2B5EF4-FFF2-40B4-BE49-F238E27FC236}">
                <a16:creationId xmlns:a16="http://schemas.microsoft.com/office/drawing/2014/main" id="{74C876B0-E094-4400-A5C7-AA59A3976CED}"/>
              </a:ext>
            </a:extLst>
          </p:cNvPr>
          <p:cNvSpPr>
            <a:spLocks noGrp="1"/>
          </p:cNvSpPr>
          <p:nvPr>
            <p:ph idx="1"/>
          </p:nvPr>
        </p:nvSpPr>
        <p:spPr>
          <a:xfrm>
            <a:off x="6683248" y="929639"/>
            <a:ext cx="9144000" cy="10332720"/>
          </a:xfrm>
        </p:spPr>
        <p:txBody>
          <a:bodyPr anchor="ctr">
            <a:normAutofit fontScale="25000" lnSpcReduction="20000"/>
          </a:bodyPr>
          <a:lstStyle/>
          <a:p>
            <a:r>
              <a:rPr lang="en-US" sz="16000" dirty="0"/>
              <a:t>Resolutions from Council Members:</a:t>
            </a:r>
          </a:p>
          <a:p>
            <a:pPr lvl="1">
              <a:buFont typeface="Wingdings" panose="05000000000000000000" pitchFamily="2" charset="2"/>
              <a:buChar char="q"/>
            </a:pPr>
            <a:r>
              <a:rPr lang="en-US" sz="14400" dirty="0"/>
              <a:t>Follow the Resolution Form and Content guidelines</a:t>
            </a:r>
          </a:p>
          <a:p>
            <a:pPr lvl="1">
              <a:buFont typeface="Wingdings" panose="05000000000000000000" pitchFamily="2" charset="2"/>
              <a:buChar char="q"/>
            </a:pPr>
            <a:r>
              <a:rPr lang="en-US" sz="14400" dirty="0"/>
              <a:t>Submitted via Resolutions Committee (E-form)</a:t>
            </a:r>
          </a:p>
          <a:p>
            <a:r>
              <a:rPr lang="en-US" sz="16000" dirty="0"/>
              <a:t>May be vetted on Council Listserv</a:t>
            </a:r>
          </a:p>
          <a:p>
            <a:r>
              <a:rPr lang="en-US" sz="16000" dirty="0"/>
              <a:t>May be vetted at Council Forum I, II, or III</a:t>
            </a:r>
          </a:p>
          <a:p>
            <a:r>
              <a:rPr lang="en-US" sz="16000" dirty="0"/>
              <a:t>Submitted to Council Secretariat</a:t>
            </a:r>
          </a:p>
          <a:p>
            <a:r>
              <a:rPr lang="en-US" sz="16000" dirty="0"/>
              <a:t>Placed on agenda of Council I, II, or III</a:t>
            </a:r>
          </a:p>
          <a:p>
            <a:r>
              <a:rPr lang="en-US" sz="16000" dirty="0"/>
              <a:t>If the resolution concerns:</a:t>
            </a:r>
          </a:p>
          <a:p>
            <a:pPr lvl="1">
              <a:buFont typeface="Wingdings" panose="05000000000000000000" pitchFamily="2" charset="2"/>
              <a:buChar char="q"/>
            </a:pPr>
            <a:r>
              <a:rPr lang="en-US" sz="14400" dirty="0"/>
              <a:t> Fiscal Implications</a:t>
            </a:r>
          </a:p>
          <a:p>
            <a:pPr lvl="2">
              <a:buFont typeface="Wingdings" panose="05000000000000000000" pitchFamily="2" charset="2"/>
              <a:buChar char="Ø"/>
            </a:pPr>
            <a:r>
              <a:rPr lang="en-US" sz="12800" dirty="0"/>
              <a:t>May be referred to BARC</a:t>
            </a:r>
          </a:p>
          <a:p>
            <a:pPr lvl="1">
              <a:buFont typeface="Wingdings" panose="05000000000000000000" pitchFamily="2" charset="2"/>
              <a:buChar char="q"/>
            </a:pPr>
            <a:r>
              <a:rPr lang="en-US" sz="14400" dirty="0"/>
              <a:t> Council Committee or Unit </a:t>
            </a:r>
          </a:p>
          <a:p>
            <a:pPr lvl="2">
              <a:buFont typeface="Wingdings" panose="05000000000000000000" pitchFamily="2" charset="2"/>
              <a:buChar char="Ø"/>
            </a:pPr>
            <a:r>
              <a:rPr lang="en-US" sz="12800" dirty="0"/>
              <a:t>May be referred to appropriate committee or unit</a:t>
            </a:r>
          </a:p>
          <a:p>
            <a:pPr lvl="1">
              <a:buFont typeface="Wingdings" panose="05000000000000000000" pitchFamily="2" charset="2"/>
              <a:buChar char="q"/>
            </a:pPr>
            <a:r>
              <a:rPr lang="en-US" sz="14400" dirty="0"/>
              <a:t> Existing policy</a:t>
            </a:r>
          </a:p>
          <a:p>
            <a:pPr lvl="2">
              <a:buFont typeface="Wingdings" panose="05000000000000000000" pitchFamily="2" charset="2"/>
              <a:buChar char="Ø"/>
            </a:pPr>
            <a:r>
              <a:rPr lang="en-US" sz="12800" dirty="0"/>
              <a:t>May be debated and voted upon by Council</a:t>
            </a:r>
          </a:p>
          <a:p>
            <a:pPr marL="812810" lvl="1" indent="0">
              <a:buNone/>
            </a:pPr>
            <a:endParaRPr lang="en-US" sz="10489" dirty="0"/>
          </a:p>
          <a:p>
            <a:pPr marL="812810" lvl="1" indent="0">
              <a:buNone/>
            </a:pPr>
            <a:r>
              <a:rPr lang="en-US" sz="9600" dirty="0"/>
              <a:t>(continues on next slide)</a:t>
            </a:r>
          </a:p>
        </p:txBody>
      </p:sp>
    </p:spTree>
    <p:extLst>
      <p:ext uri="{BB962C8B-B14F-4D97-AF65-F5344CB8AC3E}">
        <p14:creationId xmlns:p14="http://schemas.microsoft.com/office/powerpoint/2010/main" val="66451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8752" y="568960"/>
            <a:ext cx="15398496" cy="110540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F302CD0-C543-47DE-A6F2-C7314F3FA187}"/>
              </a:ext>
            </a:extLst>
          </p:cNvPr>
          <p:cNvSpPr>
            <a:spLocks noGrp="1"/>
          </p:cNvSpPr>
          <p:nvPr>
            <p:ph type="title"/>
          </p:nvPr>
        </p:nvSpPr>
        <p:spPr>
          <a:xfrm>
            <a:off x="1117600" y="1713559"/>
            <a:ext cx="4659149" cy="8764881"/>
          </a:xfrm>
        </p:spPr>
        <p:txBody>
          <a:bodyPr>
            <a:normAutofit/>
          </a:bodyPr>
          <a:lstStyle/>
          <a:p>
            <a:pPr algn="r"/>
            <a:r>
              <a:rPr lang="en-US" sz="7200" b="1" dirty="0">
                <a:solidFill>
                  <a:schemeClr val="accent1"/>
                </a:solidFill>
              </a:rPr>
              <a:t>Resolutions from Council Members</a:t>
            </a:r>
          </a:p>
        </p:txBody>
      </p:sp>
      <p:cxnSp>
        <p:nvCxnSpPr>
          <p:cNvPr id="119" name="Straight Connector 1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5728" y="3657600"/>
            <a:ext cx="0" cy="4876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6" name="Content Placeholder 2">
            <a:extLst>
              <a:ext uri="{FF2B5EF4-FFF2-40B4-BE49-F238E27FC236}">
                <a16:creationId xmlns:a16="http://schemas.microsoft.com/office/drawing/2014/main" id="{74C876B0-E094-4400-A5C7-AA59A3976CED}"/>
              </a:ext>
            </a:extLst>
          </p:cNvPr>
          <p:cNvSpPr>
            <a:spLocks noGrp="1"/>
          </p:cNvSpPr>
          <p:nvPr>
            <p:ph idx="1"/>
          </p:nvPr>
        </p:nvSpPr>
        <p:spPr>
          <a:xfrm>
            <a:off x="6683248" y="1067390"/>
            <a:ext cx="9144000" cy="10332720"/>
          </a:xfrm>
        </p:spPr>
        <p:txBody>
          <a:bodyPr anchor="ctr">
            <a:normAutofit/>
          </a:bodyPr>
          <a:lstStyle/>
          <a:p>
            <a:pPr marL="0" indent="0">
              <a:buNone/>
            </a:pPr>
            <a:r>
              <a:rPr lang="en-US" sz="2400" dirty="0"/>
              <a:t>(continued from previous slide)</a:t>
            </a:r>
          </a:p>
          <a:p>
            <a:r>
              <a:rPr lang="en-US" sz="4000" dirty="0"/>
              <a:t>Adoption followed by: </a:t>
            </a:r>
          </a:p>
          <a:p>
            <a:pPr lvl="1">
              <a:buFont typeface="Wingdings" panose="05000000000000000000" pitchFamily="2" charset="2"/>
              <a:buChar char="q"/>
            </a:pPr>
            <a:r>
              <a:rPr lang="en-US" sz="3600" dirty="0"/>
              <a:t>Directive, Dissemination, and Implementation </a:t>
            </a:r>
          </a:p>
          <a:p>
            <a:pPr lvl="1">
              <a:buFont typeface="Wingdings" panose="05000000000000000000" pitchFamily="2" charset="2"/>
              <a:buChar char="q"/>
            </a:pPr>
            <a:r>
              <a:rPr lang="en-US" sz="3600" dirty="0"/>
              <a:t>Included in Executive Director’s Report</a:t>
            </a:r>
          </a:p>
          <a:p>
            <a:r>
              <a:rPr lang="en-US" sz="4000" dirty="0"/>
              <a:t>If resolution changes ALA policy</a:t>
            </a:r>
          </a:p>
          <a:p>
            <a:pPr lvl="1">
              <a:buFont typeface="Wingdings" panose="05000000000000000000" pitchFamily="2" charset="2"/>
              <a:buChar char="q"/>
            </a:pPr>
            <a:r>
              <a:rPr lang="en-US" sz="3600" dirty="0"/>
              <a:t>Reviewed by Policy Monitoring Committee (PMC)</a:t>
            </a:r>
          </a:p>
          <a:p>
            <a:pPr lvl="1">
              <a:buFont typeface="Wingdings" panose="05000000000000000000" pitchFamily="2" charset="2"/>
              <a:buChar char="q"/>
            </a:pPr>
            <a:r>
              <a:rPr lang="en-US" sz="3600" dirty="0"/>
              <a:t>PMC reports to council on placement in Policy Manual</a:t>
            </a:r>
          </a:p>
          <a:p>
            <a:pPr lvl="1">
              <a:buFont typeface="Wingdings" panose="05000000000000000000" pitchFamily="2" charset="2"/>
              <a:buChar char="q"/>
            </a:pPr>
            <a:r>
              <a:rPr lang="en-US" sz="3600" dirty="0"/>
              <a:t>Council votes on Policy Manual revision</a:t>
            </a:r>
          </a:p>
          <a:p>
            <a:r>
              <a:rPr lang="en-US" sz="4000" dirty="0"/>
              <a:t>Policy Manual Updated following Council approval</a:t>
            </a:r>
          </a:p>
          <a:p>
            <a:pPr marL="812810" lvl="1" indent="0">
              <a:buNone/>
            </a:pPr>
            <a:endParaRPr lang="en-US" sz="10489" dirty="0"/>
          </a:p>
        </p:txBody>
      </p:sp>
    </p:spTree>
    <p:extLst>
      <p:ext uri="{BB962C8B-B14F-4D97-AF65-F5344CB8AC3E}">
        <p14:creationId xmlns:p14="http://schemas.microsoft.com/office/powerpoint/2010/main" val="2410750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46</TotalTime>
  <Words>1316</Words>
  <Application>Microsoft Office PowerPoint</Application>
  <PresentationFormat>Custom</PresentationFormat>
  <Paragraphs>168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  Crafting Quality Resolutions  ALA Council Orientation Edition January 25, 2020 </vt:lpstr>
      <vt:lpstr>Resolution Form and Content</vt:lpstr>
      <vt:lpstr>PowerPoint Presentation</vt:lpstr>
      <vt:lpstr>ALA Motion Amendment e-Form http://www.ala.org/aboutala/governance/council/motionwebform</vt:lpstr>
      <vt:lpstr>ALA Motion Amendment e-Form http://www.ala.org/aboutala/governance/council/motionwebform</vt:lpstr>
      <vt:lpstr>Member Resolutions   From Virtual Membership or Membership Meetings</vt:lpstr>
      <vt:lpstr>Memorials Tributes  and Testimonials</vt:lpstr>
      <vt:lpstr>Resolutions from Council Members</vt:lpstr>
      <vt:lpstr>Resolutions from Council Members</vt:lpstr>
      <vt:lpstr>ALA &amp; Council Standing Committees</vt:lpstr>
      <vt:lpstr>ALA &amp; Council Standing Committees</vt:lpstr>
      <vt:lpstr>Role Playing with Resolution on Monetary Library Fines as a Form of Social Inequity   </vt:lpstr>
      <vt:lpstr>Top 10 issues that confuse Council</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Quality Resolutions  ALA Council Orientation Edition January 25, 2020</dc:title>
  <dc:creator>Marsha Burgess</dc:creator>
  <cp:lastModifiedBy>Marsha Burgess</cp:lastModifiedBy>
  <cp:revision>10</cp:revision>
  <cp:lastPrinted>2020-01-17T14:28:54Z</cp:lastPrinted>
  <dcterms:created xsi:type="dcterms:W3CDTF">2020-01-16T19:17:18Z</dcterms:created>
  <dcterms:modified xsi:type="dcterms:W3CDTF">2020-01-17T14:29:38Z</dcterms:modified>
</cp:coreProperties>
</file>