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5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4" r:id="rId3"/>
    <p:sldId id="280" r:id="rId4"/>
    <p:sldId id="297" r:id="rId5"/>
    <p:sldId id="298" r:id="rId6"/>
    <p:sldId id="281" r:id="rId7"/>
    <p:sldId id="282" r:id="rId8"/>
    <p:sldId id="283" r:id="rId9"/>
    <p:sldId id="279" r:id="rId10"/>
    <p:sldId id="278" r:id="rId11"/>
    <p:sldId id="276" r:id="rId12"/>
    <p:sldId id="299" r:id="rId13"/>
    <p:sldId id="292" r:id="rId14"/>
    <p:sldId id="293" r:id="rId15"/>
    <p:sldId id="286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80" autoAdjust="0"/>
  </p:normalViewPr>
  <p:slideViewPr>
    <p:cSldViewPr snapToGrid="0">
      <p:cViewPr varScale="1">
        <p:scale>
          <a:sx n="110" d="100"/>
          <a:sy n="110" d="100"/>
        </p:scale>
        <p:origin x="63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158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$8,128,984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77-441E-829B-E3AD375BBAE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$16,091,562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77-441E-829B-E3AD375BBAE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11,728,258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77-441E-829B-E3AD375BBAE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$7,310,332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77-441E-829B-E3AD375BBAE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$1,520,256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77-441E-829B-E3AD375BBAE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$1,416,712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77-441E-829B-E3AD375BBAE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$3,376,118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41E-829B-E3AD375BBA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ell MT" panose="0202050306030502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'Revised Total ALA'!$B$19:$B$25</c:f>
              <c:strCache>
                <c:ptCount val="7"/>
                <c:pt idx="0">
                  <c:v>Membership Dues</c:v>
                </c:pt>
                <c:pt idx="1">
                  <c:v>Publishing</c:v>
                </c:pt>
                <c:pt idx="2">
                  <c:v>Meetings &amp; Conferences</c:v>
                </c:pt>
                <c:pt idx="3">
                  <c:v>Grants &amp; Awards</c:v>
                </c:pt>
                <c:pt idx="4">
                  <c:v>Contributions</c:v>
                </c:pt>
                <c:pt idx="5">
                  <c:v>Dividends &amp; Interest Income</c:v>
                </c:pt>
                <c:pt idx="6">
                  <c:v>Other</c:v>
                </c:pt>
              </c:strCache>
            </c:strRef>
          </c:cat>
          <c:val>
            <c:numRef>
              <c:f>'Revised Total ALA'!$C$19:$C$25</c:f>
              <c:numCache>
                <c:formatCode>_("$"* #,##0_);_("$"* \(#,##0\);_("$"* "-"??_);_(@_)</c:formatCode>
                <c:ptCount val="7"/>
                <c:pt idx="0">
                  <c:v>8128984</c:v>
                </c:pt>
                <c:pt idx="1">
                  <c:v>16091562</c:v>
                </c:pt>
                <c:pt idx="2">
                  <c:v>11728258</c:v>
                </c:pt>
                <c:pt idx="3">
                  <c:v>7310332</c:v>
                </c:pt>
                <c:pt idx="4">
                  <c:v>1520256</c:v>
                </c:pt>
                <c:pt idx="5">
                  <c:v>1416712</c:v>
                </c:pt>
                <c:pt idx="6">
                  <c:v>3376118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A5-4387-BA4E-83B35E7398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7623936"/>
        <c:axId val="477623608"/>
      </c:barChart>
      <c:catAx>
        <c:axId val="477623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ell MT" panose="02020503060305020303" pitchFamily="18" charset="0"/>
                <a:ea typeface="+mn-ea"/>
                <a:cs typeface="Andalus" panose="02020603050405020304" pitchFamily="18" charset="-78"/>
              </a:defRPr>
            </a:pPr>
            <a:endParaRPr lang="en-US"/>
          </a:p>
        </c:txPr>
        <c:crossAx val="477623608"/>
        <c:crosses val="autoZero"/>
        <c:auto val="1"/>
        <c:lblAlgn val="ctr"/>
        <c:lblOffset val="100"/>
        <c:noMultiLvlLbl val="0"/>
      </c:catAx>
      <c:valAx>
        <c:axId val="477623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623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374393541716375E-2"/>
          <c:y val="1.2628255722178374E-2"/>
          <c:w val="0.89999055515787796"/>
          <c:h val="0.811012684187957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Divisions!$A$10</c:f>
              <c:strCache>
                <c:ptCount val="1"/>
                <c:pt idx="0">
                  <c:v>Revenues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51C10E3B-7E75-43F2-B9BE-D783247C954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DDC-4859-AF37-9D4EA4712A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D5AF533-5000-4CD2-9BB9-F6BD22E93A8A}" type="CELLREF">
                      <a:rPr lang="en-US" smtClean="0"/>
                      <a:pPr/>
                      <a:t>[CELLREF]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{4D5AF533-5000-4CD2-9BB9-F6BD22E93A8A}</c15:txfldGUID>
                      <c15:f>Divisions!$D$10</c15:f>
                      <c15:dlblFieldTableCache>
                        <c:ptCount val="1"/>
                        <c:pt idx="0">
                          <c:v> $13,434,550 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4DDC-4859-AF37-9D4EA4712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Divisions!$B$9:$D$9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Divisions!$B$10:$D$10</c:f>
              <c:numCache>
                <c:formatCode>_("$"* #,##0_);_("$"* \(#,##0\);_("$"* "-"??_);_(@_)</c:formatCode>
                <c:ptCount val="3"/>
                <c:pt idx="0">
                  <c:v>13805979</c:v>
                </c:pt>
                <c:pt idx="1">
                  <c:v>16282664</c:v>
                </c:pt>
                <c:pt idx="2">
                  <c:v>13434550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9-41F9-8BF0-384E43506438}"/>
            </c:ext>
          </c:extLst>
        </c:ser>
        <c:ser>
          <c:idx val="1"/>
          <c:order val="1"/>
          <c:tx>
            <c:strRef>
              <c:f>Divisions!$A$11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B008014-F878-4609-9609-77764D724F7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B57-43B2-80BA-B67193DDC8AF}"/>
                </c:ext>
              </c:extLst>
            </c:dLbl>
            <c:dLbl>
              <c:idx val="1"/>
              <c:layout>
                <c:manualLayout>
                  <c:x val="2.5252525252523403E-3"/>
                  <c:y val="-5.787883677205615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</a:t>
                    </a:r>
                    <a:r>
                      <a:rPr lang="en-US" sz="1200" b="0" i="0" u="none" strike="noStrike" baseline="0" dirty="0">
                        <a:effectLst/>
                      </a:rPr>
                      <a:t>15,561,801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DC-4859-AF37-9D4EA4712A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BFABCEE-1453-4C51-BBBD-C237CBF69461}" type="CELLREF">
                      <a:rPr lang="en-US" smtClean="0"/>
                      <a:pPr/>
                      <a:t>[CELLREF]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{FBFABCEE-1453-4C51-BBBD-C237CBF69461}</c15:txfldGUID>
                      <c15:f>Divisions!$D$11</c15:f>
                      <c15:dlblFieldTableCache>
                        <c:ptCount val="1"/>
                        <c:pt idx="0">
                          <c:v> $14,151,102 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4DDC-4859-AF37-9D4EA4712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Divisions!$B$9:$D$9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Divisions!$B$11:$D$11</c:f>
              <c:numCache>
                <c:formatCode>_("$"* #,##0_);_("$"* \(#,##0\);_("$"* "-"??_);_(@_)</c:formatCode>
                <c:ptCount val="3"/>
                <c:pt idx="0">
                  <c:v>14216325</c:v>
                </c:pt>
                <c:pt idx="1">
                  <c:v>15561801</c:v>
                </c:pt>
                <c:pt idx="2">
                  <c:v>14151102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F9-41F9-8BF0-384E43506438}"/>
            </c:ext>
          </c:extLst>
        </c:ser>
        <c:ser>
          <c:idx val="2"/>
          <c:order val="2"/>
          <c:tx>
            <c:strRef>
              <c:f>Divisions!$A$12</c:f>
              <c:strCache>
                <c:ptCount val="1"/>
                <c:pt idx="0">
                  <c:v>Net Operating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EF9-41F9-8BF0-384E4350643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827AF7E-B7F2-43DC-B8E6-C7093B640B0D}" type="VALUE">
                      <a:rPr lang="en-US" baseline="0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B57-43B2-80BA-B67193DDC8A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0D3BF19-D4CB-4889-B654-CD7540A58336}" type="VALUE">
                      <a:rPr lang="en-US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rgbClr val="FF0000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EF9-41F9-8BF0-384E435064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1D67175-D835-4342-BBCE-17B50E3EDE8A}" type="CELLREF">
                      <a:rPr lang="en-US" baseline="0" smtClean="0">
                        <a:solidFill>
                          <a:srgbClr val="FF0000"/>
                        </a:solidFill>
                      </a:rPr>
                      <a:pPr/>
                      <a:t>[CELLREF]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{C1D67175-D835-4342-BBCE-17B50E3EDE8A}</c15:txfldGUID>
                      <c15:f>Divisions!$D$12</c15:f>
                      <c15:dlblFieldTableCache>
                        <c:ptCount val="1"/>
                        <c:pt idx="0">
                          <c:v> $(716,552)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4-4DDC-4859-AF37-9D4EA4712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Divisions!$B$9:$D$9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Divisions!$B$12:$D$12</c:f>
              <c:numCache>
                <c:formatCode>_("$"* #,##0_);_("$"* \(#,##0\);_("$"* "-"??_);_(@_)</c:formatCode>
                <c:ptCount val="3"/>
                <c:pt idx="0">
                  <c:v>-410346</c:v>
                </c:pt>
                <c:pt idx="1">
                  <c:v>720863</c:v>
                </c:pt>
                <c:pt idx="2">
                  <c:v>-716552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F9-41F9-8BF0-384E43506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7519504"/>
        <c:axId val="314935120"/>
      </c:barChart>
      <c:catAx>
        <c:axId val="30751950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5120"/>
        <c:crosses val="autoZero"/>
        <c:auto val="1"/>
        <c:lblAlgn val="ctr"/>
        <c:lblOffset val="100"/>
        <c:noMultiLvlLbl val="0"/>
      </c:catAx>
      <c:valAx>
        <c:axId val="314935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51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RoundTables!$A$10</c:f>
              <c:strCache>
                <c:ptCount val="1"/>
                <c:pt idx="0">
                  <c:v>Revenues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RoundTables!$B$9:$D$9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RoundTables!$B$10:$D$10</c:f>
              <c:numCache>
                <c:formatCode>_("$"* #,##0_);_("$"* \(#,##0\);_("$"* "-"??_);_(@_)</c:formatCode>
                <c:ptCount val="3"/>
                <c:pt idx="0">
                  <c:v>467454</c:v>
                </c:pt>
                <c:pt idx="1">
                  <c:v>557998</c:v>
                </c:pt>
                <c:pt idx="2">
                  <c:v>687264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57-4854-8D6F-C7235C1B9960}"/>
            </c:ext>
          </c:extLst>
        </c:ser>
        <c:ser>
          <c:idx val="1"/>
          <c:order val="1"/>
          <c:tx>
            <c:strRef>
              <c:f>RoundTables!$A$11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$514,666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1B-4B7F-90F6-ED24FB7EA0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RoundTables!$B$9:$D$9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RoundTables!$B$11:$D$11</c:f>
              <c:numCache>
                <c:formatCode>_("$"* #,##0_);_("$"* \(#,##0\);_("$"* "-"??_);_(@_)</c:formatCode>
                <c:ptCount val="3"/>
                <c:pt idx="0">
                  <c:v>268338</c:v>
                </c:pt>
                <c:pt idx="1">
                  <c:v>224288</c:v>
                </c:pt>
                <c:pt idx="2">
                  <c:v>514666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57-4854-8D6F-C7235C1B9960}"/>
            </c:ext>
          </c:extLst>
        </c:ser>
        <c:ser>
          <c:idx val="2"/>
          <c:order val="2"/>
          <c:tx>
            <c:strRef>
              <c:f>RoundTables!$A$12</c:f>
              <c:strCache>
                <c:ptCount val="1"/>
                <c:pt idx="0">
                  <c:v>Net Operating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$172,598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1B-4B7F-90F6-ED24FB7EA0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RoundTables!$B$9:$D$9</c:f>
              <c:numCache>
                <c:formatCode>0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RoundTables!$B$12:$D$12</c:f>
              <c:numCache>
                <c:formatCode>_("$"* #,##0_);_("$"* \(#,##0\);_("$"* "-"??_);_(@_)</c:formatCode>
                <c:ptCount val="3"/>
                <c:pt idx="0">
                  <c:v>199116</c:v>
                </c:pt>
                <c:pt idx="1">
                  <c:v>333710</c:v>
                </c:pt>
                <c:pt idx="2">
                  <c:v>172598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57-4854-8D6F-C7235C1B996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07519504"/>
        <c:axId val="314935120"/>
      </c:barChart>
      <c:catAx>
        <c:axId val="30751950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35120"/>
        <c:crosses val="autoZero"/>
        <c:auto val="1"/>
        <c:lblAlgn val="ctr"/>
        <c:lblOffset val="100"/>
        <c:noMultiLvlLbl val="0"/>
      </c:catAx>
      <c:valAx>
        <c:axId val="314935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51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baseline="0" dirty="0">
                <a:effectLst/>
              </a:rPr>
              <a:t>FY 2016 through November 30, 2019</a:t>
            </a:r>
            <a:endParaRPr lang="en-US" sz="1800" dirty="0"/>
          </a:p>
        </c:rich>
      </c:tx>
      <c:layout>
        <c:manualLayout>
          <c:xMode val="edge"/>
          <c:yMode val="edge"/>
          <c:x val="0.34560411198600177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Sheet1!$C$8:$G$8</c:f>
              <c:strCache>
                <c:ptCount val="5"/>
                <c:pt idx="0">
                  <c:v>FY 2016</c:v>
                </c:pt>
                <c:pt idx="1">
                  <c:v>FY 2017</c:v>
                </c:pt>
                <c:pt idx="2">
                  <c:v>FY 2018</c:v>
                </c:pt>
                <c:pt idx="3">
                  <c:v>FY 2019</c:v>
                </c:pt>
                <c:pt idx="4">
                  <c:v> November 30, 2019</c:v>
                </c:pt>
              </c:strCache>
            </c:strRef>
          </c:cat>
          <c:val>
            <c:numRef>
              <c:f>Sheet1!$C$10:$G$10</c:f>
              <c:numCache>
                <c:formatCode>_("$"* #,##0_);_("$"* \(#,##0\);_("$"* "-"??_);_(@_)</c:formatCode>
                <c:ptCount val="5"/>
                <c:pt idx="0">
                  <c:v>14154503</c:v>
                </c:pt>
                <c:pt idx="1">
                  <c:v>8177379</c:v>
                </c:pt>
                <c:pt idx="2">
                  <c:v>9344249</c:v>
                </c:pt>
                <c:pt idx="3">
                  <c:v>4922704</c:v>
                </c:pt>
                <c:pt idx="4">
                  <c:v>1193127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06-498E-B85F-79260EA3A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8422136"/>
        <c:axId val="5584250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Sheet1!$C$8:$G$8</c15:sqref>
                        </c15:formulaRef>
                      </c:ext>
                    </c:extLst>
                    <c:strCache>
                      <c:ptCount val="5"/>
                      <c:pt idx="0">
                        <c:v>FY 2016</c:v>
                      </c:pt>
                      <c:pt idx="1">
                        <c:v>FY 2017</c:v>
                      </c:pt>
                      <c:pt idx="2">
                        <c:v>FY 2018</c:v>
                      </c:pt>
                      <c:pt idx="3">
                        <c:v>FY 2019</c:v>
                      </c:pt>
                      <c:pt idx="4">
                        <c:v> November 30, 2019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Sheet1!$C$9:$G$9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3E06-498E-B85F-79260EA3AA20}"/>
                  </c:ext>
                </c:extLst>
              </c15:ser>
            </c15:filteredBarSeries>
          </c:ext>
        </c:extLst>
      </c:barChart>
      <c:catAx>
        <c:axId val="558422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425088"/>
        <c:crosses val="autoZero"/>
        <c:auto val="1"/>
        <c:lblAlgn val="ctr"/>
        <c:lblOffset val="100"/>
        <c:noMultiLvlLbl val="0"/>
      </c:catAx>
      <c:valAx>
        <c:axId val="55842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422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36878141-768D-4BA3-AF60-7578BAF3672E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8D8BF9A8-6443-4E52-B935-DE4271329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73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8FECC2D7-68B6-4A42-8819-742FC5C0BF5C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9B971376-DE68-44D6-BE4A-AB31399B0B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56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336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77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74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989013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8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13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64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7550" y="4450198"/>
            <a:ext cx="5455615" cy="39218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91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02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24109" y="4298950"/>
            <a:ext cx="5608320" cy="3835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46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48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30132" y="4485546"/>
            <a:ext cx="5608320" cy="3660458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28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09600" y="4473892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88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973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28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DFB4-6355-4D27-8BCF-0F236C44CA6A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58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38C9-76DD-4E0D-A737-623988EC7A16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9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0887-9B50-4E03-B863-CD7E27BF5949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8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33FD-DE67-4A93-B100-02D7B6BF8A7E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3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58ED0-8487-4815-8F06-2BF2DF15CBCD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3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AF0A-978F-4A0C-81A1-D7C513FF42E4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22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BBCB-5837-4999-A946-5EA743B7C7D0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4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ABF9-128E-4143-8314-90EB5EE0C4F5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4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6AE3-D10A-41FA-B633-3B690E6D3719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93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936F-6C9B-460B-8F70-F48AA7142D0F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2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319DA4-AAAD-4EA7-9A6E-A942B0ACB425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9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56E2-1A08-48CD-9687-233DB514744D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8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2EFCB7E-EF8F-4548-B726-B5D39BD5735A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97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7593" y="1934308"/>
            <a:ext cx="9667020" cy="163536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/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sz="5300" dirty="0">
                <a:solidFill>
                  <a:schemeClr val="tx1"/>
                </a:solidFill>
                <a:latin typeface="Bell MT" panose="02020503060305020303" pitchFamily="18" charset="0"/>
              </a:rPr>
              <a:t>Treasurer’s Report to Council</a:t>
            </a:r>
            <a:r>
              <a:rPr lang="en-US" sz="4000" dirty="0">
                <a:solidFill>
                  <a:schemeClr val="tx1"/>
                </a:solidFill>
                <a:latin typeface="Bell MT" panose="02020503060305020303" pitchFamily="18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Bell MT" panose="02020503060305020303" pitchFamily="18" charset="0"/>
              </a:rPr>
            </a:br>
            <a:r>
              <a:rPr lang="en-US" sz="2200" dirty="0">
                <a:solidFill>
                  <a:schemeClr val="tx1"/>
                </a:solidFill>
                <a:latin typeface="Bell MT" panose="02020503060305020303" pitchFamily="18" charset="0"/>
              </a:rPr>
              <a:t>- Membership Information Session -</a:t>
            </a:r>
            <a:br>
              <a:rPr lang="en-US" sz="2200" dirty="0">
                <a:solidFill>
                  <a:schemeClr val="tx1"/>
                </a:solidFill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7543" y="3429000"/>
            <a:ext cx="9937069" cy="152949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latin typeface="Bell MT" panose="02020503060305020303" pitchFamily="18" charset="0"/>
              </a:rPr>
              <a:t>  FY 2019 year-end Financial Results</a:t>
            </a:r>
            <a:r>
              <a:rPr lang="en-US" altLang="en-US" sz="2000" b="1" dirty="0">
                <a:latin typeface="Bell MT" panose="02020503060305020303" pitchFamily="18" charset="0"/>
                <a:ea typeface="ＭＳ Ｐゴシック" pitchFamily="34" charset="-128"/>
              </a:rPr>
              <a:t> </a:t>
            </a:r>
          </a:p>
          <a:p>
            <a:pPr algn="ctr">
              <a:spcBef>
                <a:spcPts val="580"/>
              </a:spcBef>
              <a:spcAft>
                <a:spcPts val="0"/>
              </a:spcAft>
              <a:defRPr/>
            </a:pPr>
            <a:r>
              <a:rPr lang="en-US" altLang="en-US" sz="1400" b="1" dirty="0">
                <a:latin typeface="Bell MT" panose="02020503060305020303" pitchFamily="18" charset="0"/>
                <a:ea typeface="ＭＳ Ｐゴシック" pitchFamily="34" charset="-128"/>
              </a:rPr>
              <a:t>to </a:t>
            </a:r>
          </a:p>
          <a:p>
            <a:pPr algn="ctr">
              <a:spcBef>
                <a:spcPts val="580"/>
              </a:spcBef>
              <a:spcAft>
                <a:spcPts val="0"/>
              </a:spcAft>
              <a:defRPr/>
            </a:pPr>
            <a:r>
              <a:rPr lang="en-US" altLang="en-US" sz="2000" b="1" dirty="0">
                <a:latin typeface="Bell MT" panose="02020503060305020303" pitchFamily="18" charset="0"/>
                <a:ea typeface="ＭＳ Ｐゴシック" pitchFamily="34" charset="-128"/>
              </a:rPr>
              <a:t>ALA Council, Executive Board and Membership</a:t>
            </a:r>
          </a:p>
          <a:p>
            <a:endParaRPr lang="en-US" dirty="0">
              <a:latin typeface="Bell MT" panose="020205030603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64352" y="237220"/>
            <a:ext cx="27344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2019-2020 ALA CD #13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2020 Midwinter Meeting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79439" y="5027349"/>
            <a:ext cx="4767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Presented by:</a:t>
            </a:r>
          </a:p>
          <a:p>
            <a:r>
              <a:rPr lang="en-US" dirty="0">
                <a:latin typeface="Bell MT" panose="02020503060305020303" pitchFamily="18" charset="0"/>
              </a:rPr>
              <a:t>Maggie Farrell – ALA Treasurer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4F79FB-41FF-45AD-B6E9-4BFC00429108}"/>
              </a:ext>
            </a:extLst>
          </p:cNvPr>
          <p:cNvSpPr txBox="1"/>
          <p:nvPr/>
        </p:nvSpPr>
        <p:spPr>
          <a:xfrm>
            <a:off x="7118183" y="5064369"/>
            <a:ext cx="3167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Saturday - January 25, 2020</a:t>
            </a:r>
          </a:p>
          <a:p>
            <a:r>
              <a:rPr lang="en-US" dirty="0">
                <a:latin typeface="Bell MT" panose="02020503060305020303" pitchFamily="18" charset="0"/>
              </a:rPr>
              <a:t>Philadelphia, PA</a:t>
            </a:r>
          </a:p>
        </p:txBody>
      </p:sp>
    </p:spTree>
    <p:extLst>
      <p:ext uri="{BB962C8B-B14F-4D97-AF65-F5344CB8AC3E}">
        <p14:creationId xmlns:p14="http://schemas.microsoft.com/office/powerpoint/2010/main" val="218817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286604"/>
            <a:ext cx="10934700" cy="999272"/>
          </a:xfrm>
        </p:spPr>
        <p:txBody>
          <a:bodyPr>
            <a:normAutofit/>
          </a:bodyPr>
          <a:lstStyle/>
          <a:p>
            <a:r>
              <a:rPr lang="en-US" sz="4400">
                <a:latin typeface="Bell MT" panose="02020503060305020303" pitchFamily="18" charset="0"/>
              </a:rPr>
              <a:t>Round Tables </a:t>
            </a:r>
            <a:r>
              <a:rPr lang="en-US" sz="4400" dirty="0">
                <a:latin typeface="Bell MT" panose="02020503060305020303" pitchFamily="18" charset="0"/>
              </a:rPr>
              <a:t>Revenues and Expenses –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E585272-FE9B-4CB9-B223-E26E92AD8A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850101"/>
              </p:ext>
            </p:extLst>
          </p:nvPr>
        </p:nvGraphicFramePr>
        <p:xfrm>
          <a:off x="1154083" y="2108040"/>
          <a:ext cx="10058400" cy="378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9E3BF9B-4ADC-46C9-9330-309B0AC5A8D1}"/>
              </a:ext>
            </a:extLst>
          </p:cNvPr>
          <p:cNvSpPr txBox="1"/>
          <p:nvPr/>
        </p:nvSpPr>
        <p:spPr>
          <a:xfrm>
            <a:off x="810705" y="6459785"/>
            <a:ext cx="4496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126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271" y="1008667"/>
            <a:ext cx="9861342" cy="1376313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>Total ALA Assets, Liabilities </a:t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>&amp; Net Assets – 2019</a:t>
            </a:r>
            <a:r>
              <a:rPr lang="en-US" sz="3100" dirty="0">
                <a:solidFill>
                  <a:srgbClr val="696464"/>
                </a:solidFill>
                <a:latin typeface="Bell MT" panose="02020503060305020303" pitchFamily="18" charset="0"/>
              </a:rPr>
              <a:t/>
            </a:r>
            <a:br>
              <a:rPr lang="en-US" sz="31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endParaRPr lang="en-US" dirty="0">
              <a:latin typeface="Bell MT" panose="02020503060305020303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960527"/>
              </p:ext>
            </p:extLst>
          </p:nvPr>
        </p:nvGraphicFramePr>
        <p:xfrm>
          <a:off x="1643270" y="2663688"/>
          <a:ext cx="9236766" cy="2968485"/>
        </p:xfrm>
        <a:graphic>
          <a:graphicData uri="http://schemas.openxmlformats.org/drawingml/2006/table">
            <a:tbl>
              <a:tblPr/>
              <a:tblGrid>
                <a:gridCol w="1816859">
                  <a:extLst>
                    <a:ext uri="{9D8B030D-6E8A-4147-A177-3AD203B41FA5}">
                      <a16:colId xmlns:a16="http://schemas.microsoft.com/office/drawing/2014/main" val="1737671001"/>
                    </a:ext>
                  </a:extLst>
                </a:gridCol>
                <a:gridCol w="597151">
                  <a:extLst>
                    <a:ext uri="{9D8B030D-6E8A-4147-A177-3AD203B41FA5}">
                      <a16:colId xmlns:a16="http://schemas.microsoft.com/office/drawing/2014/main" val="196387948"/>
                    </a:ext>
                  </a:extLst>
                </a:gridCol>
                <a:gridCol w="2223431">
                  <a:extLst>
                    <a:ext uri="{9D8B030D-6E8A-4147-A177-3AD203B41FA5}">
                      <a16:colId xmlns:a16="http://schemas.microsoft.com/office/drawing/2014/main" val="624553591"/>
                    </a:ext>
                  </a:extLst>
                </a:gridCol>
                <a:gridCol w="2375894">
                  <a:extLst>
                    <a:ext uri="{9D8B030D-6E8A-4147-A177-3AD203B41FA5}">
                      <a16:colId xmlns:a16="http://schemas.microsoft.com/office/drawing/2014/main" val="3080139772"/>
                    </a:ext>
                  </a:extLst>
                </a:gridCol>
                <a:gridCol w="2223431">
                  <a:extLst>
                    <a:ext uri="{9D8B030D-6E8A-4147-A177-3AD203B41FA5}">
                      <a16:colId xmlns:a16="http://schemas.microsoft.com/office/drawing/2014/main" val="2193921562"/>
                    </a:ext>
                  </a:extLst>
                </a:gridCol>
              </a:tblGrid>
              <a:tr h="5215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550306"/>
                  </a:ext>
                </a:extLst>
              </a:tr>
              <a:tr h="8245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78,454,838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82,889,476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72,522,283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147149"/>
                  </a:ext>
                </a:extLst>
              </a:tr>
              <a:tr h="81123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Liabilities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38,646,607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35,763,339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32,622,005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92880"/>
                  </a:ext>
                </a:extLst>
              </a:tr>
              <a:tr h="81123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Net 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dbl" strike="noStrike" baseline="0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39,808,231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dbl" strike="noStrike" baseline="0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47,126,137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800" b="0" i="0" u="dbl" strike="noStrike" baseline="0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39,900,278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66994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6816DB-18E2-4154-8EEF-0A5680BDF6BE}"/>
              </a:ext>
            </a:extLst>
          </p:cNvPr>
          <p:cNvSpPr txBox="1"/>
          <p:nvPr/>
        </p:nvSpPr>
        <p:spPr>
          <a:xfrm>
            <a:off x="612742" y="6384202"/>
            <a:ext cx="5882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1770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594FE-3EA9-401D-968F-446CA1F9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American Library Association </a:t>
            </a:r>
            <a:br>
              <a:rPr lang="en-US" dirty="0"/>
            </a:br>
            <a:r>
              <a:rPr lang="en-US" dirty="0"/>
              <a:t>Short-term Investments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EDBCF-0B7F-4C71-9AB1-6E6F772C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FCCD4B-8E2C-4B95-BEE1-712A129579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45986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672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6C195-561F-4143-B19F-C701CBEA5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3978"/>
          </a:xfrm>
        </p:spPr>
        <p:txBody>
          <a:bodyPr/>
          <a:lstStyle/>
          <a:p>
            <a:r>
              <a:rPr lang="en-US" dirty="0">
                <a:latin typeface="Bell MT" panose="02020503060305020303" pitchFamily="18" charset="0"/>
              </a:rPr>
              <a:t>Strategy to Address FY21 and Beyond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FD5B5-21A6-4DA0-98DA-3F68F1829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33ED00-34D9-4C0E-9AF5-183B174E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64587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ell MT" panose="02020503060305020303" pitchFamily="18" charset="0"/>
              </a:rPr>
              <a:t>Continue to leverage ALA’s strong balance sheet to build on first year of strategic investments designed to enhance revenue generation and streamline operating expenses: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Bell MT" panose="02020503060305020303" pitchFamily="18" charset="0"/>
              </a:rPr>
              <a:t> </a:t>
            </a:r>
            <a:r>
              <a:rPr lang="en-US" sz="2400" dirty="0">
                <a:latin typeface="Bell MT" panose="02020503060305020303" pitchFamily="18" charset="0"/>
              </a:rPr>
              <a:t>Move forward in FY 21 with continued strategic investments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Bell MT" panose="02020503060305020303" pitchFamily="18" charset="0"/>
              </a:rPr>
              <a:t> Monitor impact of investments and revise or refine strategy as needed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Bell MT" panose="02020503060305020303" pitchFamily="18" charset="0"/>
              </a:rPr>
              <a:t> Use ALA’s bank line of credit or other assets to support investments</a:t>
            </a:r>
          </a:p>
        </p:txBody>
      </p:sp>
    </p:spTree>
    <p:extLst>
      <p:ext uri="{BB962C8B-B14F-4D97-AF65-F5344CB8AC3E}">
        <p14:creationId xmlns:p14="http://schemas.microsoft.com/office/powerpoint/2010/main" val="22354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71E22-05A4-4D7B-B4D5-ACD03C54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083" y="326205"/>
            <a:ext cx="10058400" cy="928838"/>
          </a:xfrm>
        </p:spPr>
        <p:txBody>
          <a:bodyPr>
            <a:norm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Strategy to Address  FY21 and Beyond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00A8E-628E-405B-9E4E-FBE19F57F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Implement sale of ALA Headquarters 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9600" dirty="0">
                <a:latin typeface="Bell MT" panose="02020503060305020303" pitchFamily="18" charset="0"/>
              </a:rPr>
              <a:t> </a:t>
            </a:r>
            <a:r>
              <a:rPr lang="en-US" sz="8000" dirty="0">
                <a:latin typeface="Bell MT" panose="02020503060305020303" pitchFamily="18" charset="0"/>
              </a:rPr>
              <a:t>Majority of proceeds reinvested in endowment to generate revenue for association priorities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8000" dirty="0">
                <a:latin typeface="Bell MT" panose="02020503060305020303" pitchFamily="18" charset="0"/>
              </a:rPr>
              <a:t> Small portion used to facilitate development of new headquarters facility that will promote collaboration and result in lowered operating costs and general liability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Participate in Moving Forward initiatives with a financial lens 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Examine operations for streamlining and cost reductions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Continue to identify and pilot “New Business Development” ideas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364B6-3B3D-44FD-8121-A4AFA692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9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8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5" name="Straight Connector 12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14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>
                <a:solidFill>
                  <a:schemeClr val="tx1">
                    <a:lumMod val="85000"/>
                    <a:lumOff val="15000"/>
                  </a:schemeClr>
                </a:solidFill>
                <a:latin typeface="Bell MT" panose="02020503060305020303" pitchFamily="18" charset="0"/>
              </a:rPr>
              <a:t>Thank you for your service on behalf of our members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7A7AE-4AB1-4FB6-9FCF-F7D0A562A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7658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Where Does Our Revenue Come From?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sz="2000" dirty="0">
                <a:latin typeface="Bell MT" panose="02020503060305020303" pitchFamily="18" charset="0"/>
              </a:rPr>
              <a:t>- Total ALA -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D7D31E-A617-43FF-A537-2D5C49A4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894DC0-F8C5-400E-BD81-970727BE3A5D}"/>
              </a:ext>
            </a:extLst>
          </p:cNvPr>
          <p:cNvSpPr txBox="1"/>
          <p:nvPr/>
        </p:nvSpPr>
        <p:spPr>
          <a:xfrm>
            <a:off x="377071" y="6489583"/>
            <a:ext cx="6598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Draft audited financial statements FY19 dated 1/9/20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CDAD699-008C-498C-B146-EA5F3F7A4C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716930"/>
              </p:ext>
            </p:extLst>
          </p:nvPr>
        </p:nvGraphicFramePr>
        <p:xfrm>
          <a:off x="1216058" y="2057400"/>
          <a:ext cx="9939622" cy="3476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269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204" y="350733"/>
            <a:ext cx="10269701" cy="865325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Bell MT" panose="02020503060305020303" pitchFamily="18" charset="0"/>
              </a:rPr>
              <a:t>General Fund Summary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150411"/>
              </p:ext>
            </p:extLst>
          </p:nvPr>
        </p:nvGraphicFramePr>
        <p:xfrm>
          <a:off x="1311579" y="2319128"/>
          <a:ext cx="9861246" cy="3450076"/>
        </p:xfrm>
        <a:graphic>
          <a:graphicData uri="http://schemas.openxmlformats.org/drawingml/2006/table">
            <a:tbl>
              <a:tblPr/>
              <a:tblGrid>
                <a:gridCol w="2527295">
                  <a:extLst>
                    <a:ext uri="{9D8B030D-6E8A-4147-A177-3AD203B41FA5}">
                      <a16:colId xmlns:a16="http://schemas.microsoft.com/office/drawing/2014/main" val="4012563810"/>
                    </a:ext>
                  </a:extLst>
                </a:gridCol>
                <a:gridCol w="2579280">
                  <a:extLst>
                    <a:ext uri="{9D8B030D-6E8A-4147-A177-3AD203B41FA5}">
                      <a16:colId xmlns:a16="http://schemas.microsoft.com/office/drawing/2014/main" val="225081779"/>
                    </a:ext>
                  </a:extLst>
                </a:gridCol>
                <a:gridCol w="2483306">
                  <a:extLst>
                    <a:ext uri="{9D8B030D-6E8A-4147-A177-3AD203B41FA5}">
                      <a16:colId xmlns:a16="http://schemas.microsoft.com/office/drawing/2014/main" val="3963108631"/>
                    </a:ext>
                  </a:extLst>
                </a:gridCol>
                <a:gridCol w="2271365">
                  <a:extLst>
                    <a:ext uri="{9D8B030D-6E8A-4147-A177-3AD203B41FA5}">
                      <a16:colId xmlns:a16="http://schemas.microsoft.com/office/drawing/2014/main" val="39781085"/>
                    </a:ext>
                  </a:extLst>
                </a:gridCol>
              </a:tblGrid>
              <a:tr h="5378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2017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073130"/>
                  </a:ext>
                </a:extLst>
              </a:tr>
              <a:tr h="9707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27,020,473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28,544,444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27,669,658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851593"/>
                  </a:ext>
                </a:extLst>
              </a:tr>
              <a:tr h="9707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Expenses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31,099,589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29,420,976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29,002,985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958407"/>
                  </a:ext>
                </a:extLst>
              </a:tr>
              <a:tr h="9707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Net Operating Expense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(4,079,116)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 (876,532)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(1,333,327)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22283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D1808A-D52E-47AA-8AA7-914622A833F7}"/>
              </a:ext>
            </a:extLst>
          </p:cNvPr>
          <p:cNvSpPr txBox="1"/>
          <p:nvPr/>
        </p:nvSpPr>
        <p:spPr>
          <a:xfrm>
            <a:off x="669303" y="6473311"/>
            <a:ext cx="4647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</a:p>
        </p:txBody>
      </p:sp>
    </p:spTree>
    <p:extLst>
      <p:ext uri="{BB962C8B-B14F-4D97-AF65-F5344CB8AC3E}">
        <p14:creationId xmlns:p14="http://schemas.microsoft.com/office/powerpoint/2010/main" val="244441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132" y="303598"/>
            <a:ext cx="10571359" cy="771057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Bell MT" panose="02020503060305020303" pitchFamily="18" charset="0"/>
              </a:rPr>
              <a:t>General Fund Revenues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466567"/>
              </p:ext>
            </p:extLst>
          </p:nvPr>
        </p:nvGraphicFramePr>
        <p:xfrm>
          <a:off x="895547" y="1536569"/>
          <a:ext cx="10495943" cy="4811221"/>
        </p:xfrm>
        <a:graphic>
          <a:graphicData uri="http://schemas.openxmlformats.org/drawingml/2006/table">
            <a:tbl>
              <a:tblPr/>
              <a:tblGrid>
                <a:gridCol w="3167406">
                  <a:extLst>
                    <a:ext uri="{9D8B030D-6E8A-4147-A177-3AD203B41FA5}">
                      <a16:colId xmlns:a16="http://schemas.microsoft.com/office/drawing/2014/main" val="4258123931"/>
                    </a:ext>
                  </a:extLst>
                </a:gridCol>
                <a:gridCol w="2262433">
                  <a:extLst>
                    <a:ext uri="{9D8B030D-6E8A-4147-A177-3AD203B41FA5}">
                      <a16:colId xmlns:a16="http://schemas.microsoft.com/office/drawing/2014/main" val="2312530866"/>
                    </a:ext>
                  </a:extLst>
                </a:gridCol>
                <a:gridCol w="2488676">
                  <a:extLst>
                    <a:ext uri="{9D8B030D-6E8A-4147-A177-3AD203B41FA5}">
                      <a16:colId xmlns:a16="http://schemas.microsoft.com/office/drawing/2014/main" val="3617079939"/>
                    </a:ext>
                  </a:extLst>
                </a:gridCol>
                <a:gridCol w="2577428">
                  <a:extLst>
                    <a:ext uri="{9D8B030D-6E8A-4147-A177-3AD203B41FA5}">
                      <a16:colId xmlns:a16="http://schemas.microsoft.com/office/drawing/2014/main" val="1671501438"/>
                    </a:ext>
                  </a:extLst>
                </a:gridCol>
              </a:tblGrid>
              <a:tr h="45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Actual 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Budget 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Variance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2280"/>
                  </a:ext>
                </a:extLst>
              </a:tr>
              <a:tr h="53637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Dues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5,387,110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  5,516,800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  <a:ea typeface="+mn-ea"/>
                          <a:cs typeface="+mn-cs"/>
                        </a:rPr>
                        <a:t>$        (129,690)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718151"/>
                  </a:ext>
                </a:extLst>
              </a:tr>
              <a:tr h="53637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Publishing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11,210,848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11,979,464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  <a:ea typeface="+mn-ea"/>
                          <a:cs typeface="+mn-cs"/>
                        </a:rPr>
                        <a:t>$        (768,616)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59720"/>
                  </a:ext>
                </a:extLst>
              </a:tr>
              <a:tr h="83480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Meetings &amp; Conferences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8,240,158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8,044,740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ell MT" panose="02020503060305020303" pitchFamily="18" charset="0"/>
                          <a:ea typeface="+mn-ea"/>
                          <a:cs typeface="+mn-cs"/>
                        </a:rPr>
                        <a:t>$         195,418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65366"/>
                  </a:ext>
                </a:extLst>
              </a:tr>
              <a:tr h="83480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Interest &amp; Dividends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804,186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1,200,000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$       (395,814)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231919"/>
                  </a:ext>
                </a:extLst>
              </a:tr>
              <a:tr h="53637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Contributions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228,752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261,493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  (32,741)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978568"/>
                  </a:ext>
                </a:extLst>
              </a:tr>
              <a:tr h="53637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Miscellaneous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1,149,419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1,136,030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13,389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387229"/>
                  </a:ext>
                </a:extLst>
              </a:tr>
              <a:tr h="536372"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27,020,473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28,138,527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(1,118,054)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29100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224C81-7DD7-41AA-8223-80FFA63940F5}"/>
              </a:ext>
            </a:extLst>
          </p:cNvPr>
          <p:cNvSpPr txBox="1"/>
          <p:nvPr/>
        </p:nvSpPr>
        <p:spPr>
          <a:xfrm>
            <a:off x="820132" y="6459785"/>
            <a:ext cx="4986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</a:p>
        </p:txBody>
      </p:sp>
    </p:spTree>
    <p:extLst>
      <p:ext uri="{BB962C8B-B14F-4D97-AF65-F5344CB8AC3E}">
        <p14:creationId xmlns:p14="http://schemas.microsoft.com/office/powerpoint/2010/main" val="252758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877" y="239118"/>
            <a:ext cx="10778748" cy="855898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Bell MT" panose="02020503060305020303" pitchFamily="18" charset="0"/>
              </a:rPr>
              <a:t>General Fund Expenses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268204"/>
              </p:ext>
            </p:extLst>
          </p:nvPr>
        </p:nvGraphicFramePr>
        <p:xfrm>
          <a:off x="856187" y="972009"/>
          <a:ext cx="10675936" cy="5181600"/>
        </p:xfrm>
        <a:graphic>
          <a:graphicData uri="http://schemas.openxmlformats.org/drawingml/2006/table">
            <a:tbl>
              <a:tblPr/>
              <a:tblGrid>
                <a:gridCol w="3876674">
                  <a:extLst>
                    <a:ext uri="{9D8B030D-6E8A-4147-A177-3AD203B41FA5}">
                      <a16:colId xmlns:a16="http://schemas.microsoft.com/office/drawing/2014/main" val="908296892"/>
                    </a:ext>
                  </a:extLst>
                </a:gridCol>
                <a:gridCol w="2327046">
                  <a:extLst>
                    <a:ext uri="{9D8B030D-6E8A-4147-A177-3AD203B41FA5}">
                      <a16:colId xmlns:a16="http://schemas.microsoft.com/office/drawing/2014/main" val="2892189701"/>
                    </a:ext>
                  </a:extLst>
                </a:gridCol>
                <a:gridCol w="2231340">
                  <a:extLst>
                    <a:ext uri="{9D8B030D-6E8A-4147-A177-3AD203B41FA5}">
                      <a16:colId xmlns:a16="http://schemas.microsoft.com/office/drawing/2014/main" val="3098059404"/>
                    </a:ext>
                  </a:extLst>
                </a:gridCol>
                <a:gridCol w="2240876">
                  <a:extLst>
                    <a:ext uri="{9D8B030D-6E8A-4147-A177-3AD203B41FA5}">
                      <a16:colId xmlns:a16="http://schemas.microsoft.com/office/drawing/2014/main" val="2345363585"/>
                    </a:ext>
                  </a:extLst>
                </a:gridCol>
              </a:tblGrid>
              <a:tr h="327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Actual 2019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Budget 2019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Variance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902277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Publishing Services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10,707,688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11,304,616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596,928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400701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Conference Services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9,283,004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8,664,485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$   (618,519)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400525"/>
                  </a:ext>
                </a:extLst>
              </a:tr>
              <a:tr h="54870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ALA Offices and Member Relations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3,404,935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3,574,257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169,322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714917"/>
                  </a:ext>
                </a:extLst>
              </a:tr>
              <a:tr h="54870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Public Policy and Advocacy (Washington Office)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2,775,003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2,748,841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$     (26,162)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08200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Executive Office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4,288,164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4,133,974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(154,190)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527052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IT Department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3,448,321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3,455,992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$         7,671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43717"/>
                  </a:ext>
                </a:extLst>
              </a:tr>
              <a:tr h="5865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Finance, Acct &amp; Staff Support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1,800,336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1,727,504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(72,832)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374604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Overhead Recovered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(7,534,708)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(7,732,342)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(197,634)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478476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General Administration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2,926,846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2,671,188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(255,658)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555200"/>
                  </a:ext>
                </a:extLst>
              </a:tr>
              <a:tr h="32744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 Expenses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31,099,589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30,548,515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(551,074)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12663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9B7010-45F0-4803-80ED-660A634CA288}"/>
              </a:ext>
            </a:extLst>
          </p:cNvPr>
          <p:cNvSpPr txBox="1"/>
          <p:nvPr/>
        </p:nvSpPr>
        <p:spPr>
          <a:xfrm>
            <a:off x="659876" y="6459785"/>
            <a:ext cx="4769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</a:p>
        </p:txBody>
      </p:sp>
    </p:spTree>
    <p:extLst>
      <p:ext uri="{BB962C8B-B14F-4D97-AF65-F5344CB8AC3E}">
        <p14:creationId xmlns:p14="http://schemas.microsoft.com/office/powerpoint/2010/main" val="117731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853" y="295275"/>
            <a:ext cx="10712760" cy="127041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Bell MT" panose="02020503060305020303" pitchFamily="18" charset="0"/>
              </a:rPr>
              <a:t>General Fund Net Revenue Sources – 2019</a:t>
            </a:r>
            <a:br>
              <a:rPr lang="en-US" sz="4400" dirty="0">
                <a:latin typeface="Bell MT" panose="02020503060305020303" pitchFamily="18" charset="0"/>
              </a:rPr>
            </a:br>
            <a:r>
              <a:rPr lang="en-US" sz="4400" dirty="0">
                <a:latin typeface="Bell MT" panose="02020503060305020303" pitchFamily="18" charset="0"/>
              </a:rPr>
              <a:t>   </a:t>
            </a:r>
            <a:r>
              <a:rPr lang="en-US" sz="2400" dirty="0">
                <a:latin typeface="Bell MT" panose="02020503060305020303" pitchFamily="18" charset="0"/>
              </a:rPr>
              <a:t>- and other support -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355386"/>
              </p:ext>
            </p:extLst>
          </p:nvPr>
        </p:nvGraphicFramePr>
        <p:xfrm>
          <a:off x="509047" y="1904999"/>
          <a:ext cx="11217897" cy="4116656"/>
        </p:xfrm>
        <a:graphic>
          <a:graphicData uri="http://schemas.openxmlformats.org/drawingml/2006/table">
            <a:tbl>
              <a:tblPr firstRow="1" bandRow="1"/>
              <a:tblGrid>
                <a:gridCol w="4034673">
                  <a:extLst>
                    <a:ext uri="{9D8B030D-6E8A-4147-A177-3AD203B41FA5}">
                      <a16:colId xmlns:a16="http://schemas.microsoft.com/office/drawing/2014/main" val="2636644495"/>
                    </a:ext>
                  </a:extLst>
                </a:gridCol>
                <a:gridCol w="2480821">
                  <a:extLst>
                    <a:ext uri="{9D8B030D-6E8A-4147-A177-3AD203B41FA5}">
                      <a16:colId xmlns:a16="http://schemas.microsoft.com/office/drawing/2014/main" val="1913291461"/>
                    </a:ext>
                  </a:extLst>
                </a:gridCol>
                <a:gridCol w="2328519">
                  <a:extLst>
                    <a:ext uri="{9D8B030D-6E8A-4147-A177-3AD203B41FA5}">
                      <a16:colId xmlns:a16="http://schemas.microsoft.com/office/drawing/2014/main" val="3723750999"/>
                    </a:ext>
                  </a:extLst>
                </a:gridCol>
                <a:gridCol w="2373884">
                  <a:extLst>
                    <a:ext uri="{9D8B030D-6E8A-4147-A177-3AD203B41FA5}">
                      <a16:colId xmlns:a16="http://schemas.microsoft.com/office/drawing/2014/main" val="1009515127"/>
                    </a:ext>
                  </a:extLst>
                </a:gridCol>
              </a:tblGrid>
              <a:tr h="416059">
                <a:tc>
                  <a:txBody>
                    <a:bodyPr/>
                    <a:lstStyle/>
                    <a:p>
                      <a:pPr algn="l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Overhead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616246"/>
                  </a:ext>
                </a:extLst>
              </a:tr>
              <a:tr h="4160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Support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Support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60095"/>
                  </a:ext>
                </a:extLst>
              </a:tr>
              <a:tr h="4160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Interest &amp; Earnings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804,186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      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804,186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292463"/>
                  </a:ext>
                </a:extLst>
              </a:tr>
              <a:tr h="6326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Membership Dues - Net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5,207,420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      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5,207,420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694556"/>
                  </a:ext>
                </a:extLst>
              </a:tr>
              <a:tr h="49685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Publishing - Net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111,843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2,868,184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2,980,027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56077"/>
                  </a:ext>
                </a:extLst>
              </a:tr>
              <a:tr h="71324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Meetings &amp; Conferences -Net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239,576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2,503,052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2,742,628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698191"/>
                  </a:ext>
                </a:extLst>
              </a:tr>
              <a:tr h="49685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Other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565,040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2,163,472*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2,728,512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520350"/>
                  </a:ext>
                </a:extLst>
              </a:tr>
              <a:tr h="49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6,928,065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7,534,708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$ 14,462,773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8237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6E04AA-1DAB-4A99-91F0-1916212858EB}"/>
              </a:ext>
            </a:extLst>
          </p:cNvPr>
          <p:cNvSpPr txBox="1"/>
          <p:nvPr/>
        </p:nvSpPr>
        <p:spPr>
          <a:xfrm>
            <a:off x="698837" y="6363245"/>
            <a:ext cx="68708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  <a:p>
            <a:r>
              <a:rPr lang="en-US" sz="1200" dirty="0"/>
              <a:t>*Overhead contribution from Divisions, Roundtables and Grants</a:t>
            </a:r>
          </a:p>
          <a:p>
            <a:endParaRPr lang="en-US" sz="1200" dirty="0">
              <a:latin typeface="Bell MT" panose="02020503060305020303" pitchFamily="18" charset="0"/>
            </a:endParaRPr>
          </a:p>
          <a:p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15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31304"/>
            <a:ext cx="10895013" cy="83762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>Publishing Dept. Revenues &amp; Expenses – 2019</a:t>
            </a:r>
            <a:endParaRPr lang="en-US" sz="4400" dirty="0">
              <a:latin typeface="Bell MT" panose="020205030603050203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838321"/>
              </p:ext>
            </p:extLst>
          </p:nvPr>
        </p:nvGraphicFramePr>
        <p:xfrm>
          <a:off x="609599" y="1561905"/>
          <a:ext cx="10972802" cy="4272239"/>
        </p:xfrm>
        <a:graphic>
          <a:graphicData uri="http://schemas.openxmlformats.org/drawingml/2006/table">
            <a:tbl>
              <a:tblPr firstRow="1" bandRow="1"/>
              <a:tblGrid>
                <a:gridCol w="2633222">
                  <a:extLst>
                    <a:ext uri="{9D8B030D-6E8A-4147-A177-3AD203B41FA5}">
                      <a16:colId xmlns:a16="http://schemas.microsoft.com/office/drawing/2014/main" val="4082582232"/>
                    </a:ext>
                  </a:extLst>
                </a:gridCol>
                <a:gridCol w="1941921">
                  <a:extLst>
                    <a:ext uri="{9D8B030D-6E8A-4147-A177-3AD203B41FA5}">
                      <a16:colId xmlns:a16="http://schemas.microsoft.com/office/drawing/2014/main" val="2670322067"/>
                    </a:ext>
                  </a:extLst>
                </a:gridCol>
                <a:gridCol w="2064470">
                  <a:extLst>
                    <a:ext uri="{9D8B030D-6E8A-4147-A177-3AD203B41FA5}">
                      <a16:colId xmlns:a16="http://schemas.microsoft.com/office/drawing/2014/main" val="4128702438"/>
                    </a:ext>
                  </a:extLst>
                </a:gridCol>
                <a:gridCol w="2403835">
                  <a:extLst>
                    <a:ext uri="{9D8B030D-6E8A-4147-A177-3AD203B41FA5}">
                      <a16:colId xmlns:a16="http://schemas.microsoft.com/office/drawing/2014/main" val="3576985999"/>
                    </a:ext>
                  </a:extLst>
                </a:gridCol>
                <a:gridCol w="1929354">
                  <a:extLst>
                    <a:ext uri="{9D8B030D-6E8A-4147-A177-3AD203B41FA5}">
                      <a16:colId xmlns:a16="http://schemas.microsoft.com/office/drawing/2014/main" val="800736766"/>
                    </a:ext>
                  </a:extLst>
                </a:gridCol>
              </a:tblGrid>
              <a:tr h="384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     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Overhead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212243"/>
                  </a:ext>
                </a:extLst>
              </a:tr>
              <a:tr h="384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Expenses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Contribution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002437"/>
                  </a:ext>
                </a:extLst>
              </a:tr>
              <a:tr h="384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ALA Editions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2,913,106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2,658,734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771,857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(517,485)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55506"/>
                  </a:ext>
                </a:extLst>
              </a:tr>
              <a:tr h="38449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Booklist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4,552,325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2,477,951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1,207,490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866,884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122451"/>
                  </a:ext>
                </a:extLst>
              </a:tr>
              <a:tr h="38449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American Libraries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910,926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669,531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241,395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Bell MT" panose="02020503060305020303" pitchFamily="18" charset="0"/>
                        </a:rPr>
                        <a:t>$                   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637737"/>
                  </a:ext>
                </a:extLst>
              </a:tr>
              <a:tr h="5237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Digital Resources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1,085,308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800,173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287,607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   (2,472)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85289"/>
                  </a:ext>
                </a:extLst>
              </a:tr>
              <a:tr h="53732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Graphics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622,183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526,305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164,878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  (69,000)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99741"/>
                  </a:ext>
                </a:extLst>
              </a:tr>
              <a:tr h="451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E-Learning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735,683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468,079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194,957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72,647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19084"/>
                  </a:ext>
                </a:extLst>
              </a:tr>
              <a:tr h="451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Publishing - AED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      -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</a:t>
                      </a:r>
                      <a:r>
                        <a:rPr lang="en-US" sz="2400" b="0" i="0" u="sng" strike="noStrike" dirty="0">
                          <a:solidFill>
                            <a:schemeClr val="tx1"/>
                          </a:solidFill>
                          <a:effectLst/>
                          <a:latin typeface="Bell MT" panose="02020503060305020303" pitchFamily="18" charset="0"/>
                        </a:rPr>
                        <a:t>$          238,731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              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sng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   (238,731)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723961"/>
                  </a:ext>
                </a:extLst>
              </a:tr>
              <a:tr h="3865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10,819,531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7,839,504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 2,868,184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   111,843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51785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C565A-AE19-4678-B164-C416ECBBFABC}"/>
              </a:ext>
            </a:extLst>
          </p:cNvPr>
          <p:cNvSpPr txBox="1"/>
          <p:nvPr/>
        </p:nvSpPr>
        <p:spPr>
          <a:xfrm>
            <a:off x="527902" y="6459785"/>
            <a:ext cx="4298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7285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802" y="624110"/>
            <a:ext cx="10448810" cy="752203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>Meetings &amp; Conferences</a:t>
            </a:r>
            <a:b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</a:br>
            <a:r>
              <a:rPr lang="en-US" sz="4400" dirty="0">
                <a:solidFill>
                  <a:srgbClr val="696464"/>
                </a:solidFill>
                <a:latin typeface="Bell MT" panose="02020503060305020303" pitchFamily="18" charset="0"/>
              </a:rPr>
              <a:t>Revenues and Expenses - 2019</a:t>
            </a:r>
            <a:endParaRPr lang="en-US" sz="4400" dirty="0">
              <a:latin typeface="Bell MT" panose="020205030603050203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092301"/>
              </p:ext>
            </p:extLst>
          </p:nvPr>
        </p:nvGraphicFramePr>
        <p:xfrm>
          <a:off x="1152939" y="1979629"/>
          <a:ext cx="10351673" cy="4273047"/>
        </p:xfrm>
        <a:graphic>
          <a:graphicData uri="http://schemas.openxmlformats.org/drawingml/2006/table">
            <a:tbl>
              <a:tblPr firstRow="1" bandRow="1"/>
              <a:tblGrid>
                <a:gridCol w="2618222">
                  <a:extLst>
                    <a:ext uri="{9D8B030D-6E8A-4147-A177-3AD203B41FA5}">
                      <a16:colId xmlns:a16="http://schemas.microsoft.com/office/drawing/2014/main" val="2247906672"/>
                    </a:ext>
                  </a:extLst>
                </a:gridCol>
                <a:gridCol w="1987801">
                  <a:extLst>
                    <a:ext uri="{9D8B030D-6E8A-4147-A177-3AD203B41FA5}">
                      <a16:colId xmlns:a16="http://schemas.microsoft.com/office/drawing/2014/main" val="1040676830"/>
                    </a:ext>
                  </a:extLst>
                </a:gridCol>
                <a:gridCol w="1921998">
                  <a:extLst>
                    <a:ext uri="{9D8B030D-6E8A-4147-A177-3AD203B41FA5}">
                      <a16:colId xmlns:a16="http://schemas.microsoft.com/office/drawing/2014/main" val="3957798622"/>
                    </a:ext>
                  </a:extLst>
                </a:gridCol>
                <a:gridCol w="2067951">
                  <a:extLst>
                    <a:ext uri="{9D8B030D-6E8A-4147-A177-3AD203B41FA5}">
                      <a16:colId xmlns:a16="http://schemas.microsoft.com/office/drawing/2014/main" val="2953646371"/>
                    </a:ext>
                  </a:extLst>
                </a:gridCol>
                <a:gridCol w="1755701">
                  <a:extLst>
                    <a:ext uri="{9D8B030D-6E8A-4147-A177-3AD203B41FA5}">
                      <a16:colId xmlns:a16="http://schemas.microsoft.com/office/drawing/2014/main" val="2425189134"/>
                    </a:ext>
                  </a:extLst>
                </a:gridCol>
              </a:tblGrid>
              <a:tr h="433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Overhead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8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510705"/>
                  </a:ext>
                </a:extLst>
              </a:tr>
              <a:tr h="433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Expenses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Contribution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585809"/>
                  </a:ext>
                </a:extLst>
              </a:tr>
              <a:tr h="3797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317895"/>
                  </a:ext>
                </a:extLst>
              </a:tr>
              <a:tr h="7203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Annual Conference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6,963,667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4,314,324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1,831,565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817,778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247741"/>
                  </a:ext>
                </a:extLst>
              </a:tr>
              <a:tr h="7203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Midwinter Meeting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2,558,912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2,465,627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sng" strike="noStrike" dirty="0">
                          <a:solidFill>
                            <a:schemeClr val="tx1"/>
                          </a:solidFill>
                          <a:effectLst/>
                          <a:latin typeface="Bell MT" panose="02020503060305020303" pitchFamily="18" charset="0"/>
                        </a:rPr>
                        <a:t> $        671,487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sng" strike="noStrike" dirty="0">
                          <a:solidFill>
                            <a:srgbClr val="FF0000"/>
                          </a:solidFill>
                          <a:effectLst/>
                          <a:latin typeface="Bell MT" panose="02020503060305020303" pitchFamily="18" charset="0"/>
                        </a:rPr>
                        <a:t> $    (578,202)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178862"/>
                  </a:ext>
                </a:extLst>
              </a:tr>
              <a:tr h="7203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9,522,579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6,779,951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2,503,052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 $     239,576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907363"/>
                  </a:ext>
                </a:extLst>
              </a:tr>
              <a:tr h="433037"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ell MT" panose="0202050306030502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C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239477"/>
                  </a:ext>
                </a:extLst>
              </a:tr>
              <a:tr h="433037">
                <a:tc gridSpan="3">
                  <a:txBody>
                    <a:bodyPr/>
                    <a:lstStyle/>
                    <a:p>
                      <a:pPr algn="l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ell MT" panose="020205030603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103283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9DC923-4702-4702-8157-862156F964D1}"/>
              </a:ext>
            </a:extLst>
          </p:cNvPr>
          <p:cNvSpPr txBox="1"/>
          <p:nvPr/>
        </p:nvSpPr>
        <p:spPr>
          <a:xfrm>
            <a:off x="575034" y="6459785"/>
            <a:ext cx="4298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2337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266" y="624110"/>
            <a:ext cx="10637347" cy="818191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Bell MT" panose="02020503060305020303" pitchFamily="18" charset="0"/>
              </a:rPr>
              <a:t>Division Revenues and Expenses– 2019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BB29B35-B64E-4DAA-B5B5-134EDACDDE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00194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EB2AC66-DE12-4445-BF0C-86AF96ED04DA}"/>
              </a:ext>
            </a:extLst>
          </p:cNvPr>
          <p:cNvSpPr txBox="1"/>
          <p:nvPr/>
        </p:nvSpPr>
        <p:spPr>
          <a:xfrm>
            <a:off x="776451" y="6365348"/>
            <a:ext cx="51435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ell MT" panose="02020503060305020303" pitchFamily="18" charset="0"/>
              </a:rPr>
              <a:t>Source: Internal financial reports - final close dated 11/4/19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5126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4123</TotalTime>
  <Words>953</Words>
  <Application>Microsoft Office PowerPoint</Application>
  <PresentationFormat>Widescreen</PresentationFormat>
  <Paragraphs>319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Bell MT</vt:lpstr>
      <vt:lpstr>Calibri</vt:lpstr>
      <vt:lpstr>Calibri Light</vt:lpstr>
      <vt:lpstr>Century Gothic</vt:lpstr>
      <vt:lpstr>Wingdings</vt:lpstr>
      <vt:lpstr>Retrospect</vt:lpstr>
      <vt:lpstr> Treasurer’s Report to Council - Membership Information Session -  </vt:lpstr>
      <vt:lpstr>Where Does Our Revenue Come From? - Total ALA -</vt:lpstr>
      <vt:lpstr>General Fund Summary</vt:lpstr>
      <vt:lpstr>General Fund Revenues</vt:lpstr>
      <vt:lpstr>General Fund Expenses</vt:lpstr>
      <vt:lpstr>General Fund Net Revenue Sources – 2019    - and other support - </vt:lpstr>
      <vt:lpstr>Publishing Dept. Revenues &amp; Expenses – 2019</vt:lpstr>
      <vt:lpstr>Meetings &amp; Conferences Revenues and Expenses - 2019</vt:lpstr>
      <vt:lpstr>Division Revenues and Expenses– 2019</vt:lpstr>
      <vt:lpstr>Round Tables Revenues and Expenses – 2019</vt:lpstr>
      <vt:lpstr>      Total ALA Assets, Liabilities  &amp; Net Assets – 2019 </vt:lpstr>
      <vt:lpstr>American Library Association  Short-term Investments</vt:lpstr>
      <vt:lpstr>Strategy to Address FY21 and Beyond</vt:lpstr>
      <vt:lpstr>Strategy to Address  FY21 and Beyond</vt:lpstr>
      <vt:lpstr>Thank you for your service on behalf of our members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Treasurer’s Report to Council - Membership Information Session -</dc:title>
  <dc:creator>Keith Brown</dc:creator>
  <cp:lastModifiedBy>Datasis</cp:lastModifiedBy>
  <cp:revision>122</cp:revision>
  <cp:lastPrinted>2019-01-22T15:21:23Z</cp:lastPrinted>
  <dcterms:created xsi:type="dcterms:W3CDTF">2019-01-06T02:10:03Z</dcterms:created>
  <dcterms:modified xsi:type="dcterms:W3CDTF">2020-01-27T13:42:36Z</dcterms:modified>
</cp:coreProperties>
</file>