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1" r:id="rId2"/>
    <p:sldId id="284" r:id="rId3"/>
    <p:sldId id="287" r:id="rId4"/>
    <p:sldId id="289" r:id="rId5"/>
    <p:sldId id="288" r:id="rId6"/>
    <p:sldId id="286" r:id="rId7"/>
    <p:sldId id="293" r:id="rId8"/>
    <p:sldId id="294" r:id="rId9"/>
    <p:sldId id="295" r:id="rId10"/>
    <p:sldId id="282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4" autoAdjust="0"/>
    <p:restoredTop sz="87250" autoAdjust="0"/>
  </p:normalViewPr>
  <p:slideViewPr>
    <p:cSldViewPr>
      <p:cViewPr varScale="1">
        <p:scale>
          <a:sx n="99" d="100"/>
          <a:sy n="99" d="100"/>
        </p:scale>
        <p:origin x="169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42" d="100"/>
          <a:sy n="142" d="100"/>
        </p:scale>
        <p:origin x="82" y="-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8DFF621-0605-4FAC-B575-13285FDCDA26}" type="datetimeFigureOut">
              <a:rPr lang="en-US" smtClean="0"/>
              <a:t>1/13/2020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3C64497-4809-4103-8D1C-B7BCE3F9AE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84387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7FB23-B9AC-491A-8069-B34EE2C9AA32}" type="datetimeFigureOut">
              <a:rPr lang="en-US" smtClean="0"/>
              <a:t>1/13/2020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576"/>
            <a:ext cx="560832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6"/>
            <a:ext cx="303784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676"/>
            <a:ext cx="303784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A29D7-3BF5-4D02-9FD9-DE73E66D5F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8374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A29D7-3BF5-4D02-9FD9-DE73E66D5FC3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B17A6-4887-4CB5-848E-189C96A385E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206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programmatic priorities shape budget planning and priorities for 2020 and beyond.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A29D7-3BF5-4D02-9FD9-DE73E66D5FC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EEAEE-5435-4167-829A-E81462EBAF7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93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Strategic framework informed by member views and  external/industry-wide factors, sets a context for budget development.  Much information gleaned from communications, membership and IT studies will influence FY 20 budget priorities.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A29D7-3BF5-4D02-9FD9-DE73E66D5FC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4C9A17-F080-490E-B0B9-B9D048E53A4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388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3 were approved in 2015 in  San Francisco, </a:t>
            </a:r>
          </a:p>
          <a:p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was approved in 2017 at Atlanta mid-winter meeting</a:t>
            </a:r>
          </a:p>
          <a:p>
            <a:r>
              <a:rPr lang="en-US" dirty="0"/>
              <a:t>All directions are considered within ALA’s focus on social justice and racial equity.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A29D7-3BF5-4D02-9FD9-DE73E66D5FC3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43035-D106-4FC5-B97B-51E4AA27545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18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Budget development also informed by many other factors, 5-year financial plan, 10-year historical trends, actual and projected revenue and expenses, strategic opportunities to strengthen the association and fulfill our mission.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A29D7-3BF5-4D02-9FD9-DE73E66D5FC3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7388E-70AE-4609-9215-4B898A16488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7792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priorities are key elements in developing resource allocation plans for 2020 and beyond. Again will be informed by ongoing analysis toward a more effective organization.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5A29D7-3BF5-4D02-9FD9-DE73E66D5FC3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95848-9E64-4A42-BEE9-98497969E4C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937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2250" y="989013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971376-DE68-44D6-BE4A-AB31399B0BF0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C04FB-C780-4883-A7DD-8E4AA8186C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186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971376-DE68-44D6-BE4A-AB31399B0BF0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874A9-0348-4D56-BF4D-B400549FA11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813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4187D-B377-4F42-93D9-16335C35492B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CC0DAC6-2F4C-4021-A72B-61272C9422E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28C5A-56C3-4DE9-8D5D-A5B4BB442BC3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0DAC6-2F4C-4021-A72B-61272C9422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2F367-9E15-4CF8-8BDD-59BB0F3FF034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0DAC6-2F4C-4021-A72B-61272C9422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A8082-D174-4DC0-BBA3-8F2D3B7C7E70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0DAC6-2F4C-4021-A72B-61272C9422E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39989-3184-46B6-BD34-A47F28EB1064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C0DAC6-2F4C-4021-A72B-61272C9422E5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F245-9884-4FD5-A70A-5C6B06C37CDD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0DAC6-2F4C-4021-A72B-61272C9422E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EC247-142B-4A53-AED7-36C629B7BA62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0DAC6-2F4C-4021-A72B-61272C9422E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D3C56-1D92-4848-AE88-FFAFBCB78BBC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0DAC6-2F4C-4021-A72B-61272C9422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8A2E7-8C66-405E-99CB-900588BEEAD9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0DAC6-2F4C-4021-A72B-61272C9422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ED42-86BB-43DD-8702-FC5C3A0BB4F9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0DAC6-2F4C-4021-A72B-61272C9422E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A07F0-7847-4B63-A3CE-F67E8EEF0C25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CC0DAC6-2F4C-4021-A72B-61272C9422E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B76D1-5D42-45F8-B9DE-FBCF8EB09A41}" type="datetime1">
              <a:rPr lang="en-US" smtClean="0"/>
              <a:t>1/13/2020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CC0DAC6-2F4C-4021-A72B-61272C9422E5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i="1" dirty="0"/>
              <a:t>FY 2021 Programmatic Priorities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  <a:latin typeface="+mn-lt"/>
              </a:rPr>
              <a:t>Treasurer’s Report to Council</a:t>
            </a:r>
            <a:br>
              <a:rPr lang="en-US" dirty="0">
                <a:solidFill>
                  <a:srgbClr val="FFFF00"/>
                </a:solidFill>
              </a:rPr>
            </a:br>
            <a:endParaRPr lang="en-US" sz="18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1186" y="4563380"/>
            <a:ext cx="358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>
              <a:lnSpc>
                <a:spcPct val="75000"/>
              </a:lnSpc>
              <a:spcBef>
                <a:spcPct val="10000"/>
              </a:spcBef>
            </a:pPr>
            <a:r>
              <a:rPr lang="en-US" b="1" dirty="0">
                <a:solidFill>
                  <a:schemeClr val="tx2"/>
                </a:solidFill>
              </a:rPr>
              <a:t>Presented by: </a:t>
            </a:r>
          </a:p>
          <a:p>
            <a:pPr eaLnBrk="0" hangingPunct="0">
              <a:lnSpc>
                <a:spcPct val="75000"/>
              </a:lnSpc>
              <a:spcBef>
                <a:spcPct val="50000"/>
              </a:spcBef>
            </a:pPr>
            <a:r>
              <a:rPr lang="en-US" b="1" dirty="0">
                <a:solidFill>
                  <a:schemeClr val="tx2"/>
                </a:solidFill>
              </a:rPr>
              <a:t>Maggie Farrell - Treasurer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29200" y="4563380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Tuesday – January 28, 2020</a:t>
            </a:r>
          </a:p>
          <a:p>
            <a:r>
              <a:rPr lang="en-US" b="1" dirty="0">
                <a:solidFill>
                  <a:schemeClr val="tx2"/>
                </a:solidFill>
              </a:rPr>
              <a:t>Philadelphia, PA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943600" y="228600"/>
            <a:ext cx="2971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ALA Council Document #13.1</a:t>
            </a:r>
          </a:p>
          <a:p>
            <a:r>
              <a:rPr lang="en-US" sz="16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2019-2020 Midwinter Meeting</a:t>
            </a:r>
          </a:p>
          <a:p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ACTION ITEM</a:t>
            </a:r>
          </a:p>
          <a:p>
            <a:endParaRPr lang="en-US" sz="16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AAFAA-3DEF-4623-A49A-A4F367E2B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172200"/>
            <a:ext cx="609600" cy="457200"/>
          </a:xfrm>
        </p:spPr>
        <p:txBody>
          <a:bodyPr/>
          <a:lstStyle/>
          <a:p>
            <a:pPr algn="ctr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28503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dirty="0">
                <a:solidFill>
                  <a:srgbClr val="FFFF00"/>
                </a:solidFill>
                <a:latin typeface="+mn-lt"/>
              </a:rPr>
              <a:t>Thank You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5415D66-CE77-429F-AA0F-B5E452BDF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19600" y="6172200"/>
            <a:ext cx="457200" cy="457200"/>
          </a:xfrm>
        </p:spPr>
        <p:txBody>
          <a:bodyPr/>
          <a:lstStyle/>
          <a:p>
            <a:pPr algn="ctr"/>
            <a:r>
              <a:rPr lang="en-US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907960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95400" y="3581400"/>
            <a:ext cx="6400800" cy="1219200"/>
          </a:xfrm>
        </p:spPr>
        <p:txBody>
          <a:bodyPr>
            <a:normAutofit/>
          </a:bodyPr>
          <a:lstStyle/>
          <a:p>
            <a:r>
              <a:rPr lang="en-US" sz="3200" dirty="0"/>
              <a:t>- Council Action is Requested -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FY 2020 Programmatic Priorities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86D7C7-4EBF-4F40-889D-6F0D605EC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19600" y="6172200"/>
            <a:ext cx="457200" cy="457200"/>
          </a:xfrm>
        </p:spPr>
        <p:txBody>
          <a:bodyPr/>
          <a:lstStyle/>
          <a:p>
            <a:pPr algn="ctr"/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13091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603504" y="274638"/>
            <a:ext cx="8083296" cy="1143000"/>
          </a:xfrm>
        </p:spPr>
        <p:txBody>
          <a:bodyPr anchor="ctr">
            <a:noAutofit/>
          </a:bodyPr>
          <a:lstStyle/>
          <a:p>
            <a:pPr eaLnBrk="1" hangingPunct="1"/>
            <a:r>
              <a:rPr lang="en-US" sz="5400" b="1" dirty="0">
                <a:latin typeface="+mn-lt"/>
                <a:ea typeface="ＭＳ Ｐゴシック" pitchFamily="-111" charset="-128"/>
              </a:rPr>
              <a:t>Strategic Framework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1676400"/>
            <a:ext cx="3901440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/>
              <a:t>Guides ALA’s focus, operations, culture and frames its Strategic Directions</a:t>
            </a:r>
            <a:endParaRPr lang="en-US" sz="4000" dirty="0">
              <a:solidFill>
                <a:schemeClr val="tx2"/>
              </a:solidFill>
              <a:ea typeface="ＭＳ Ｐゴシック" pitchFamily="-111" charset="-128"/>
            </a:endParaRPr>
          </a:p>
          <a:p>
            <a:pPr>
              <a:buNone/>
            </a:pPr>
            <a:r>
              <a:rPr lang="en-US" sz="2800" dirty="0">
                <a:solidFill>
                  <a:schemeClr val="tx2"/>
                </a:solidFill>
                <a:ea typeface="ＭＳ Ｐゴシック" pitchFamily="-111" charset="-128"/>
              </a:rPr>
              <a:t>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62200A-2C99-4370-9705-E9D8F39BCBFC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u="sng" dirty="0"/>
              <a:t>Informed by:</a:t>
            </a:r>
          </a:p>
          <a:p>
            <a:r>
              <a:rPr lang="en-US" sz="3200" dirty="0"/>
              <a:t>Insights from the Divisions, Roundtables and Council</a:t>
            </a:r>
          </a:p>
          <a:p>
            <a:r>
              <a:rPr lang="en-US" sz="3200" dirty="0"/>
              <a:t>Focus Groups</a:t>
            </a:r>
          </a:p>
          <a:p>
            <a:r>
              <a:rPr lang="en-US" sz="3200" dirty="0"/>
              <a:t>Change stream studies</a:t>
            </a:r>
          </a:p>
          <a:p>
            <a:r>
              <a:rPr lang="en-US" sz="3200" dirty="0"/>
              <a:t>Member Survey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79A048-35D6-4C89-9AC5-33F035AFB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95800" y="6172200"/>
            <a:ext cx="381000" cy="457200"/>
          </a:xfrm>
        </p:spPr>
        <p:txBody>
          <a:bodyPr/>
          <a:lstStyle/>
          <a:p>
            <a:pPr algn="ctr"/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00340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533400"/>
            <a:ext cx="8001000" cy="762000"/>
          </a:xfrm>
        </p:spPr>
        <p:txBody>
          <a:bodyPr anchor="ctr">
            <a:noAutofit/>
          </a:bodyPr>
          <a:lstStyle/>
          <a:p>
            <a:pPr eaLnBrk="1" hangingPunct="1"/>
            <a:r>
              <a:rPr lang="en-US" sz="5400" b="1" dirty="0">
                <a:latin typeface="+mn-lt"/>
                <a:ea typeface="ＭＳ Ｐゴシック" pitchFamily="-111" charset="-128"/>
              </a:rPr>
              <a:t>Strategic Directions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143000" y="3372729"/>
            <a:ext cx="7543800" cy="289560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q"/>
            </a:pPr>
            <a:r>
              <a:rPr lang="en-US" sz="3600" dirty="0">
                <a:solidFill>
                  <a:schemeClr val="tx2"/>
                </a:solidFill>
                <a:ea typeface="ＭＳ Ｐゴシック" pitchFamily="-111" charset="-128"/>
              </a:rPr>
              <a:t> Advocacy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sz="3600" dirty="0">
                <a:solidFill>
                  <a:schemeClr val="tx2"/>
                </a:solidFill>
                <a:ea typeface="ＭＳ Ｐゴシック" pitchFamily="-111" charset="-128"/>
              </a:rPr>
              <a:t> Information Policy</a:t>
            </a:r>
          </a:p>
          <a:p>
            <a:pPr eaLnBrk="1" hangingPunct="1">
              <a:spcBef>
                <a:spcPts val="150"/>
              </a:spcBef>
              <a:buFont typeface="Wingdings" pitchFamily="2" charset="2"/>
              <a:buChar char="q"/>
            </a:pPr>
            <a:r>
              <a:rPr lang="en-US" sz="3600" dirty="0">
                <a:solidFill>
                  <a:schemeClr val="tx2"/>
                </a:solidFill>
                <a:ea typeface="ＭＳ Ｐゴシック" pitchFamily="-111" charset="-128"/>
              </a:rPr>
              <a:t> Professional &amp; Leadership Development</a:t>
            </a:r>
          </a:p>
          <a:p>
            <a:pPr eaLnBrk="1" hangingPunct="1">
              <a:spcBef>
                <a:spcPts val="150"/>
              </a:spcBef>
              <a:buFont typeface="Wingdings" pitchFamily="2" charset="2"/>
              <a:buChar char="q"/>
            </a:pPr>
            <a:r>
              <a:rPr lang="en-US" sz="3600" dirty="0">
                <a:solidFill>
                  <a:schemeClr val="tx2"/>
                </a:solidFill>
                <a:ea typeface="ＭＳ Ｐゴシック" pitchFamily="-111" charset="-128"/>
              </a:rPr>
              <a:t> Equity, Diversity and Inclusion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16764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Represents the Association’s primary areas of focus over a 3 – 5 year period.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CA6875-FD36-49E7-9654-17684BB69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19600" y="6172200"/>
            <a:ext cx="457200" cy="457200"/>
          </a:xfrm>
        </p:spPr>
        <p:txBody>
          <a:bodyPr/>
          <a:lstStyle/>
          <a:p>
            <a:pPr algn="ctr"/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74554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52400"/>
            <a:ext cx="8001000" cy="1295400"/>
          </a:xfrm>
        </p:spPr>
        <p:txBody>
          <a:bodyPr anchor="ctr">
            <a:noAutofit/>
          </a:bodyPr>
          <a:lstStyle/>
          <a:p>
            <a:pPr eaLnBrk="1" hangingPunct="1"/>
            <a:r>
              <a:rPr lang="en-US" sz="4800" b="1" dirty="0">
                <a:latin typeface="+mn-lt"/>
                <a:ea typeface="ＭＳ Ｐゴシック" pitchFamily="-111" charset="-128"/>
              </a:rPr>
              <a:t>FY 21 Budget Development </a:t>
            </a:r>
            <a:endParaRPr lang="en-US" sz="1800" b="1" dirty="0">
              <a:latin typeface="+mn-lt"/>
              <a:ea typeface="ＭＳ Ｐゴシック" pitchFamily="-111" charset="-128"/>
            </a:endParaRP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38200" y="1905000"/>
            <a:ext cx="73152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900" b="1" dirty="0">
                <a:solidFill>
                  <a:schemeClr val="tx2"/>
                </a:solidFill>
                <a:ea typeface="ＭＳ Ｐゴシック" pitchFamily="-111" charset="-128"/>
              </a:rPr>
              <a:t>     </a:t>
            </a:r>
          </a:p>
          <a:p>
            <a:pPr>
              <a:buNone/>
            </a:pPr>
            <a:r>
              <a:rPr lang="en-US" sz="1900" b="1" dirty="0">
                <a:solidFill>
                  <a:schemeClr val="tx2"/>
                </a:solidFill>
                <a:ea typeface="ＭＳ Ｐゴシック" pitchFamily="-111" charset="-128"/>
              </a:rPr>
              <a:t>     </a:t>
            </a:r>
            <a:r>
              <a:rPr lang="en-US" sz="4000" dirty="0">
                <a:solidFill>
                  <a:schemeClr val="tx2"/>
                </a:solidFill>
                <a:ea typeface="ＭＳ Ｐゴシック" pitchFamily="-111" charset="-128"/>
              </a:rPr>
              <a:t>Using the Strategic Directions as the foundation, the Association’s Programmatic Priorities represent the basis for the development of the FY 2021 budget.</a:t>
            </a:r>
          </a:p>
          <a:p>
            <a:pPr eaLnBrk="1" hangingPunct="1">
              <a:buFont typeface="Wingdings" pitchFamily="2" charset="2"/>
              <a:buNone/>
            </a:pPr>
            <a:endParaRPr lang="en-US" sz="2800" dirty="0">
              <a:solidFill>
                <a:schemeClr val="tx2"/>
              </a:solidFill>
              <a:ea typeface="ＭＳ Ｐゴシック" pitchFamily="-111" charset="-12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C9F2206-9F92-4EC7-80C5-054262A50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19600" y="6172200"/>
            <a:ext cx="457200" cy="457200"/>
          </a:xfrm>
        </p:spPr>
        <p:txBody>
          <a:bodyPr/>
          <a:lstStyle/>
          <a:p>
            <a:pPr algn="ctr"/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227394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152400"/>
            <a:ext cx="8001000" cy="1143000"/>
          </a:xfrm>
        </p:spPr>
        <p:txBody>
          <a:bodyPr anchor="ctr">
            <a:noAutofit/>
          </a:bodyPr>
          <a:lstStyle/>
          <a:p>
            <a:pPr eaLnBrk="1" hangingPunct="1"/>
            <a:r>
              <a:rPr lang="en-US" sz="5400" b="1" dirty="0">
                <a:latin typeface="+mn-lt"/>
                <a:ea typeface="ＭＳ Ｐゴシック" pitchFamily="-111" charset="-128"/>
              </a:rPr>
              <a:t>Programmatic Priorities </a:t>
            </a:r>
            <a:endParaRPr lang="en-US" sz="2000" b="1" dirty="0">
              <a:latin typeface="+mn-lt"/>
              <a:ea typeface="ＭＳ Ｐゴシック" pitchFamily="-111" charset="-128"/>
            </a:endParaRPr>
          </a:p>
        </p:txBody>
      </p:sp>
      <p:sp>
        <p:nvSpPr>
          <p:cNvPr id="48133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90600" y="1600200"/>
            <a:ext cx="8001000" cy="50292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sz="3600" dirty="0">
                <a:solidFill>
                  <a:schemeClr val="tx2"/>
                </a:solidFill>
                <a:ea typeface="ＭＳ Ｐゴシック" pitchFamily="-111" charset="-128"/>
              </a:rPr>
              <a:t>  Diversity</a:t>
            </a:r>
          </a:p>
          <a:p>
            <a:pPr>
              <a:buFont typeface="Wingdings" pitchFamily="2" charset="2"/>
              <a:buChar char="q"/>
            </a:pPr>
            <a:r>
              <a:rPr lang="en-US" sz="3600" dirty="0">
                <a:solidFill>
                  <a:schemeClr val="tx2"/>
                </a:solidFill>
                <a:ea typeface="ＭＳ Ｐゴシック" pitchFamily="-111" charset="-128"/>
              </a:rPr>
              <a:t>  Equitable Access to Information and Library   </a:t>
            </a:r>
          </a:p>
          <a:p>
            <a:pPr marL="0" indent="0">
              <a:buNone/>
            </a:pPr>
            <a:r>
              <a:rPr lang="en-US" sz="3600" dirty="0">
                <a:solidFill>
                  <a:schemeClr val="tx2"/>
                </a:solidFill>
                <a:ea typeface="ＭＳ Ｐゴシック" pitchFamily="-111" charset="-128"/>
              </a:rPr>
              <a:t>      Services</a:t>
            </a:r>
          </a:p>
          <a:p>
            <a:pPr>
              <a:buFont typeface="Wingdings" pitchFamily="2" charset="2"/>
              <a:buChar char="q"/>
            </a:pPr>
            <a:r>
              <a:rPr lang="en-US" sz="3600" dirty="0">
                <a:solidFill>
                  <a:schemeClr val="tx2"/>
                </a:solidFill>
                <a:ea typeface="ＭＳ Ｐゴシック" pitchFamily="-111" charset="-128"/>
              </a:rPr>
              <a:t>  Education and Lifelong Learning</a:t>
            </a:r>
          </a:p>
          <a:p>
            <a:pPr>
              <a:buFont typeface="Wingdings" pitchFamily="2" charset="2"/>
              <a:buChar char="q"/>
            </a:pPr>
            <a:r>
              <a:rPr lang="en-US" sz="3600" dirty="0">
                <a:solidFill>
                  <a:schemeClr val="tx2"/>
                </a:solidFill>
                <a:ea typeface="ＭＳ Ｐゴシック" pitchFamily="-111" charset="-128"/>
              </a:rPr>
              <a:t>  Intellectual Freedom</a:t>
            </a:r>
          </a:p>
          <a:p>
            <a:pPr>
              <a:buFont typeface="Wingdings" pitchFamily="2" charset="2"/>
              <a:buChar char="q"/>
            </a:pPr>
            <a:r>
              <a:rPr lang="en-US" sz="3600" dirty="0">
                <a:solidFill>
                  <a:schemeClr val="tx2"/>
                </a:solidFill>
                <a:ea typeface="ＭＳ Ｐゴシック" pitchFamily="-111" charset="-128"/>
              </a:rPr>
              <a:t>  Advocacy for Libraries and the Profession</a:t>
            </a:r>
          </a:p>
          <a:p>
            <a:pPr>
              <a:buFont typeface="Wingdings" pitchFamily="2" charset="2"/>
              <a:buChar char="q"/>
            </a:pPr>
            <a:r>
              <a:rPr lang="en-US" sz="3600" dirty="0">
                <a:solidFill>
                  <a:schemeClr val="tx2"/>
                </a:solidFill>
                <a:ea typeface="ＭＳ Ｐゴシック" pitchFamily="-111" charset="-128"/>
              </a:rPr>
              <a:t>  Literacy</a:t>
            </a:r>
          </a:p>
          <a:p>
            <a:pPr>
              <a:buFont typeface="Wingdings" pitchFamily="2" charset="2"/>
              <a:buChar char="q"/>
            </a:pPr>
            <a:r>
              <a:rPr lang="en-US" sz="3600" dirty="0">
                <a:solidFill>
                  <a:schemeClr val="tx2"/>
                </a:solidFill>
                <a:ea typeface="ＭＳ Ｐゴシック" pitchFamily="-111" charset="-128"/>
              </a:rPr>
              <a:t>  Organizational Excellence</a:t>
            </a:r>
          </a:p>
          <a:p>
            <a:pPr>
              <a:buFont typeface="Wingdings" pitchFamily="2" charset="2"/>
              <a:buChar char="q"/>
            </a:pPr>
            <a:r>
              <a:rPr lang="en-US" sz="3600" dirty="0">
                <a:solidFill>
                  <a:schemeClr val="tx2"/>
                </a:solidFill>
                <a:ea typeface="ＭＳ Ｐゴシック" pitchFamily="-111" charset="-128"/>
              </a:rPr>
              <a:t>  Transforming Libraries</a:t>
            </a:r>
          </a:p>
          <a:p>
            <a:endParaRPr lang="en-US" sz="2800" dirty="0">
              <a:solidFill>
                <a:schemeClr val="tx2"/>
              </a:solidFill>
              <a:ea typeface="ＭＳ Ｐゴシック" pitchFamily="-111" charset="-128"/>
            </a:endParaRPr>
          </a:p>
          <a:p>
            <a:pPr eaLnBrk="1" hangingPunct="1">
              <a:buFont typeface="Wingdings" pitchFamily="2" charset="2"/>
              <a:buChar char="q"/>
            </a:pPr>
            <a:endParaRPr lang="en-US" sz="3600" dirty="0">
              <a:solidFill>
                <a:schemeClr val="tx2"/>
              </a:solidFill>
              <a:ea typeface="ＭＳ Ｐゴシック" pitchFamily="-111" charset="-12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E5B0DCB-D005-4D7A-B43D-70C1B728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95800" y="6172200"/>
            <a:ext cx="381000" cy="457200"/>
          </a:xfrm>
        </p:spPr>
        <p:txBody>
          <a:bodyPr/>
          <a:lstStyle/>
          <a:p>
            <a:pPr algn="ctr"/>
            <a:r>
              <a:rPr lang="en-US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107521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6C195-561F-4143-B19F-C701CBEA5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072203"/>
            <a:ext cx="7543800" cy="887984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Bell MT" panose="02020503060305020303" pitchFamily="18" charset="0"/>
              </a:rPr>
              <a:t>Strategy to Address FY21 and Beyond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33ED00-34D9-4C0E-9AF5-183B174E1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2255690"/>
            <a:ext cx="7543800" cy="384031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latin typeface="Bell MT" panose="02020503060305020303" pitchFamily="18" charset="0"/>
              </a:rPr>
              <a:t>Continue to leverage ALA’s strong balance sheet for strategic investments designed to enhance revenue generation and streamline operating expenses: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>
              <a:latin typeface="Bell MT" panose="02020503060305020303" pitchFamily="18" charset="0"/>
            </a:endParaRP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Bell MT" panose="02020503060305020303" pitchFamily="18" charset="0"/>
              </a:rPr>
              <a:t>Move forward in FY21 with continued strategic investment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Bell MT" panose="02020503060305020303" pitchFamily="18" charset="0"/>
              </a:rPr>
              <a:t>Monitor impact of investments and revise or refine strategy as    needed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Bell MT" panose="02020503060305020303" pitchFamily="18" charset="0"/>
              </a:rPr>
              <a:t> Use ALA’s bank </a:t>
            </a:r>
            <a:r>
              <a:rPr lang="en-US" sz="2000">
                <a:latin typeface="Bell MT" panose="02020503060305020303" pitchFamily="18" charset="0"/>
              </a:rPr>
              <a:t>line of credit </a:t>
            </a:r>
            <a:r>
              <a:rPr lang="en-US" sz="2000" dirty="0">
                <a:latin typeface="Bell MT" panose="02020503060305020303" pitchFamily="18" charset="0"/>
              </a:rPr>
              <a:t>or other assets to support investments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BD10F4-EB4C-4962-9AC3-D7E88675F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95800" y="6172200"/>
            <a:ext cx="381000" cy="457200"/>
          </a:xfrm>
        </p:spPr>
        <p:txBody>
          <a:bodyPr/>
          <a:lstStyle/>
          <a:p>
            <a:pPr algn="ctr"/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952435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71E22-05A4-4D7B-B4D5-ACD03C54F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072203"/>
            <a:ext cx="7543800" cy="72633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Bell MT" panose="02020503060305020303" pitchFamily="18" charset="0"/>
              </a:rPr>
              <a:t>Strategy to Address FY21</a:t>
            </a:r>
            <a:br>
              <a:rPr lang="en-US" dirty="0">
                <a:latin typeface="Bell MT" panose="02020503060305020303" pitchFamily="18" charset="0"/>
              </a:rPr>
            </a:br>
            <a:r>
              <a:rPr lang="en-US" dirty="0">
                <a:latin typeface="Bell MT" panose="02020503060305020303" pitchFamily="18" charset="0"/>
              </a:rPr>
              <a:t> and Beyond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00A8E-628E-405B-9E4E-FBE19F57F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1981201"/>
            <a:ext cx="7940040" cy="42291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9600" dirty="0">
                <a:latin typeface="Bell MT" panose="02020503060305020303" pitchFamily="18" charset="0"/>
              </a:rPr>
              <a:t>Implement sale of ALA Headquarters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0000" dirty="0">
                <a:latin typeface="Bell MT" panose="02020503060305020303" pitchFamily="18" charset="0"/>
              </a:rPr>
              <a:t> </a:t>
            </a:r>
            <a:r>
              <a:rPr lang="en-US" sz="8000" dirty="0">
                <a:latin typeface="Bell MT" panose="02020503060305020303" pitchFamily="18" charset="0"/>
              </a:rPr>
              <a:t>Majority of proceeds reinvested in endowment to generate revenue for association priorities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8000" dirty="0">
                <a:latin typeface="Bell MT" panose="02020503060305020303" pitchFamily="18" charset="0"/>
              </a:rPr>
              <a:t> Small portion used to facilitate development of new headquarters facility that will promote collaboration and result in lowered operating costs and general liability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9600" dirty="0">
                <a:latin typeface="Bell MT" panose="02020503060305020303" pitchFamily="18" charset="0"/>
              </a:rPr>
              <a:t>Participate in Moving Forward initiatives with a financial lens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9600" dirty="0">
                <a:latin typeface="Bell MT" panose="02020503060305020303" pitchFamily="18" charset="0"/>
              </a:rPr>
              <a:t>Examine operations for streamlining and cost reductions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9600" dirty="0">
                <a:latin typeface="Bell MT" panose="02020503060305020303" pitchFamily="18" charset="0"/>
              </a:rPr>
              <a:t>Continue to identify and pilot “New Business Development” ideas   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8B459-A39E-4F39-8C56-F1F7250D6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19600" y="6172200"/>
            <a:ext cx="457200" cy="457200"/>
          </a:xfrm>
        </p:spPr>
        <p:txBody>
          <a:bodyPr/>
          <a:lstStyle/>
          <a:p>
            <a:pPr algn="ctr"/>
            <a:r>
              <a:rPr lang="en-US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293732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over/>
      </p:transition>
    </mc:Choice>
    <mc:Fallback xmlns="">
      <p:transition spd="slow">
        <p:cover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latin typeface="Bell MT" panose="02020503060305020303" pitchFamily="18" charset="0"/>
              </a:rPr>
              <a:t>Council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Bell MT" panose="02020503060305020303" pitchFamily="18" charset="0"/>
              </a:rPr>
              <a:t>Approval of the 2021 Programmatic Priorities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110D55-F5E7-40A3-B9E2-B171350D0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19600" y="6172200"/>
            <a:ext cx="457200" cy="457200"/>
          </a:xfrm>
        </p:spPr>
        <p:txBody>
          <a:bodyPr/>
          <a:lstStyle/>
          <a:p>
            <a:pPr algn="ctr"/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69953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8377</TotalTime>
  <Words>485</Words>
  <Application>Microsoft Office PowerPoint</Application>
  <PresentationFormat>On-screen Show (4:3)</PresentationFormat>
  <Paragraphs>81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Bell MT</vt:lpstr>
      <vt:lpstr>Calibri</vt:lpstr>
      <vt:lpstr>Franklin Gothic Book</vt:lpstr>
      <vt:lpstr>Perpetua</vt:lpstr>
      <vt:lpstr>Wingdings</vt:lpstr>
      <vt:lpstr>Wingdings 2</vt:lpstr>
      <vt:lpstr>Equity</vt:lpstr>
      <vt:lpstr>Treasurer’s Report to Council </vt:lpstr>
      <vt:lpstr>FY 2020 Programmatic Priorities</vt:lpstr>
      <vt:lpstr>Strategic Framework</vt:lpstr>
      <vt:lpstr>Strategic Directions</vt:lpstr>
      <vt:lpstr>FY 21 Budget Development </vt:lpstr>
      <vt:lpstr>Programmatic Priorities </vt:lpstr>
      <vt:lpstr>Strategy to Address FY21 and Beyond</vt:lpstr>
      <vt:lpstr>Strategy to Address FY21  and Beyond</vt:lpstr>
      <vt:lpstr>Council Action</vt:lpstr>
      <vt:lpstr>Thank You</vt:lpstr>
    </vt:vector>
  </TitlesOfParts>
  <Company>American Library Association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kbrown</dc:creator>
  <cp:lastModifiedBy>Marsha Burgess</cp:lastModifiedBy>
  <cp:revision>129</cp:revision>
  <cp:lastPrinted>2020-01-13T19:25:44Z</cp:lastPrinted>
  <dcterms:created xsi:type="dcterms:W3CDTF">2014-12-07T03:24:52Z</dcterms:created>
  <dcterms:modified xsi:type="dcterms:W3CDTF">2020-01-13T19:27:42Z</dcterms:modified>
</cp:coreProperties>
</file>