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68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87" r:id="rId4"/>
    <p:sldId id="277" r:id="rId5"/>
    <p:sldId id="278" r:id="rId6"/>
    <p:sldId id="279" r:id="rId7"/>
    <p:sldId id="282" r:id="rId8"/>
    <p:sldId id="288" r:id="rId9"/>
    <p:sldId id="289" r:id="rId10"/>
    <p:sldId id="291" r:id="rId11"/>
    <p:sldId id="293" r:id="rId12"/>
    <p:sldId id="294" r:id="rId13"/>
    <p:sldId id="295" r:id="rId14"/>
    <p:sldId id="296" r:id="rId15"/>
    <p:sldId id="269" r:id="rId16"/>
  </p:sldIdLst>
  <p:sldSz cx="9144000" cy="5143500" type="screen16x9"/>
  <p:notesSz cx="7315200" cy="96012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CE430D-6ABD-BA88-399D-6570FF87A48E}" name="Denise Moritz" initials="DM" userId="S::dmoritz@ala.org::822dc3fb-4b33-46dd-bfcf-eda728e16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  <a:srgbClr val="D43D2B"/>
    <a:srgbClr val="F04137"/>
    <a:srgbClr val="002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6283" autoAdjust="0"/>
  </p:normalViewPr>
  <p:slideViewPr>
    <p:cSldViewPr snapToGrid="0" snapToObjects="1">
      <p:cViewPr varScale="1">
        <p:scale>
          <a:sx n="91" d="100"/>
          <a:sy n="91" d="100"/>
        </p:scale>
        <p:origin x="108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BARC\LLX\2023\PPTs\Supporting%20charts\Actual%20Revenue%20and%20Expe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Membership%20Information%20Session\Annual%20Conference\2025\Treasurer's%20report\Actual%20and%20Budget%20Revenue%20and%20Expenses_charts%20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Membership%20Information%20Session\Annual%20Conference\2025\Treasurer's%20report\Actual%20and%20Budget%20Revenue%20and%20Expenses_charts%20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Membership%20Information%20Session\Annual%20Conference\2025\Treasurer's%20report\Actual%20and%20Budget%20Revenue%20and%20Expenses_charts%20for%20P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Membership%20Information%20Session\Annual%20Conference\2025\Treasurer's%20report\Actual%20and%20Budget%20Revenue%20and%20Expenses_charts%20for%20P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4078111"/>
        <c:axId val="324075615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ALA'!$E$3:$E$4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_(* #,##0_);_(* \(#,##0\);_(* &quot;-&quot;??_);_(@_)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382-4DAD-B06D-653D89111B9F}"/>
                  </c:ext>
                </c:extLst>
              </c15:ser>
            </c15:filteredBarSeries>
            <c15:filteredBarSeries>
              <c15:ser>
                <c:idx val="4"/>
                <c:order val="1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4.1738629821531426E-2"/>
                        <c:y val="0.1899884336491836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1382-4DAD-B06D-653D89111B9F}"/>
                      </c:ext>
                    </c:extLst>
                  </c:dLbl>
                  <c:dLbl>
                    <c:idx val="1"/>
                    <c:layout>
                      <c:manualLayout>
                        <c:x val="2.4467472654000941E-2"/>
                        <c:y val="0.1027223388293719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1382-4DAD-B06D-653D89111B9F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ALA'!$F$3:$F$4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-1897542</c:v>
                      </c:pt>
                      <c:pt idx="1">
                        <c:v>-736509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382-4DAD-B06D-653D89111B9F}"/>
                  </c:ext>
                </c:extLst>
              </c15:ser>
            </c15:filteredBarSeries>
          </c:ext>
        </c:extLst>
      </c:barChart>
      <c:catAx>
        <c:axId val="324078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24075615"/>
        <c:crosses val="autoZero"/>
        <c:auto val="1"/>
        <c:lblAlgn val="ctr"/>
        <c:lblOffset val="100"/>
        <c:noMultiLvlLbl val="0"/>
      </c:catAx>
      <c:valAx>
        <c:axId val="324075615"/>
        <c:scaling>
          <c:orientation val="minMax"/>
          <c:min val="-2000000"/>
        </c:scaling>
        <c:delete val="1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3240781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61318727646091"/>
          <c:y val="0.94477775216464654"/>
          <c:w val="0.59461972200752311"/>
          <c:h val="5.3871632441110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90000">
          <a:schemeClr val="accent1">
            <a:lumMod val="5000"/>
            <a:lumOff val="95000"/>
          </a:schemeClr>
        </a:gs>
        <a:gs pos="45000">
          <a:schemeClr val="accent1">
            <a:lumMod val="45000"/>
            <a:lumOff val="5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solidFill>
                  <a:srgbClr val="FF0000"/>
                </a:solidFill>
                <a:effectLst/>
              </a:rPr>
              <a:t>ALA</a:t>
            </a:r>
            <a:r>
              <a:rPr lang="en-US" sz="2400" b="1" i="0" u="none" strike="noStrike" baseline="0" dirty="0">
                <a:solidFill>
                  <a:srgbClr val="0070C0"/>
                </a:solidFill>
                <a:effectLst/>
              </a:rPr>
              <a:t>AmericanLibraryAssociation   </a:t>
            </a:r>
          </a:p>
          <a:p>
            <a:pPr>
              <a:defRPr/>
            </a:pPr>
            <a:r>
              <a:rPr lang="en-US" sz="2400" b="1" dirty="0"/>
              <a:t>Total</a:t>
            </a:r>
            <a:r>
              <a:rPr lang="en-US" sz="2400" b="1" baseline="0" dirty="0"/>
              <a:t> ALA Actual Revenue and Expenses</a:t>
            </a:r>
          </a:p>
          <a:p>
            <a:pPr>
              <a:defRPr/>
            </a:pPr>
            <a:r>
              <a:rPr lang="en-US" sz="2400" b="1" baseline="0" dirty="0"/>
              <a:t>FY 2025 and FY 2024</a:t>
            </a:r>
            <a:endParaRPr lang="en-US" sz="2400" b="1" dirty="0"/>
          </a:p>
        </c:rich>
      </c:tx>
      <c:layout>
        <c:manualLayout>
          <c:xMode val="edge"/>
          <c:yMode val="edge"/>
          <c:x val="0.31207179089660425"/>
          <c:y val="2.824858757062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ALA'!$B$1</c:f>
              <c:strCache>
                <c:ptCount val="1"/>
                <c:pt idx="0">
                  <c:v>Total ALA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ALA'!$A$3:$A$4</c:f>
              <c:strCache>
                <c:ptCount val="2"/>
                <c:pt idx="0">
                  <c:v>FY 2025</c:v>
                </c:pt>
                <c:pt idx="1">
                  <c:v>FY 2024</c:v>
                </c:pt>
              </c:strCache>
            </c:strRef>
          </c:cat>
          <c:val>
            <c:numRef>
              <c:f>'Total ALA'!$B$3:$B$4</c:f>
              <c:numCache>
                <c:formatCode>_(* #,##0_);_(* \(#,##0\);_(* "-"??_);_(@_)</c:formatCode>
                <c:ptCount val="2"/>
                <c:pt idx="0">
                  <c:v>19345235.880000003</c:v>
                </c:pt>
                <c:pt idx="1">
                  <c:v>28736970.909999996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E-41AC-A3CE-701890009DB3}"/>
            </c:ext>
          </c:extLst>
        </c:ser>
        <c:ser>
          <c:idx val="1"/>
          <c:order val="1"/>
          <c:tx>
            <c:strRef>
              <c:f>'Total ALA'!$D$1</c:f>
              <c:strCache>
                <c:ptCount val="1"/>
                <c:pt idx="0">
                  <c:v>Total ALA Expenses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ALA'!$A$3:$A$4</c:f>
              <c:strCache>
                <c:ptCount val="2"/>
                <c:pt idx="0">
                  <c:v>FY 2025</c:v>
                </c:pt>
                <c:pt idx="1">
                  <c:v>FY 2024</c:v>
                </c:pt>
              </c:strCache>
            </c:strRef>
          </c:cat>
          <c:val>
            <c:numRef>
              <c:f>'Total ALA'!$D$3:$D$4</c:f>
              <c:numCache>
                <c:formatCode>_(* #,##0_);_(* \(#,##0\);_(* "-"??_);_(@_)</c:formatCode>
                <c:ptCount val="2"/>
                <c:pt idx="0">
                  <c:v>27707058.439999998</c:v>
                </c:pt>
                <c:pt idx="1">
                  <c:v>31975558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8BE-41AC-A3CE-701890009DB3}"/>
            </c:ext>
          </c:extLst>
        </c:ser>
        <c:ser>
          <c:idx val="2"/>
          <c:order val="2"/>
          <c:tx>
            <c:strRef>
              <c:f>'Total ALA'!$F$1</c:f>
              <c:strCache>
                <c:ptCount val="1"/>
                <c:pt idx="0">
                  <c:v>Surplus (Deficit) from Operations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ALA'!$A$3:$A$4</c:f>
              <c:strCache>
                <c:ptCount val="2"/>
                <c:pt idx="0">
                  <c:v>FY 2025</c:v>
                </c:pt>
                <c:pt idx="1">
                  <c:v>FY 2024</c:v>
                </c:pt>
              </c:strCache>
            </c:strRef>
          </c:cat>
          <c:val>
            <c:numRef>
              <c:f>'Total ALA'!$F$3:$F$4</c:f>
              <c:numCache>
                <c:formatCode>_(* #,##0_);_(* \(#,##0\);_(* "-"??_);_(@_)</c:formatCode>
                <c:ptCount val="2"/>
                <c:pt idx="0">
                  <c:v>-8361822.5599999949</c:v>
                </c:pt>
                <c:pt idx="1">
                  <c:v>-3238587.0900000036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BE-41AC-A3CE-701890009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4078111"/>
        <c:axId val="32407561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2025</c:v>
                      </c:pt>
                      <c:pt idx="1">
                        <c:v>FY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ALA'!$E$3:$E$4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8BE-41AC-A3CE-701890009DB3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4.1738629821531426E-2"/>
                        <c:y val="0.1899884336491836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A8BE-41AC-A3CE-701890009DB3}"/>
                      </c:ext>
                    </c:extLst>
                  </c:dLbl>
                  <c:dLbl>
                    <c:idx val="1"/>
                    <c:layout>
                      <c:manualLayout>
                        <c:x val="2.4467472654000941E-2"/>
                        <c:y val="0.1027223388293719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A8BE-41AC-A3CE-701890009DB3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2025</c:v>
                      </c:pt>
                      <c:pt idx="1">
                        <c:v>FY 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ALA'!$F$3:$F$4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-8361822.5599999949</c:v>
                      </c:pt>
                      <c:pt idx="1">
                        <c:v>-3238587.0900000036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BE-41AC-A3CE-701890009DB3}"/>
                  </c:ext>
                </c:extLst>
              </c15:ser>
            </c15:filteredBarSeries>
          </c:ext>
        </c:extLst>
      </c:barChart>
      <c:catAx>
        <c:axId val="324078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75615"/>
        <c:crosses val="autoZero"/>
        <c:auto val="1"/>
        <c:lblAlgn val="ctr"/>
        <c:lblOffset val="100"/>
        <c:noMultiLvlLbl val="0"/>
      </c:catAx>
      <c:valAx>
        <c:axId val="324075615"/>
        <c:scaling>
          <c:orientation val="minMax"/>
          <c:min val="-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318727646091"/>
          <c:y val="0.94477775216464654"/>
          <c:w val="0.59461972200752311"/>
          <c:h val="5.3871632441110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90000">
          <a:schemeClr val="accent1">
            <a:lumMod val="5000"/>
            <a:lumOff val="95000"/>
          </a:schemeClr>
        </a:gs>
        <a:gs pos="45000">
          <a:schemeClr val="accent1">
            <a:lumMod val="45000"/>
            <a:lumOff val="5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FF0000"/>
                </a:solidFill>
                <a:effectLst/>
              </a:rPr>
              <a:t>ALA </a:t>
            </a:r>
            <a:r>
              <a:rPr lang="en-US" sz="2400" b="1" i="0" baseline="0" dirty="0">
                <a:solidFill>
                  <a:srgbClr val="0070C0"/>
                </a:solidFill>
                <a:effectLst/>
              </a:rPr>
              <a:t>American Library Association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FY2023 Total Revenue </a:t>
            </a:r>
            <a:r>
              <a:rPr lang="en-US" sz="24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by </a:t>
            </a: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Fund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September through October 2022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FF0000"/>
                </a:solidFill>
                <a:effectLst/>
              </a:rPr>
              <a:t>ALA</a:t>
            </a:r>
            <a:r>
              <a:rPr lang="en-US" sz="2400" b="1" i="0" baseline="0" dirty="0">
                <a:solidFill>
                  <a:srgbClr val="0070C0"/>
                </a:solidFill>
                <a:effectLst/>
              </a:rPr>
              <a:t>AmericanLibraryAssociation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</a:rPr>
              <a:t>FY 2025 Total Revenue by Fund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</a:rPr>
              <a:t>September through March 2025</a:t>
            </a:r>
            <a:endParaRPr lang="en-US" sz="2400" b="1" i="0" u="none" strike="noStrike" baseline="0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91-4280-AEB7-A4D0D271EA3E}"/>
              </c:ext>
            </c:extLst>
          </c:dPt>
          <c:dPt>
            <c:idx val="1"/>
            <c:bubble3D val="0"/>
            <c:spPr>
              <a:solidFill>
                <a:srgbClr val="45A1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91-4280-AEB7-A4D0D271EA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91-4280-AEB7-A4D0D271EA3E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91-4280-AEB7-A4D0D271EA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91-4280-AEB7-A4D0D271EA3E}"/>
              </c:ext>
            </c:extLst>
          </c:dPt>
          <c:dLbls>
            <c:dLbl>
              <c:idx val="0"/>
              <c:layout>
                <c:manualLayout>
                  <c:x val="-4.0904809638647566E-2"/>
                  <c:y val="2.41147677792335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91-4280-AEB7-A4D0D271EA3E}"/>
                </c:ext>
              </c:extLst>
            </c:dLbl>
            <c:dLbl>
              <c:idx val="1"/>
              <c:layout>
                <c:manualLayout>
                  <c:x val="3.9762689949734087E-2"/>
                  <c:y val="-4.8405738821362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1-4280-AEB7-A4D0D271EA3E}"/>
                </c:ext>
              </c:extLst>
            </c:dLbl>
            <c:dLbl>
              <c:idx val="2"/>
              <c:layout>
                <c:manualLayout>
                  <c:x val="-7.7363899623248231E-2"/>
                  <c:y val="-5.2598295476656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91-4280-AEB7-A4D0D271EA3E}"/>
                </c:ext>
              </c:extLst>
            </c:dLbl>
            <c:dLbl>
              <c:idx val="3"/>
              <c:layout>
                <c:manualLayout>
                  <c:x val="3.9365841493060598E-2"/>
                  <c:y val="1.018346759373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1-4280-AEB7-A4D0D271EA3E}"/>
                </c:ext>
              </c:extLst>
            </c:dLbl>
            <c:dLbl>
              <c:idx val="4"/>
              <c:layout>
                <c:manualLayout>
                  <c:x val="8.2482857308888047E-2"/>
                  <c:y val="5.03764047615958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91-4280-AEB7-A4D0D271EA3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by fund'!$A$8:$A$12</c:f>
              <c:strCache>
                <c:ptCount val="5"/>
                <c:pt idx="0">
                  <c:v>General Fund</c:v>
                </c:pt>
                <c:pt idx="1">
                  <c:v>Divisions</c:v>
                </c:pt>
                <c:pt idx="2">
                  <c:v>Round Tables </c:v>
                </c:pt>
                <c:pt idx="3">
                  <c:v>Grants and Awards</c:v>
                </c:pt>
                <c:pt idx="4">
                  <c:v>Endowment Fund</c:v>
                </c:pt>
              </c:strCache>
            </c:strRef>
          </c:cat>
          <c:val>
            <c:numRef>
              <c:f>'Revenue by fund'!$B$8:$B$12</c:f>
              <c:numCache>
                <c:formatCode>_("$"* #,##0_);_("$"* \(#,##0\);_("$"* "-"??_);_(@_)</c:formatCode>
                <c:ptCount val="5"/>
                <c:pt idx="0">
                  <c:v>10376194.890000001</c:v>
                </c:pt>
                <c:pt idx="1">
                  <c:v>5115391.6800000006</c:v>
                </c:pt>
                <c:pt idx="2">
                  <c:v>263453.42</c:v>
                </c:pt>
                <c:pt idx="3">
                  <c:v>2368731.7899999996</c:v>
                </c:pt>
                <c:pt idx="4">
                  <c:v>1221464.1000000001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1-4280-AEB7-A4D0D271EA3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491-4280-AEB7-A4D0D271EA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491-4280-AEB7-A4D0D271EA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491-4280-AEB7-A4D0D271EA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491-4280-AEB7-A4D0D271EA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491-4280-AEB7-A4D0D271EA3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by fund'!$A$8:$A$12</c:f>
              <c:strCache>
                <c:ptCount val="5"/>
                <c:pt idx="0">
                  <c:v>General Fund</c:v>
                </c:pt>
                <c:pt idx="1">
                  <c:v>Divisions</c:v>
                </c:pt>
                <c:pt idx="2">
                  <c:v>Round Tables </c:v>
                </c:pt>
                <c:pt idx="3">
                  <c:v>Grants and Awards</c:v>
                </c:pt>
                <c:pt idx="4">
                  <c:v>Endowment Fund</c:v>
                </c:pt>
              </c:strCache>
            </c:strRef>
          </c:cat>
          <c:val>
            <c:numRef>
              <c:f>'Revenue by fund'!$C$8:$C$12</c:f>
              <c:numCache>
                <c:formatCode>0%</c:formatCode>
                <c:ptCount val="5"/>
                <c:pt idx="0">
                  <c:v>0.53636952034931706</c:v>
                </c:pt>
                <c:pt idx="1">
                  <c:v>0.26442643096890478</c:v>
                </c:pt>
                <c:pt idx="2">
                  <c:v>1.3618516808697603E-2</c:v>
                </c:pt>
                <c:pt idx="3">
                  <c:v>0.12244522655052781</c:v>
                </c:pt>
                <c:pt idx="4">
                  <c:v>6.3140305322552617E-2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491-4280-AEB7-A4D0D271E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FF0000"/>
                </a:solidFill>
                <a:effectLst/>
              </a:rPr>
              <a:t>ALA</a:t>
            </a:r>
            <a:r>
              <a:rPr lang="en-US" sz="2400" b="1" i="0" baseline="0" dirty="0">
                <a:solidFill>
                  <a:srgbClr val="0070C0"/>
                </a:solidFill>
                <a:effectLst/>
              </a:rPr>
              <a:t>AmericanLibraryAssociation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</a:rPr>
              <a:t>FY 2025 Total Expenses by Fund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</a:rPr>
              <a:t>September through March 2025</a:t>
            </a:r>
            <a:endParaRPr lang="en-US" sz="2400" b="1" i="0" u="none" strike="noStrike" baseline="0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F9-47C5-A567-31861B6CA628}"/>
              </c:ext>
            </c:extLst>
          </c:dPt>
          <c:dPt>
            <c:idx val="1"/>
            <c:bubble3D val="0"/>
            <c:spPr>
              <a:solidFill>
                <a:srgbClr val="45A1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F9-47C5-A567-31861B6CA6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F9-47C5-A567-31861B6CA628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F9-47C5-A567-31861B6CA6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F9-47C5-A567-31861B6CA628}"/>
              </c:ext>
            </c:extLst>
          </c:dPt>
          <c:dLbls>
            <c:dLbl>
              <c:idx val="0"/>
              <c:layout>
                <c:manualLayout>
                  <c:x val="-8.1545699315260928E-2"/>
                  <c:y val="4.29373840625769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F9-47C5-A567-31861B6CA628}"/>
                </c:ext>
              </c:extLst>
            </c:dLbl>
            <c:dLbl>
              <c:idx val="2"/>
              <c:layout>
                <c:manualLayout>
                  <c:x val="-1.3911487540072265E-2"/>
                  <c:y val="-3.0759900893772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F9-47C5-A567-31861B6CA628}"/>
                </c:ext>
              </c:extLst>
            </c:dLbl>
            <c:dLbl>
              <c:idx val="3"/>
              <c:layout>
                <c:manualLayout>
                  <c:x val="4.7915879749348647E-2"/>
                  <c:y val="6.93808455162210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F9-47C5-A567-31861B6CA628}"/>
                </c:ext>
              </c:extLst>
            </c:dLbl>
            <c:dLbl>
              <c:idx val="4"/>
              <c:layout>
                <c:manualLayout>
                  <c:x val="0.15455068231784685"/>
                  <c:y val="4.04664305759143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9-47C5-A567-31861B6CA62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'Expenses by fund'!$A$8:$A$12</c:f>
              <c:strCache>
                <c:ptCount val="5"/>
                <c:pt idx="0">
                  <c:v>General Fund</c:v>
                </c:pt>
                <c:pt idx="1">
                  <c:v>Divisions</c:v>
                </c:pt>
                <c:pt idx="2">
                  <c:v>Round Tables </c:v>
                </c:pt>
                <c:pt idx="3">
                  <c:v>Grants and Awards</c:v>
                </c:pt>
                <c:pt idx="4">
                  <c:v>Endowment Fund</c:v>
                </c:pt>
              </c:strCache>
            </c:strRef>
          </c:cat>
          <c:val>
            <c:numRef>
              <c:f>'Expenses by fund'!$B$8:$B$12</c:f>
              <c:numCache>
                <c:formatCode>_("$"* #,##0_);_("$"* \(#,##0\);_("$"* "-"??_);_(@_)</c:formatCode>
                <c:ptCount val="5"/>
                <c:pt idx="0">
                  <c:v>16503277.959999999</c:v>
                </c:pt>
                <c:pt idx="1">
                  <c:v>5630276.1200000001</c:v>
                </c:pt>
                <c:pt idx="2">
                  <c:v>79533.37000000001</c:v>
                </c:pt>
                <c:pt idx="3">
                  <c:v>4996111.3100000005</c:v>
                </c:pt>
                <c:pt idx="4">
                  <c:v>497859.67999999993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F9-47C5-A567-31861B6CA62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8F9-47C5-A567-31861B6CA6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8F9-47C5-A567-31861B6CA6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8F9-47C5-A567-31861B6CA6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8F9-47C5-A567-31861B6CA6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8F9-47C5-A567-31861B6CA62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'Expenses by fund'!$A$8:$A$12</c:f>
              <c:strCache>
                <c:ptCount val="5"/>
                <c:pt idx="0">
                  <c:v>General Fund</c:v>
                </c:pt>
                <c:pt idx="1">
                  <c:v>Divisions</c:v>
                </c:pt>
                <c:pt idx="2">
                  <c:v>Round Tables </c:v>
                </c:pt>
                <c:pt idx="3">
                  <c:v>Grants and Awards</c:v>
                </c:pt>
                <c:pt idx="4">
                  <c:v>Endowment Fund</c:v>
                </c:pt>
              </c:strCache>
            </c:strRef>
          </c:cat>
          <c:val>
            <c:numRef>
              <c:f>'Expenses by fund'!$C$8:$C$12</c:f>
              <c:numCache>
                <c:formatCode>0%</c:formatCode>
                <c:ptCount val="5"/>
                <c:pt idx="0">
                  <c:v>0.59563442996801941</c:v>
                </c:pt>
                <c:pt idx="1">
                  <c:v>0.20320728496648022</c:v>
                </c:pt>
                <c:pt idx="2">
                  <c:v>2.8705093387026478E-3</c:v>
                </c:pt>
                <c:pt idx="3">
                  <c:v>0.18031908081542275</c:v>
                </c:pt>
                <c:pt idx="4">
                  <c:v>1.796869491137508E-2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8F9-47C5-A567-31861B6CA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Budget!$B$1</c:f>
              <c:strCache>
                <c:ptCount val="1"/>
                <c:pt idx="0">
                  <c:v>Total ALA Revenue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Budget!$A$3:$A$4</c:f>
              <c:strCache>
                <c:ptCount val="2"/>
                <c:pt idx="0">
                  <c:v>FY 2026</c:v>
                </c:pt>
                <c:pt idx="1">
                  <c:v>FY 2025</c:v>
                </c:pt>
              </c:strCache>
            </c:strRef>
          </c:cat>
          <c:val>
            <c:numRef>
              <c:f>Budget!$B$3:$B$4</c:f>
              <c:numCache>
                <c:formatCode>_(* #,##0_);_(* \(#,##0\);_(* "-"??_);_(@_)</c:formatCode>
                <c:ptCount val="2"/>
                <c:pt idx="0">
                  <c:v>43113105.840000004</c:v>
                </c:pt>
                <c:pt idx="1">
                  <c:v>48148592.129999995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0-49F9-A532-351428C2E47B}"/>
            </c:ext>
          </c:extLst>
        </c:ser>
        <c:ser>
          <c:idx val="1"/>
          <c:order val="1"/>
          <c:tx>
            <c:strRef>
              <c:f>Budget!$D$1</c:f>
              <c:strCache>
                <c:ptCount val="1"/>
                <c:pt idx="0">
                  <c:v>Total ALA Expenses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Budget!$A$3:$A$4</c:f>
              <c:strCache>
                <c:ptCount val="2"/>
                <c:pt idx="0">
                  <c:v>FY 2026</c:v>
                </c:pt>
                <c:pt idx="1">
                  <c:v>FY 2025</c:v>
                </c:pt>
              </c:strCache>
            </c:strRef>
          </c:cat>
          <c:val>
            <c:numRef>
              <c:f>Budget!$D$3:$D$4</c:f>
              <c:numCache>
                <c:formatCode>_(* #,##0_);_(* \(#,##0\);_(* "-"??_);_(@_)</c:formatCode>
                <c:ptCount val="2"/>
                <c:pt idx="0">
                  <c:v>51830440.116547771</c:v>
                </c:pt>
                <c:pt idx="1">
                  <c:v>55969740.123379797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540-49F9-A532-351428C2E47B}"/>
            </c:ext>
          </c:extLst>
        </c:ser>
        <c:ser>
          <c:idx val="2"/>
          <c:order val="2"/>
          <c:tx>
            <c:strRef>
              <c:f>Budget!$F$1</c:f>
              <c:strCache>
                <c:ptCount val="1"/>
                <c:pt idx="0">
                  <c:v>Surplus (Deficit) from Operations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Budget!$A$3:$A$4</c:f>
              <c:strCache>
                <c:ptCount val="2"/>
                <c:pt idx="0">
                  <c:v>FY 2026</c:v>
                </c:pt>
                <c:pt idx="1">
                  <c:v>FY 2025</c:v>
                </c:pt>
              </c:strCache>
            </c:strRef>
          </c:cat>
          <c:val>
            <c:numRef>
              <c:f>Budget!$F$3:$F$4</c:f>
              <c:numCache>
                <c:formatCode>_(* #,##0_);_(* \(#,##0\);_(* "-"??_);_(@_)</c:formatCode>
                <c:ptCount val="2"/>
                <c:pt idx="0">
                  <c:v>-8717334.2765477672</c:v>
                </c:pt>
                <c:pt idx="1">
                  <c:v>-7821147.9933798015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0-49F9-A532-351428C2E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4078111"/>
        <c:axId val="32407561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Budget!$A$3:$A$4</c15:sqref>
                        </c15:formulaRef>
                      </c:ext>
                    </c:extLst>
                    <c:strCache>
                      <c:ptCount val="2"/>
                      <c:pt idx="0">
                        <c:v>FY 2026</c:v>
                      </c:pt>
                      <c:pt idx="1">
                        <c:v>FY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ALA'!$E$3:$E$4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540-49F9-A532-351428C2E47B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numFmt formatCode="_(&quot;$&quot;* #,##0_);_(&quot;$&quot;* \(#,##0\);_(&quot;$&quot;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Budget!$A$3:$A$4</c15:sqref>
                        </c15:formulaRef>
                      </c:ext>
                    </c:extLst>
                    <c:strCache>
                      <c:ptCount val="2"/>
                      <c:pt idx="0">
                        <c:v>FY 2026</c:v>
                      </c:pt>
                      <c:pt idx="1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ALA'!$F$3:$F$4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-8361822.5599999949</c:v>
                      </c:pt>
                      <c:pt idx="1">
                        <c:v>-3243614.2800000012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540-49F9-A532-351428C2E47B}"/>
                  </c:ext>
                </c:extLst>
              </c15:ser>
            </c15:filteredBarSeries>
          </c:ext>
        </c:extLst>
      </c:barChart>
      <c:catAx>
        <c:axId val="32407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75615"/>
        <c:crosses val="autoZero"/>
        <c:auto val="1"/>
        <c:lblAlgn val="ctr"/>
        <c:lblOffset val="100"/>
        <c:noMultiLvlLbl val="0"/>
      </c:catAx>
      <c:valAx>
        <c:axId val="324075615"/>
        <c:scaling>
          <c:orientation val="minMax"/>
          <c:min val="-100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3131780A-68A1-421D-8125-BB6DEE7DE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22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r">
              <a:defRPr sz="1200"/>
            </a:lvl1pPr>
          </a:lstStyle>
          <a:p>
            <a:fld id="{D18EBD4F-C665-094A-9EAC-89C8C5FE15B6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8" rIns="96637" bIns="483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7" tIns="48318" rIns="96637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D56BBAEE-54FF-4647-ACA2-A06C38E3E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7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2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9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0B739-45FD-7B4D-B6A7-07C142F33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2777755"/>
            <a:ext cx="4572000" cy="821531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3CC3-50CA-464C-B1F4-E5331A0E7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089" y="612321"/>
            <a:ext cx="1421968" cy="3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4343400" cy="9144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5450"/>
            <a:ext cx="4343400" cy="2819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0557B0E-AFF2-5947-BDF5-6857361C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4DEDA-C58F-6843-8F63-0FF84B12C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8111" y="374904"/>
            <a:ext cx="2168821" cy="945896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342900" indent="0">
              <a:buNone/>
              <a:defRPr sz="4000">
                <a:solidFill>
                  <a:schemeClr val="bg1"/>
                </a:solidFill>
              </a:defRPr>
            </a:lvl2pPr>
            <a:lvl3pPr marL="685800" indent="0">
              <a:buNone/>
              <a:defRPr sz="4000">
                <a:solidFill>
                  <a:schemeClr val="bg1"/>
                </a:solidFill>
              </a:defRPr>
            </a:lvl3pPr>
            <a:lvl4pPr marL="1028700" indent="0">
              <a:buNone/>
              <a:defRPr sz="4000">
                <a:solidFill>
                  <a:schemeClr val="bg1"/>
                </a:solidFill>
              </a:defRPr>
            </a:lvl4pPr>
            <a:lvl5pPr marL="13716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6819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57150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4343400" cy="9144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5450"/>
            <a:ext cx="4343400" cy="2819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0557B0E-AFF2-5947-BDF5-6857361C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52730-6A7B-5041-AAB1-E09171FE822E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6A1DCC-210A-8549-A280-18F480CA65C7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80146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D6686F-5AA2-6D41-919E-6B7CFA0D9071}"/>
              </a:ext>
            </a:extLst>
          </p:cNvPr>
          <p:cNvSpPr txBox="1">
            <a:spLocks/>
          </p:cNvSpPr>
          <p:nvPr userDrawn="1"/>
        </p:nvSpPr>
        <p:spPr>
          <a:xfrm>
            <a:off x="5469466" y="372534"/>
            <a:ext cx="2150533" cy="9567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57150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3999" y="4805916"/>
            <a:ext cx="1825223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687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27432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95450"/>
            <a:ext cx="2743200" cy="2819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92DD7-E1A7-F44F-9578-6DEAF2A7B2A4}"/>
              </a:ext>
            </a:extLst>
          </p:cNvPr>
          <p:cNvCxnSpPr>
            <a:cxnSpLocks/>
          </p:cNvCxnSpPr>
          <p:nvPr userDrawn="1"/>
        </p:nvCxnSpPr>
        <p:spPr>
          <a:xfrm>
            <a:off x="5825650" y="1644650"/>
            <a:ext cx="0" cy="2892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60828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7078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2 column comparis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90550"/>
            <a:ext cx="6858000" cy="535517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1" y="216535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9B2123D-7748-6D44-9FAA-6CC34F335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32AD8-53D5-E149-863C-598DDFC0D543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7FA70FC-5A48-1E48-AE92-7E346EE64131}"/>
              </a:ext>
            </a:extLst>
          </p:cNvPr>
          <p:cNvSpPr txBox="1">
            <a:spLocks/>
          </p:cNvSpPr>
          <p:nvPr userDrawn="1"/>
        </p:nvSpPr>
        <p:spPr>
          <a:xfrm>
            <a:off x="6603999" y="4805916"/>
            <a:ext cx="1747949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A2311-133F-F14B-B383-74EACDFA79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84800" y="170603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2</a:t>
            </a:r>
          </a:p>
        </p:txBody>
      </p:sp>
    </p:spTree>
    <p:extLst>
      <p:ext uri="{BB962C8B-B14F-4D97-AF65-F5344CB8AC3E}">
        <p14:creationId xmlns:p14="http://schemas.microsoft.com/office/powerpoint/2010/main" val="13173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3657600" cy="9144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95450"/>
            <a:ext cx="3657601" cy="20637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9D5B6B-FD16-6B46-9475-9D00E8DDC3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8933" y="590550"/>
            <a:ext cx="4097867" cy="3924300"/>
          </a:xfrm>
        </p:spPr>
        <p:txBody>
          <a:bodyPr/>
          <a:lstStyle/>
          <a:p>
            <a:r>
              <a:rPr lang="en-US" dirty="0"/>
              <a:t>Click icon to add a picture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2F18BBE-D236-6348-959D-D01C790E2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5EAEF1-1B74-B847-9B86-34EF0F844620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9F0905-C219-C14E-B937-77BF1B030B53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35070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1537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00" y="2150836"/>
            <a:ext cx="4305300" cy="403678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71800" y="2736851"/>
            <a:ext cx="4305300" cy="4562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Final 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DE06C-9BA4-4243-88EB-1EB6A42A5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1800" y="1538979"/>
            <a:ext cx="1420924" cy="3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4343400" cy="9144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5450"/>
            <a:ext cx="4343400" cy="2819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0557B0E-AFF2-5947-BDF5-6857361C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4DEDA-C58F-6843-8F63-0FF84B12C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8111" y="374904"/>
            <a:ext cx="2168821" cy="945896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342900" indent="0">
              <a:buNone/>
              <a:defRPr sz="4000">
                <a:solidFill>
                  <a:schemeClr val="bg1"/>
                </a:solidFill>
              </a:defRPr>
            </a:lvl2pPr>
            <a:lvl3pPr marL="685800" indent="0">
              <a:buNone/>
              <a:defRPr sz="4000">
                <a:solidFill>
                  <a:schemeClr val="bg1"/>
                </a:solidFill>
              </a:defRPr>
            </a:lvl3pPr>
            <a:lvl4pPr marL="1028700" indent="0">
              <a:buNone/>
              <a:defRPr sz="4000">
                <a:solidFill>
                  <a:schemeClr val="bg1"/>
                </a:solidFill>
              </a:defRPr>
            </a:lvl4pPr>
            <a:lvl5pPr marL="13716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51815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D98DD-40C7-4B67-90C4-5FA078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CC1F-F81C-4075-A70A-25F7F97D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4F1B-30D9-4721-87BB-D87829C4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590550"/>
            <a:ext cx="5715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695450"/>
            <a:ext cx="4305300" cy="281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7" r:id="rId3"/>
    <p:sldLayoutId id="2147483677" r:id="rId4"/>
    <p:sldLayoutId id="2147483681" r:id="rId5"/>
    <p:sldLayoutId id="2147483685" r:id="rId6"/>
    <p:sldLayoutId id="2147483686" r:id="rId7"/>
    <p:sldLayoutId id="2147483697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 userDrawn="1">
          <p15:clr>
            <a:srgbClr val="F26B43"/>
          </p15:clr>
        </p15:guide>
        <p15:guide id="6" orient="horz" pos="2844" userDrawn="1">
          <p15:clr>
            <a:srgbClr val="F26B43"/>
          </p15:clr>
        </p15:guide>
        <p15:guide id="7" orient="horz" pos="948" userDrawn="1">
          <p15:clr>
            <a:srgbClr val="F26B43"/>
          </p15:clr>
        </p15:guide>
        <p15:guide id="8" orient="horz" pos="106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22" pos="3600" userDrawn="1">
          <p15:clr>
            <a:srgbClr val="F26B43"/>
          </p15:clr>
        </p15:guide>
        <p15:guide id="23" pos="3744" userDrawn="1">
          <p15:clr>
            <a:srgbClr val="F26B43"/>
          </p15:clr>
        </p15:guide>
        <p15:guide id="24" pos="720" userDrawn="1">
          <p15:clr>
            <a:srgbClr val="F26B43"/>
          </p15:clr>
        </p15:guide>
        <p15:guide id="25" pos="5040" userDrawn="1">
          <p15:clr>
            <a:srgbClr val="F26B43"/>
          </p15:clr>
        </p15:guide>
        <p15:guide id="27" pos="1872" userDrawn="1">
          <p15:clr>
            <a:srgbClr val="F26B43"/>
          </p15:clr>
        </p15:guide>
        <p15:guide id="29" pos="25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30A92-9DA1-4FBC-9EAC-675D4CB5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47E4E-A244-4886-9814-7DFDE9F5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84C07-DFAA-49C2-B1C2-8DC02BD7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D94-EFAC-43AF-A878-1DE82FAF8589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E137-250A-440D-AA5F-5945733E2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AB30-C7DB-4E6F-B907-016C5A48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0838-1E45-4493-8A2A-FE50E4C6AD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8385-E3F5-C446-9938-C7BA7C8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/>
          <a:lstStyle/>
          <a:p>
            <a:r>
              <a:rPr lang="en-US" dirty="0"/>
              <a:t>ALA Treasurer’s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5AB008-7FC0-9B45-827E-A6285F3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789" y="2545281"/>
            <a:ext cx="5033211" cy="1127759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Virtual Membership Meeting</a:t>
            </a:r>
          </a:p>
          <a:p>
            <a:r>
              <a:rPr lang="en-US" dirty="0">
                <a:latin typeface="Arial" panose="020B0604020202020204" pitchFamily="34" charset="0"/>
              </a:rPr>
              <a:t>June 16,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A11C0-85DF-6C09-114D-C4D1C540BBE7}"/>
              </a:ext>
            </a:extLst>
          </p:cNvPr>
          <p:cNvSpPr txBox="1"/>
          <p:nvPr/>
        </p:nvSpPr>
        <p:spPr>
          <a:xfrm>
            <a:off x="6025646" y="504127"/>
            <a:ext cx="311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2024-2025 ALA CD #13.1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2025 ALA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461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87CA-9983-EB1C-9574-13167AB8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9EF2-A0F8-EE24-5ADC-D2B326C16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92D60B0F-4F14-F185-34C9-C9ECDD38C104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434340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Trebuchet MS" panose="020B0603020202020204" pitchFamily="34" charset="0"/>
              </a:rPr>
              <a:t>ALA Forward</a:t>
            </a:r>
            <a:endParaRPr kumimoji="0" lang="en-US" sz="4000" b="1" i="0" u="none" strike="noStrike" kern="1200" cap="none" spc="50" normalizeH="0" baseline="0" noProof="0" dirty="0">
              <a:ln>
                <a:noFill/>
              </a:ln>
              <a:solidFill>
                <a:srgbClr val="03254D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4FC18-FCB2-F4B2-F295-A3C8CBF8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3483"/>
            <a:ext cx="4346825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4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9555-AB8A-B0AA-2FAD-09B25B3A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6125-A4A9-622F-DC08-085D5CA8E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207D5BB0-426B-81CF-6822-298544BA2A47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434340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Trebuchet MS" panose="020B0603020202020204" pitchFamily="34" charset="0"/>
              </a:rPr>
              <a:t>ALA Forward</a:t>
            </a:r>
            <a:endParaRPr lang="en-US" sz="7200" dirty="0">
              <a:solidFill>
                <a:srgbClr val="03254D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A09A20-89F5-FB04-770D-B9215E3FD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66" y="1752600"/>
            <a:ext cx="5080002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>
                <a:latin typeface="Trebuchet MS" panose="020B0603020202020204" pitchFamily="34" charset="0"/>
              </a:rPr>
              <a:t>Program Assessment:</a:t>
            </a:r>
            <a:r>
              <a:rPr lang="en-US" sz="2600" dirty="0">
                <a:latin typeface="Trebuchet MS" panose="020B0603020202020204" pitchFamily="34" charset="0"/>
              </a:rPr>
              <a:t> evaluate awards and member groups to create stronger programs that advance our mission, meet member needs and responsibly use ALA resources.  </a:t>
            </a:r>
          </a:p>
          <a:p>
            <a:r>
              <a:rPr lang="en-US" sz="2600" b="1" dirty="0">
                <a:latin typeface="Trebuchet MS" panose="020B0603020202020204" pitchFamily="34" charset="0"/>
              </a:rPr>
              <a:t>Organizational Assessment:</a:t>
            </a:r>
            <a:r>
              <a:rPr lang="en-US" sz="2600" dirty="0">
                <a:latin typeface="Trebuchet MS" panose="020B0603020202020204" pitchFamily="34" charset="0"/>
              </a:rPr>
              <a:t> align ALA’s functions and resources with its strategic goals to enhance efficiency, effectiveness, and overall impact.</a:t>
            </a:r>
          </a:p>
          <a:p>
            <a:r>
              <a:rPr lang="en-US" sz="2600" b="1" dirty="0">
                <a:latin typeface="Trebuchet MS" panose="020B0603020202020204" pitchFamily="34" charset="0"/>
              </a:rPr>
              <a:t>Strategic Plan:</a:t>
            </a:r>
            <a:r>
              <a:rPr lang="en-US" sz="2600" dirty="0">
                <a:latin typeface="Trebuchet MS" panose="020B0603020202020204" pitchFamily="34" charset="0"/>
              </a:rPr>
              <a:t> clarify what ALA does and why.</a:t>
            </a: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33717-F5D3-9EC8-B223-BBFDBD681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DF57F-7C0B-95AF-235D-DF514207C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2A6574-110F-5301-C654-1DA08D09A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66" y="528506"/>
            <a:ext cx="5080002" cy="404349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anose="020B0603020202020204" pitchFamily="34" charset="0"/>
              </a:rPr>
              <a:t>ALA Forward addresses: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b="1" dirty="0"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ALA's necessary evolution to meet the changing landscape of libraries, information services, and member needs.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The need for program adjustments.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ALA’s requirement to champion and support libraries.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1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CB0BA-5FAB-9CE4-5CC3-BB3BBB3A7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5AE65-9523-49D4-27EB-813D2E76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0A36A782-A5C7-DDAD-D615-37406B4639A7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434340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Trebuchet MS" panose="020B0603020202020204" pitchFamily="34" charset="0"/>
              </a:rPr>
              <a:t>ALA Forward</a:t>
            </a:r>
            <a:endParaRPr lang="en-US" sz="7200" dirty="0">
              <a:solidFill>
                <a:srgbClr val="03254D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80AE02-F2DD-2173-770B-940CFD212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66" y="1752600"/>
            <a:ext cx="5080002" cy="2819400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Steps currently being taken for financial sustainability and streamlining governance: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reunification of YALSA with ALSC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ALA staff voluntary Career Incentive Program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d</a:t>
            </a:r>
            <a:r>
              <a:rPr lang="en-US">
                <a:latin typeface="Trebuchet MS" panose="020B0603020202020204" pitchFamily="34" charset="0"/>
              </a:rPr>
              <a:t>issolution </a:t>
            </a:r>
            <a:r>
              <a:rPr lang="en-US" dirty="0">
                <a:latin typeface="Trebuchet MS" panose="020B0603020202020204" pitchFamily="34" charset="0"/>
              </a:rPr>
              <a:t>of ALA-APA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5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5914-8DC4-E246-A435-DFB143A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A61D-9A9B-A14B-A8D2-1516D44E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Enjoy the ALA Annual Conference!</a:t>
            </a:r>
          </a:p>
        </p:txBody>
      </p:sp>
    </p:spTree>
    <p:extLst>
      <p:ext uri="{BB962C8B-B14F-4D97-AF65-F5344CB8AC3E}">
        <p14:creationId xmlns:p14="http://schemas.microsoft.com/office/powerpoint/2010/main" val="152947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F3E3-093F-8D47-9A4C-7B3E2A46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26245AF8-345C-F9F9-D293-A7E6C481A060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434340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>
                  <a:noFill/>
                </a:ln>
                <a:solidFill>
                  <a:srgbClr val="03254D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FY 2025 YTD Financial 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 txBox="1">
            <a:spLocks/>
          </p:cNvSpPr>
          <p:nvPr/>
        </p:nvSpPr>
        <p:spPr>
          <a:xfrm>
            <a:off x="457200" y="1695450"/>
            <a:ext cx="4343400" cy="2819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cs typeface="Calibri" panose="020F0502020204030204" pitchFamily="34" charset="0"/>
              </a:rPr>
              <a:t>For the Seven Months Ended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cs typeface="Calibri" panose="020F0502020204030204" pitchFamily="34" charset="0"/>
              </a:rPr>
              <a:t>March 31, 2025</a:t>
            </a:r>
          </a:p>
        </p:txBody>
      </p:sp>
    </p:spTree>
    <p:extLst>
      <p:ext uri="{BB962C8B-B14F-4D97-AF65-F5344CB8AC3E}">
        <p14:creationId xmlns:p14="http://schemas.microsoft.com/office/powerpoint/2010/main" val="180405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78D93A-656B-4BBE-BCEE-5F38083F374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78D93A-656B-4BBE-BCEE-5F38083F3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88645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384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8DFCDD-3DC7-5A18-5FF9-EB2349C6190B}"/>
              </a:ext>
            </a:extLst>
          </p:cNvPr>
          <p:cNvGraphicFramePr>
            <a:graphicFrameLocks/>
          </p:cNvGraphicFramePr>
          <p:nvPr/>
        </p:nvGraphicFramePr>
        <p:xfrm>
          <a:off x="-78581" y="0"/>
          <a:ext cx="929401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8DFCDD-3DC7-5A18-5FF9-EB2349C61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588362"/>
              </p:ext>
            </p:extLst>
          </p:nvPr>
        </p:nvGraphicFramePr>
        <p:xfrm>
          <a:off x="-78581" y="0"/>
          <a:ext cx="929401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15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EB9956-B4BF-426A-8BC0-EE7B071B46A8}"/>
              </a:ext>
            </a:extLst>
          </p:cNvPr>
          <p:cNvGraphicFramePr>
            <a:graphicFrameLocks/>
          </p:cNvGraphicFramePr>
          <p:nvPr/>
        </p:nvGraphicFramePr>
        <p:xfrm>
          <a:off x="-50006" y="0"/>
          <a:ext cx="919400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EB9956-B4BF-426A-8BC0-EE7B071B4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17325"/>
              </p:ext>
            </p:extLst>
          </p:nvPr>
        </p:nvGraphicFramePr>
        <p:xfrm>
          <a:off x="-50006" y="0"/>
          <a:ext cx="919400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04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BEEF-4745-57E3-22A8-C962BD4C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2026 Budget Objectives</a:t>
            </a:r>
          </a:p>
        </p:txBody>
      </p:sp>
    </p:spTree>
    <p:extLst>
      <p:ext uri="{BB962C8B-B14F-4D97-AF65-F5344CB8AC3E}">
        <p14:creationId xmlns:p14="http://schemas.microsoft.com/office/powerpoint/2010/main" val="12139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F3E3-093F-8D47-9A4C-7B3E2A46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26245AF8-345C-F9F9-D293-A7E6C481A060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434340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Budget Objectives</a:t>
            </a:r>
            <a:endParaRPr kumimoji="0" lang="en-US" sz="4000" b="1" i="0" u="none" strike="noStrike" kern="1200" cap="none" spc="50" normalizeH="0" baseline="0" noProof="0" dirty="0">
              <a:ln>
                <a:noFill/>
              </a:ln>
              <a:solidFill>
                <a:srgbClr val="03254D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B0B6A7-5EF7-C478-6B94-2229A35D3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66" y="1752600"/>
            <a:ext cx="5080002" cy="2819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Strengthen focus on financial stability and growth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Deliver neutral revenue/expense budget results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Diversify and grow revenue sources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Reduce expenditures through consolidation and further efficiencies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1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BEEF-4745-57E3-22A8-C962BD4C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2026 Budget Overview</a:t>
            </a:r>
          </a:p>
        </p:txBody>
      </p:sp>
    </p:spTree>
    <p:extLst>
      <p:ext uri="{BB962C8B-B14F-4D97-AF65-F5344CB8AC3E}">
        <p14:creationId xmlns:p14="http://schemas.microsoft.com/office/powerpoint/2010/main" val="403992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7DB0C8-9285-4826-BADD-EB7DDFEED2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3277992"/>
              </p:ext>
            </p:extLst>
          </p:nvPr>
        </p:nvGraphicFramePr>
        <p:xfrm>
          <a:off x="2399250" y="1066799"/>
          <a:ext cx="6744749" cy="390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B38C86-CDB2-2A42-A61C-1D56D7C9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33" y="152399"/>
            <a:ext cx="631613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ptos" panose="020B0004020202020204" pitchFamily="34" charset="0"/>
              </a:rPr>
              <a:t>FY2026 Budget Overview</a:t>
            </a:r>
            <a:br>
              <a:rPr lang="en-US" sz="2000" i="1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D06F1-D4C2-3E44-8403-3BB36BF38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A7A4E29-FC57-9DC6-A9EA-7C4837984A6C}"/>
              </a:ext>
            </a:extLst>
          </p:cNvPr>
          <p:cNvSpPr/>
          <p:nvPr/>
        </p:nvSpPr>
        <p:spPr>
          <a:xfrm>
            <a:off x="5162374" y="1686187"/>
            <a:ext cx="1333849" cy="1989239"/>
          </a:xfrm>
          <a:prstGeom prst="wedgeRoundRectCallout">
            <a:avLst>
              <a:gd name="adj1" fmla="val -18346"/>
              <a:gd name="adj2" fmla="val 656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Potential improvements: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-$1 million in 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Endowment 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payouts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-$2.5 million in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Organizational 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Assessment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recommenda-</a:t>
            </a:r>
          </a:p>
          <a:p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 tions</a:t>
            </a:r>
          </a:p>
        </p:txBody>
      </p:sp>
    </p:spTree>
    <p:extLst>
      <p:ext uri="{BB962C8B-B14F-4D97-AF65-F5344CB8AC3E}">
        <p14:creationId xmlns:p14="http://schemas.microsoft.com/office/powerpoint/2010/main" val="75183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">
      <a:dk1>
        <a:srgbClr val="000000"/>
      </a:dk1>
      <a:lt1>
        <a:srgbClr val="FFFFFF"/>
      </a:lt1>
      <a:dk2>
        <a:srgbClr val="03254D"/>
      </a:dk2>
      <a:lt2>
        <a:srgbClr val="E7E6E6"/>
      </a:lt2>
      <a:accent1>
        <a:srgbClr val="DB3E37"/>
      </a:accent1>
      <a:accent2>
        <a:srgbClr val="054B8D"/>
      </a:accent2>
      <a:accent3>
        <a:srgbClr val="A5A5A5"/>
      </a:accent3>
      <a:accent4>
        <a:srgbClr val="C9C9C9"/>
      </a:accent4>
      <a:accent5>
        <a:srgbClr val="C9C9C9"/>
      </a:accent5>
      <a:accent6>
        <a:srgbClr val="C9C9C9"/>
      </a:accent6>
      <a:hlink>
        <a:srgbClr val="009EC5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3983</TotalTime>
  <Words>283</Words>
  <Application>Microsoft Office PowerPoint</Application>
  <PresentationFormat>On-screen Show (16:9)</PresentationFormat>
  <Paragraphs>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Trebuchet MS</vt:lpstr>
      <vt:lpstr>Calibri</vt:lpstr>
      <vt:lpstr>Aptos</vt:lpstr>
      <vt:lpstr>Wingdings</vt:lpstr>
      <vt:lpstr>Calibri Light</vt:lpstr>
      <vt:lpstr>Arial</vt:lpstr>
      <vt:lpstr>Office Theme</vt:lpstr>
      <vt:lpstr>1_Office Theme</vt:lpstr>
      <vt:lpstr>ALA Treasurer’s Report</vt:lpstr>
      <vt:lpstr>PowerPoint Presentation</vt:lpstr>
      <vt:lpstr>PowerPoint Presentation</vt:lpstr>
      <vt:lpstr>PowerPoint Presentation</vt:lpstr>
      <vt:lpstr>PowerPoint Presentation</vt:lpstr>
      <vt:lpstr>FY 2026 Budget Objectives</vt:lpstr>
      <vt:lpstr>PowerPoint Presentation</vt:lpstr>
      <vt:lpstr>FY 2026 Budget Overview</vt:lpstr>
      <vt:lpstr>FY2026 Budget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dmoritz@ala.org</dc:creator>
  <cp:lastModifiedBy>Denise Moritz</cp:lastModifiedBy>
  <cp:revision>509</cp:revision>
  <cp:lastPrinted>2019-10-18T15:29:52Z</cp:lastPrinted>
  <dcterms:created xsi:type="dcterms:W3CDTF">2017-03-31T18:31:02Z</dcterms:created>
  <dcterms:modified xsi:type="dcterms:W3CDTF">2025-06-12T16:35:20Z</dcterms:modified>
</cp:coreProperties>
</file>