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859" r:id="rId4"/>
    <p:sldId id="303" r:id="rId5"/>
    <p:sldId id="860" r:id="rId6"/>
    <p:sldId id="310" r:id="rId7"/>
    <p:sldId id="858" r:id="rId8"/>
    <p:sldId id="857" r:id="rId9"/>
    <p:sldId id="260" r:id="rId10"/>
    <p:sldId id="30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ACAD57-9A91-409F-9B2E-41E52A774B5D}" type="datetimeFigureOut">
              <a:rPr lang="en-US" smtClean="0"/>
              <a:t>6/23/2021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2399B0-B8CC-4AEC-B9F6-20183BC29921}" type="slidenum">
              <a:rPr lang="en-US" smtClean="0"/>
              <a:t>‹#›</a:t>
            </a:fld>
            <a:endParaRPr lang="en-US" dirty="0"/>
          </a:p>
        </p:txBody>
      </p:sp>
    </p:spTree>
    <p:extLst>
      <p:ext uri="{BB962C8B-B14F-4D97-AF65-F5344CB8AC3E}">
        <p14:creationId xmlns:p14="http://schemas.microsoft.com/office/powerpoint/2010/main" val="2950945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ALA CD #13.3Annual Estimates of Income - action</a:t>
            </a:r>
            <a:r>
              <a:rPr lang="en-US" b="1" dirty="0">
                <a:effectLst/>
                <a:latin typeface="inherit"/>
              </a:rPr>
              <a:t> </a:t>
            </a:r>
            <a:r>
              <a:rPr lang="en-US" b="0" dirty="0">
                <a:effectLst/>
                <a:latin typeface="inherit"/>
              </a:rPr>
              <a:t>item</a:t>
            </a:r>
            <a:endParaRPr lang="en-US" b="0" dirty="0"/>
          </a:p>
        </p:txBody>
      </p:sp>
      <p:sp>
        <p:nvSpPr>
          <p:cNvPr id="4" name="Slide Number Placeholder 3"/>
          <p:cNvSpPr>
            <a:spLocks noGrp="1"/>
          </p:cNvSpPr>
          <p:nvPr>
            <p:ph type="sldNum" sz="quarter" idx="5"/>
          </p:nvPr>
        </p:nvSpPr>
        <p:spPr/>
        <p:txBody>
          <a:bodyPr/>
          <a:lstStyle/>
          <a:p>
            <a:fld id="{312399B0-B8CC-4AEC-B9F6-20183BC29921}" type="slidenum">
              <a:rPr lang="en-US" smtClean="0"/>
              <a:t>1</a:t>
            </a:fld>
            <a:endParaRPr lang="en-US" dirty="0"/>
          </a:p>
        </p:txBody>
      </p:sp>
    </p:spTree>
    <p:extLst>
      <p:ext uri="{BB962C8B-B14F-4D97-AF65-F5344CB8AC3E}">
        <p14:creationId xmlns:p14="http://schemas.microsoft.com/office/powerpoint/2010/main" val="1243151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second review of the draft FY22 budget.  </a:t>
            </a:r>
          </a:p>
          <a:p>
            <a:r>
              <a:rPr lang="en-US" dirty="0"/>
              <a:t>BARC, Finance &amp; Audit, and the Executive Board reviewed the 1</a:t>
            </a:r>
            <a:r>
              <a:rPr lang="en-US" baseline="30000" dirty="0"/>
              <a:t>st</a:t>
            </a:r>
            <a:r>
              <a:rPr lang="en-US" dirty="0"/>
              <a:t> draft in April</a:t>
            </a:r>
          </a:p>
          <a:p>
            <a:r>
              <a:rPr lang="en-US" dirty="0"/>
              <a:t>This meeting will be the second look at the FY22 budget.</a:t>
            </a:r>
          </a:p>
          <a:p>
            <a:r>
              <a:rPr lang="en-US" dirty="0"/>
              <a:t>We will also look at the Annual Estimates of Income with the goal to set the budgetary ceiling for ALA.  BARC, F&amp;A, and the Executive Board will consider this as well and bring to Council for their approval.</a:t>
            </a:r>
          </a:p>
          <a:p>
            <a:r>
              <a:rPr lang="en-US" dirty="0"/>
              <a:t>Of note, during April, BARC, F&amp;A, and the Executive Board provide some guidance for ALA management as work continued on the FY22 budget process.</a:t>
            </a:r>
          </a:p>
          <a:p>
            <a:r>
              <a:rPr lang="en-US" dirty="0"/>
              <a:t>Next slide…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636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7862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2281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6057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annual estimate of income represents the net assets of the association as a whole and the estimated revenue for FY 22.  The annual estimate of income is defined in ALA bylaws as the net assets of the association plus the anticipated revenue for the upcoming fiscal year.   </a:t>
            </a:r>
          </a:p>
          <a:p>
            <a:endParaRPr lang="en-US" dirty="0"/>
          </a:p>
          <a:p>
            <a:r>
              <a:rPr lang="en-US" dirty="0"/>
              <a:t>The annual estimate represents how much money the association could spend.   It is far beyond what will be spent in FY 22  based on the revenue and net assets just over $73M</a:t>
            </a:r>
            <a:endParaRPr lang="en-US" strike="sngStrike"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2316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08C0F3-A0AA-4C7A-9479-28642DFB3F3A}" type="slidenum">
              <a:rPr lang="en-US" smtClean="0"/>
              <a:t>8</a:t>
            </a:fld>
            <a:endParaRPr lang="en-US" dirty="0"/>
          </a:p>
        </p:txBody>
      </p:sp>
    </p:spTree>
    <p:extLst>
      <p:ext uri="{BB962C8B-B14F-4D97-AF65-F5344CB8AC3E}">
        <p14:creationId xmlns:p14="http://schemas.microsoft.com/office/powerpoint/2010/main" val="10743603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keep this slide – it needs to be updated with the docs/numbers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BD02313-C728-4672-95A5-B7F651D209D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302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2133600"/>
          </a:xfrm>
        </p:spPr>
        <p:txBody>
          <a:bodyPr anchor="b" anchorCtr="0">
            <a:noAutofit/>
          </a:bodyPr>
          <a:lstStyle>
            <a:lvl1pPr>
              <a:defRPr sz="6600"/>
            </a:lvl1pPr>
          </a:lstStyle>
          <a:p>
            <a:r>
              <a:rPr lang="en-US" dirty="0"/>
              <a:t>Click to edit Master title style</a:t>
            </a:r>
          </a:p>
        </p:txBody>
      </p:sp>
      <p:sp>
        <p:nvSpPr>
          <p:cNvPr id="3" name="Subtitle 2"/>
          <p:cNvSpPr>
            <a:spLocks noGrp="1"/>
          </p:cNvSpPr>
          <p:nvPr>
            <p:ph type="subTitle" idx="1"/>
          </p:nvPr>
        </p:nvSpPr>
        <p:spPr>
          <a:xfrm>
            <a:off x="1371600" y="4114800"/>
            <a:ext cx="6400800" cy="106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479550"/>
          </a:xfrm>
        </p:spPr>
        <p:txBody>
          <a:bodyPr anchor="b">
            <a:normAutofit/>
          </a:bodyPr>
          <a:lstStyle>
            <a:lvl1pPr algn="l">
              <a:defRPr sz="32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752600"/>
            <a:ext cx="3008313" cy="4373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198D91-C8C3-4A75-9A74-3B2ACABE653E}" type="datetimeFigureOut">
              <a:rPr lang="en-US" smtClean="0"/>
              <a:t>6/23/2021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07C879C-F384-4064-8998-67F2736CCB2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98D91-C8C3-4A75-9A74-3B2ACABE653E}" type="datetimeFigureOut">
              <a:rPr lang="en-US" smtClean="0"/>
              <a:t>6/23/2021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800" b="1" kern="1200">
          <a:solidFill>
            <a:srgbClr val="0070C0"/>
          </a:solidFill>
          <a:latin typeface="Adobe Garamond Pro" pitchFamily="18" charset="0"/>
          <a:ea typeface="+mj-ea"/>
          <a:cs typeface="+mj-cs"/>
        </a:defRPr>
      </a:lvl1pPr>
    </p:titleStyle>
    <p:bodyStyle>
      <a:lvl1pPr marL="342900" indent="-342900" algn="l" defTabSz="914400" rtl="0" eaLnBrk="1" latinLnBrk="0" hangingPunct="1">
        <a:spcBef>
          <a:spcPct val="20000"/>
        </a:spcBef>
        <a:buClr>
          <a:srgbClr val="FF0000"/>
        </a:buClr>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FF0000"/>
        </a:buClr>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Clr>
          <a:srgbClr val="FF0000"/>
        </a:buClr>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Clr>
          <a:srgbClr val="FF0000"/>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Clr>
          <a:srgbClr val="FF0000"/>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la.org/aboutala/sites/ala.org.aboutala/files/content/governance/ExecutiveBoard/20202021Docs/BARC%20%233.28%20EBD%20%233.28%20FY22%20Budget.xlsx" TargetMode="External"/><Relationship Id="rId7" Type="http://schemas.openxmlformats.org/officeDocument/2006/relationships/hyperlink" Target="http://www.ala.org/aboutala/treasurerspag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operatingagreement.ala.org/" TargetMode="External"/><Relationship Id="rId5" Type="http://schemas.openxmlformats.org/officeDocument/2006/relationships/hyperlink" Target="https://www.ala.org/aboutala/sites/ala.org.aboutala/files/content/ALA%20CD%2036%20ALA%205-Year%20Pivot%20Stretgy%20Update.pdf" TargetMode="External"/><Relationship Id="rId4" Type="http://schemas.openxmlformats.org/officeDocument/2006/relationships/hyperlink" Target="https://www.ala.org/aboutala/sites/ala.org.aboutala/files/content/governance/ExecutiveBoard/20202021Docs/EBD%203.32%20BARC%203.32%20Draft%205-Year%20Financial%20Plan%20FY22-26%20AC%202021%20v1.xls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219200"/>
          </a:xfrm>
        </p:spPr>
        <p:txBody>
          <a:bodyPr/>
          <a:lstStyle/>
          <a:p>
            <a:r>
              <a:rPr lang="en-US" sz="4000" dirty="0"/>
              <a:t>Treasurer’s Report and Annual Estimates of Income FY22</a:t>
            </a:r>
          </a:p>
        </p:txBody>
      </p:sp>
      <p:sp>
        <p:nvSpPr>
          <p:cNvPr id="3" name="Subtitle 2"/>
          <p:cNvSpPr>
            <a:spLocks noGrp="1"/>
          </p:cNvSpPr>
          <p:nvPr>
            <p:ph type="subTitle" idx="1"/>
          </p:nvPr>
        </p:nvSpPr>
        <p:spPr/>
        <p:txBody>
          <a:bodyPr>
            <a:normAutofit fontScale="70000" lnSpcReduction="20000"/>
          </a:bodyPr>
          <a:lstStyle/>
          <a:p>
            <a:r>
              <a:rPr lang="en-US" dirty="0"/>
              <a:t>Maggie Farrell, ALA Treasurer</a:t>
            </a:r>
          </a:p>
          <a:p>
            <a:r>
              <a:rPr lang="en-US" dirty="0"/>
              <a:t>ALA Annual/Virtual Conference</a:t>
            </a:r>
          </a:p>
          <a:p>
            <a:r>
              <a:rPr lang="en-US" dirty="0"/>
              <a:t>June 29, 2021</a:t>
            </a:r>
          </a:p>
        </p:txBody>
      </p:sp>
      <p:sp>
        <p:nvSpPr>
          <p:cNvPr id="6" name="TextBox 5">
            <a:extLst>
              <a:ext uri="{FF2B5EF4-FFF2-40B4-BE49-F238E27FC236}">
                <a16:creationId xmlns:a16="http://schemas.microsoft.com/office/drawing/2014/main" id="{73F1A690-9F6A-4DCC-AC10-93A1D1D8D639}"/>
              </a:ext>
            </a:extLst>
          </p:cNvPr>
          <p:cNvSpPr txBox="1"/>
          <p:nvPr/>
        </p:nvSpPr>
        <p:spPr>
          <a:xfrm>
            <a:off x="6400800" y="228600"/>
            <a:ext cx="2514600" cy="553998"/>
          </a:xfrm>
          <a:prstGeom prst="rect">
            <a:avLst/>
          </a:prstGeom>
          <a:noFill/>
        </p:spPr>
        <p:txBody>
          <a:bodyPr wrap="square" rtlCol="0">
            <a:spAutoFit/>
          </a:bodyPr>
          <a:lstStyle/>
          <a:p>
            <a:r>
              <a:rPr lang="en-US" dirty="0"/>
              <a:t>ALA CD #13.3</a:t>
            </a:r>
          </a:p>
          <a:p>
            <a:r>
              <a:rPr lang="en-US" sz="1200" dirty="0"/>
              <a:t>2021 Annual/Virtual Conference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8D599-D579-431A-92BB-A503ECC631D9}"/>
              </a:ext>
            </a:extLst>
          </p:cNvPr>
          <p:cNvSpPr>
            <a:spLocks noGrp="1"/>
          </p:cNvSpPr>
          <p:nvPr>
            <p:ph type="title"/>
          </p:nvPr>
        </p:nvSpPr>
        <p:spPr>
          <a:xfrm>
            <a:off x="822960" y="152401"/>
            <a:ext cx="7543800" cy="1219200"/>
          </a:xfrm>
        </p:spPr>
        <p:txBody>
          <a:bodyPr>
            <a:normAutofit/>
          </a:bodyPr>
          <a:lstStyle/>
          <a:p>
            <a:pPr marL="0" marR="0" indent="0">
              <a:spcBef>
                <a:spcPts val="0"/>
              </a:spcBef>
              <a:spcAft>
                <a:spcPts val="0"/>
              </a:spcAft>
              <a:buNone/>
            </a:pPr>
            <a:r>
              <a:rPr lang="en-US" sz="4000" dirty="0">
                <a:effectLst/>
                <a:latin typeface="Arial" panose="020B0604020202020204" pitchFamily="34" charset="0"/>
                <a:ea typeface="Arial" panose="020B0604020202020204" pitchFamily="34" charset="0"/>
                <a:cs typeface="Times New Roman" panose="02020603050405020304" pitchFamily="18" charset="0"/>
              </a:rPr>
              <a:t>Handy List of References</a:t>
            </a:r>
          </a:p>
        </p:txBody>
      </p:sp>
      <p:sp>
        <p:nvSpPr>
          <p:cNvPr id="4" name="Slide Number Placeholder 3">
            <a:extLst>
              <a:ext uri="{FF2B5EF4-FFF2-40B4-BE49-F238E27FC236}">
                <a16:creationId xmlns:a16="http://schemas.microsoft.com/office/drawing/2014/main" id="{F21D3EE3-3113-4F90-9172-E76D0CB7AB02}"/>
              </a:ext>
            </a:extLst>
          </p:cNvPr>
          <p:cNvSpPr>
            <a:spLocks noGrp="1"/>
          </p:cNvSpPr>
          <p:nvPr>
            <p:ph type="sldNum" sz="quarter" idx="12"/>
          </p:nvPr>
        </p:nvSpPr>
        <p:spPr>
          <a:xfrm>
            <a:off x="9900458" y="6459785"/>
            <a:ext cx="1312025" cy="365125"/>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050" kern="120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450"/>
              </a:spcAft>
              <a:buClrTx/>
              <a:buSzTx/>
              <a:buFontTx/>
              <a:buNone/>
              <a:tabLst/>
              <a:defRPr/>
            </a:pPr>
            <a:fld id="{D57F1E4F-1CFF-5643-939E-217C01CDF565}" type="slidenum">
              <a:rPr kumimoji="0" lang="en-US" sz="1050" b="0" i="0" u="none" strike="noStrike" kern="1200" cap="none" spc="0" normalizeH="0" baseline="0" noProof="0" smtClean="0">
                <a:ln>
                  <a:noFill/>
                </a:ln>
                <a:solidFill>
                  <a:srgbClr val="FFFFFF"/>
                </a:solidFill>
                <a:effectLst/>
                <a:uLnTx/>
                <a:uFillTx/>
                <a:latin typeface="Gill Sans MT"/>
                <a:ea typeface="+mn-ea"/>
                <a:cs typeface="+mn-cs"/>
              </a:rPr>
              <a:pPr marL="0" marR="0" lvl="0" indent="0" algn="r" defTabSz="457200" rtl="0" eaLnBrk="1" fontAlgn="auto" latinLnBrk="0" hangingPunct="1">
                <a:lnSpc>
                  <a:spcPct val="100000"/>
                </a:lnSpc>
                <a:spcBef>
                  <a:spcPts val="0"/>
                </a:spcBef>
                <a:spcAft>
                  <a:spcPts val="450"/>
                </a:spcAft>
                <a:buClrTx/>
                <a:buSzTx/>
                <a:buFontTx/>
                <a:buNone/>
                <a:tabLst/>
                <a:defRPr/>
              </a:pPr>
              <a:t>10</a:t>
            </a:fld>
            <a:endParaRPr kumimoji="0" lang="en-US" sz="1050" b="0" i="0" u="none" strike="noStrike" kern="1200" cap="none" spc="0" normalizeH="0" baseline="0" noProof="0" dirty="0">
              <a:ln>
                <a:noFill/>
              </a:ln>
              <a:solidFill>
                <a:srgbClr val="FFFFFF"/>
              </a:solidFill>
              <a:effectLst/>
              <a:uLnTx/>
              <a:uFillTx/>
              <a:latin typeface="Gill Sans MT"/>
              <a:ea typeface="+mn-ea"/>
              <a:cs typeface="+mn-cs"/>
            </a:endParaRPr>
          </a:p>
        </p:txBody>
      </p:sp>
      <p:sp>
        <p:nvSpPr>
          <p:cNvPr id="5" name="Content Placeholder 4">
            <a:extLst>
              <a:ext uri="{FF2B5EF4-FFF2-40B4-BE49-F238E27FC236}">
                <a16:creationId xmlns:a16="http://schemas.microsoft.com/office/drawing/2014/main" id="{B249C66B-3BD8-4EF6-AC2A-A295B7A7F151}"/>
              </a:ext>
            </a:extLst>
          </p:cNvPr>
          <p:cNvSpPr>
            <a:spLocks noGrp="1"/>
          </p:cNvSpPr>
          <p:nvPr>
            <p:ph idx="1"/>
          </p:nvPr>
        </p:nvSpPr>
        <p:spPr/>
        <p:txBody>
          <a:bodyPr/>
          <a:lstStyle/>
          <a:p>
            <a:pPr marL="0" marR="0" indent="0">
              <a:spcBef>
                <a:spcPts val="0"/>
              </a:spcBef>
              <a:spcAft>
                <a:spcPts val="0"/>
              </a:spcAft>
              <a:buNone/>
            </a:pP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800" u="sng" dirty="0">
                <a:solidFill>
                  <a:srgbClr val="0563C1"/>
                </a:solidFill>
                <a:effectLst/>
                <a:latin typeface="Arial" panose="020B0604020202020204" pitchFamily="34" charset="0"/>
                <a:ea typeface="Arial" panose="020B0604020202020204" pitchFamily="34" charset="0"/>
                <a:cs typeface="Times New Roman" panose="02020603050405020304" pitchFamily="18" charset="0"/>
                <a:hlinkClick r:id="rId3"/>
              </a:rPr>
              <a:t>Draft FY22 Budget – EBD#3.28</a:t>
            </a: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 </a:t>
            </a:r>
          </a:p>
          <a:p>
            <a:pPr marL="0" marR="0" indent="0">
              <a:spcBef>
                <a:spcPts val="0"/>
              </a:spcBef>
              <a:spcAft>
                <a:spcPts val="0"/>
              </a:spcAft>
              <a:buNone/>
            </a:pPr>
            <a:r>
              <a:rPr lang="en-US" sz="1800" u="sng" dirty="0">
                <a:solidFill>
                  <a:srgbClr val="0563C1"/>
                </a:solidFill>
                <a:effectLst/>
                <a:latin typeface="Arial" panose="020B0604020202020204" pitchFamily="34" charset="0"/>
                <a:ea typeface="Arial" panose="020B0604020202020204" pitchFamily="34" charset="0"/>
                <a:cs typeface="Times New Roman" panose="02020603050405020304" pitchFamily="18" charset="0"/>
                <a:hlinkClick r:id="rId4"/>
              </a:rPr>
              <a:t>Draft Five Year Financial Plan – EBD#3.32</a:t>
            </a: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 </a:t>
            </a:r>
          </a:p>
          <a:p>
            <a:pPr marL="0" marR="0" indent="0">
              <a:spcBef>
                <a:spcPts val="0"/>
              </a:spcBef>
              <a:spcAft>
                <a:spcPts val="0"/>
              </a:spcAft>
              <a:buNone/>
            </a:pPr>
            <a:r>
              <a:rPr lang="en-US" sz="1800" u="sng" dirty="0">
                <a:solidFill>
                  <a:srgbClr val="0563C1"/>
                </a:solidFill>
                <a:effectLst/>
                <a:latin typeface="Arial" panose="020B0604020202020204" pitchFamily="34" charset="0"/>
                <a:ea typeface="Arial" panose="020B0604020202020204" pitchFamily="34" charset="0"/>
                <a:cs typeface="Times New Roman" panose="02020603050405020304" pitchFamily="18" charset="0"/>
                <a:hlinkClick r:id="rId5"/>
              </a:rPr>
              <a:t>Pivot Plan – CD#36</a:t>
            </a: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 </a:t>
            </a:r>
          </a:p>
          <a:p>
            <a:pPr marL="0" marR="0" indent="0">
              <a:spcBef>
                <a:spcPts val="0"/>
              </a:spcBef>
              <a:spcAft>
                <a:spcPts val="0"/>
              </a:spcAft>
              <a:buNone/>
            </a:pPr>
            <a:r>
              <a:rPr lang="en-US" sz="1800" u="sng" dirty="0">
                <a:solidFill>
                  <a:srgbClr val="0563C1"/>
                </a:solidFill>
                <a:effectLst/>
                <a:latin typeface="Arial" panose="020B0604020202020204" pitchFamily="34" charset="0"/>
                <a:ea typeface="Arial" panose="020B0604020202020204" pitchFamily="34" charset="0"/>
                <a:cs typeface="Times New Roman" panose="02020603050405020304" pitchFamily="18" charset="0"/>
                <a:hlinkClick r:id="rId6"/>
              </a:rPr>
              <a:t>Operating Agreement Work Group website</a:t>
            </a:r>
            <a:endParaRPr lang="en-US" sz="1800" dirty="0">
              <a:effectLst/>
              <a:latin typeface="Arial" panose="020B0604020202020204" pitchFamily="34" charset="0"/>
              <a:ea typeface="Arial" panose="020B060402020202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Arial" panose="020B0604020202020204" pitchFamily="34" charset="0"/>
                <a:cs typeface="Times New Roman" panose="02020603050405020304" pitchFamily="18" charset="0"/>
              </a:rPr>
              <a:t> </a:t>
            </a:r>
          </a:p>
          <a:p>
            <a:pPr marL="0" marR="0" indent="0">
              <a:spcBef>
                <a:spcPts val="0"/>
              </a:spcBef>
              <a:spcAft>
                <a:spcPts val="0"/>
              </a:spcAft>
              <a:buNone/>
            </a:pPr>
            <a:r>
              <a:rPr lang="en-US" sz="1800" u="sng" dirty="0">
                <a:solidFill>
                  <a:srgbClr val="0563C1"/>
                </a:solidFill>
                <a:effectLst/>
                <a:latin typeface="Arial" panose="020B0604020202020204" pitchFamily="34" charset="0"/>
                <a:ea typeface="Arial" panose="020B0604020202020204" pitchFamily="34" charset="0"/>
                <a:cs typeface="Times New Roman" panose="02020603050405020304" pitchFamily="18" charset="0"/>
                <a:hlinkClick r:id="rId7"/>
              </a:rPr>
              <a:t>ALA Treasurer’s Page </a:t>
            </a:r>
            <a:r>
              <a:rPr lang="en-US" sz="1800" dirty="0">
                <a:effectLst/>
                <a:latin typeface="Arial" panose="020B0604020202020204" pitchFamily="34" charset="0"/>
                <a:ea typeface="Arial" panose="020B0604020202020204" pitchFamily="34" charset="0"/>
                <a:cs typeface="Times New Roman" panose="02020603050405020304" pitchFamily="18" charset="0"/>
              </a:rPr>
              <a:t>inc. Financial Learning Series</a:t>
            </a:r>
          </a:p>
          <a:p>
            <a:pPr marL="0" indent="0">
              <a:buNone/>
            </a:pPr>
            <a:endParaRPr lang="en-US" dirty="0"/>
          </a:p>
        </p:txBody>
      </p:sp>
    </p:spTree>
    <p:extLst>
      <p:ext uri="{BB962C8B-B14F-4D97-AF65-F5344CB8AC3E}">
        <p14:creationId xmlns:p14="http://schemas.microsoft.com/office/powerpoint/2010/main" val="3726333688"/>
      </p:ext>
    </p:extLst>
  </p:cSld>
  <p:clrMapOvr>
    <a:masterClrMapping/>
  </p:clrMapOvr>
  <mc:AlternateContent xmlns:mc="http://schemas.openxmlformats.org/markup-compatibility/2006" xmlns:p14="http://schemas.microsoft.com/office/powerpoint/2010/main">
    <mc:Choice Requires="p14">
      <p:transition spd="slow" p14:dur="1250">
        <p:cover/>
      </p:transition>
    </mc:Choice>
    <mc:Fallback xmlns="">
      <p:transition spd="slow">
        <p:cov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2A8FF-931E-4476-8D1A-E52D200F9D77}"/>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07CA4757-1E77-4BF4-A8ED-EFDD0B2DB6FF}"/>
              </a:ext>
            </a:extLst>
          </p:cNvPr>
          <p:cNvSpPr>
            <a:spLocks noGrp="1"/>
          </p:cNvSpPr>
          <p:nvPr>
            <p:ph idx="1"/>
          </p:nvPr>
        </p:nvSpPr>
        <p:spPr/>
        <p:txBody>
          <a:bodyPr>
            <a:normAutofit/>
          </a:bodyPr>
          <a:lstStyle/>
          <a:p>
            <a:r>
              <a:rPr lang="en-US" sz="2400" dirty="0">
                <a:solidFill>
                  <a:schemeClr val="accent5">
                    <a:lumMod val="75000"/>
                  </a:schemeClr>
                </a:solidFill>
              </a:rPr>
              <a:t>Previous Reports:</a:t>
            </a:r>
          </a:p>
          <a:p>
            <a:pPr lvl="1"/>
            <a:r>
              <a:rPr lang="en-US" sz="2400" dirty="0">
                <a:solidFill>
                  <a:schemeClr val="accent5">
                    <a:lumMod val="75000"/>
                  </a:schemeClr>
                </a:solidFill>
              </a:rPr>
              <a:t>BARC CD#33.1 inc. FY21</a:t>
            </a:r>
          </a:p>
          <a:p>
            <a:pPr lvl="1"/>
            <a:r>
              <a:rPr lang="en-US" sz="2400" dirty="0">
                <a:solidFill>
                  <a:schemeClr val="accent5">
                    <a:lumMod val="75000"/>
                  </a:schemeClr>
                </a:solidFill>
              </a:rPr>
              <a:t>Treasurer CD#13.2</a:t>
            </a:r>
          </a:p>
          <a:p>
            <a:pPr marL="457200" lvl="1" indent="0">
              <a:buNone/>
            </a:pPr>
            <a:endParaRPr lang="en-US" dirty="0"/>
          </a:p>
          <a:p>
            <a:r>
              <a:rPr lang="en-US" dirty="0"/>
              <a:t>Today</a:t>
            </a:r>
          </a:p>
          <a:p>
            <a:pPr lvl="1"/>
            <a:r>
              <a:rPr lang="en-US" dirty="0"/>
              <a:t>Draft FY22 Budget</a:t>
            </a:r>
          </a:p>
          <a:p>
            <a:pPr lvl="1"/>
            <a:r>
              <a:rPr lang="en-US" dirty="0"/>
              <a:t>Annual Estimates of Income – Action</a:t>
            </a:r>
          </a:p>
          <a:p>
            <a:pPr lvl="1"/>
            <a:r>
              <a:rPr lang="en-US" dirty="0"/>
              <a:t>Operating Agreement WG Update</a:t>
            </a:r>
          </a:p>
        </p:txBody>
      </p:sp>
    </p:spTree>
    <p:extLst>
      <p:ext uri="{BB962C8B-B14F-4D97-AF65-F5344CB8AC3E}">
        <p14:creationId xmlns:p14="http://schemas.microsoft.com/office/powerpoint/2010/main" val="87014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37ABF3-8C6A-4BA2-A988-79DA7950EE43}"/>
              </a:ext>
            </a:extLst>
          </p:cNvPr>
          <p:cNvSpPr>
            <a:spLocks noGrp="1"/>
          </p:cNvSpPr>
          <p:nvPr>
            <p:ph type="title"/>
          </p:nvPr>
        </p:nvSpPr>
        <p:spPr/>
        <p:txBody>
          <a:bodyPr/>
          <a:lstStyle/>
          <a:p>
            <a:r>
              <a:rPr lang="en-US" dirty="0"/>
              <a:t>FY22 Budget Timetable</a:t>
            </a:r>
          </a:p>
        </p:txBody>
      </p:sp>
      <p:sp>
        <p:nvSpPr>
          <p:cNvPr id="5" name="Content Placeholder 4">
            <a:extLst>
              <a:ext uri="{FF2B5EF4-FFF2-40B4-BE49-F238E27FC236}">
                <a16:creationId xmlns:a16="http://schemas.microsoft.com/office/drawing/2014/main" id="{BC0FEB87-0AFB-4711-BB65-DFA31FAA2992}"/>
              </a:ext>
            </a:extLst>
          </p:cNvPr>
          <p:cNvSpPr>
            <a:spLocks noGrp="1"/>
          </p:cNvSpPr>
          <p:nvPr>
            <p:ph idx="1"/>
          </p:nvPr>
        </p:nvSpPr>
        <p:spPr/>
        <p:txBody>
          <a:bodyPr/>
          <a:lstStyle/>
          <a:p>
            <a:r>
              <a:rPr lang="en-US" dirty="0"/>
              <a:t>2</a:t>
            </a:r>
            <a:r>
              <a:rPr lang="en-US" baseline="30000" dirty="0"/>
              <a:t>nd</a:t>
            </a:r>
            <a:r>
              <a:rPr lang="en-US" dirty="0"/>
              <a:t> Review of FY22 draft budget</a:t>
            </a:r>
          </a:p>
          <a:p>
            <a:r>
              <a:rPr lang="en-US" dirty="0"/>
              <a:t>Council approve FY22 AEI</a:t>
            </a:r>
          </a:p>
          <a:p>
            <a:r>
              <a:rPr lang="en-US" dirty="0"/>
              <a:t>Final budget review/approval Fall</a:t>
            </a:r>
          </a:p>
          <a:p>
            <a:r>
              <a:rPr lang="en-US" dirty="0"/>
              <a:t>Budget directives by BARC and EB</a:t>
            </a:r>
          </a:p>
        </p:txBody>
      </p:sp>
    </p:spTree>
    <p:extLst>
      <p:ext uri="{BB962C8B-B14F-4D97-AF65-F5344CB8AC3E}">
        <p14:creationId xmlns:p14="http://schemas.microsoft.com/office/powerpoint/2010/main" val="2682647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02C34-1DA7-4C72-98A3-DED3901ED749}"/>
              </a:ext>
            </a:extLst>
          </p:cNvPr>
          <p:cNvSpPr>
            <a:spLocks noGrp="1"/>
          </p:cNvSpPr>
          <p:nvPr>
            <p:ph type="title"/>
          </p:nvPr>
        </p:nvSpPr>
        <p:spPr/>
        <p:txBody>
          <a:bodyPr/>
          <a:lstStyle/>
          <a:p>
            <a:r>
              <a:rPr lang="en-US" dirty="0"/>
              <a:t>Budget Directives</a:t>
            </a:r>
          </a:p>
        </p:txBody>
      </p:sp>
      <p:sp>
        <p:nvSpPr>
          <p:cNvPr id="3" name="Content Placeholder 2">
            <a:extLst>
              <a:ext uri="{FF2B5EF4-FFF2-40B4-BE49-F238E27FC236}">
                <a16:creationId xmlns:a16="http://schemas.microsoft.com/office/drawing/2014/main" id="{C09032D0-3603-4F4D-8CA4-4CDA164AF67A}"/>
              </a:ext>
            </a:extLst>
          </p:cNvPr>
          <p:cNvSpPr>
            <a:spLocks noGrp="1"/>
          </p:cNvSpPr>
          <p:nvPr>
            <p:ph idx="1"/>
          </p:nvPr>
        </p:nvSpPr>
        <p:spPr/>
        <p:txBody>
          <a:bodyPr>
            <a:normAutofit lnSpcReduction="10000"/>
          </a:bodyPr>
          <a:lstStyle/>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Bring forward a final balanced FY22 budget</a:t>
            </a:r>
          </a:p>
          <a:p>
            <a:pPr marL="0" marR="0" lvl="0" indent="0">
              <a:spcBef>
                <a:spcPts val="0"/>
              </a:spcBef>
              <a:spcAft>
                <a:spcPts val="0"/>
              </a:spcAft>
              <a:buNone/>
            </a:pPr>
            <a:endParaRPr lang="en-US" sz="2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Build a contingency fund to manage unexpected events and include a budget line to reflect it</a:t>
            </a:r>
          </a:p>
          <a:p>
            <a:pPr marL="0" marR="0" lvl="0" indent="0">
              <a:spcBef>
                <a:spcPts val="0"/>
              </a:spcBef>
              <a:spcAft>
                <a:spcPts val="0"/>
              </a:spcAft>
              <a:buNone/>
            </a:pPr>
            <a:endParaRPr lang="en-US" sz="2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Examine financial projections for LibLearnX and Annual 2022 for a pragmatic forecast and provide data supporting the assumptions</a:t>
            </a:r>
          </a:p>
          <a:p>
            <a:pPr marL="0" marR="0" lvl="0" indent="0">
              <a:spcBef>
                <a:spcPts val="0"/>
              </a:spcBef>
              <a:spcAft>
                <a:spcPts val="0"/>
              </a:spcAft>
              <a:buNone/>
            </a:pPr>
            <a:endParaRPr lang="en-US" sz="2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rPr>
              <a:t>Align expenditures with revenue projections (understanding division conference cycle)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8475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A8ED4-54A6-4F2A-9B99-18FAC2BAB720}"/>
              </a:ext>
            </a:extLst>
          </p:cNvPr>
          <p:cNvSpPr>
            <a:spLocks noGrp="1"/>
          </p:cNvSpPr>
          <p:nvPr>
            <p:ph type="title"/>
          </p:nvPr>
        </p:nvSpPr>
        <p:spPr/>
        <p:txBody>
          <a:bodyPr>
            <a:normAutofit fontScale="90000"/>
          </a:bodyPr>
          <a:lstStyle/>
          <a:p>
            <a:r>
              <a:rPr lang="en-US" dirty="0"/>
              <a:t>Preliminary FY22 Budget Overview</a:t>
            </a:r>
          </a:p>
        </p:txBody>
      </p:sp>
      <p:graphicFrame>
        <p:nvGraphicFramePr>
          <p:cNvPr id="4" name="Content Placeholder 3">
            <a:extLst>
              <a:ext uri="{FF2B5EF4-FFF2-40B4-BE49-F238E27FC236}">
                <a16:creationId xmlns:a16="http://schemas.microsoft.com/office/drawing/2014/main" id="{B6795C25-633F-4A1B-8799-03B39246A1F4}"/>
              </a:ext>
            </a:extLst>
          </p:cNvPr>
          <p:cNvGraphicFramePr>
            <a:graphicFrameLocks noGrp="1"/>
          </p:cNvGraphicFramePr>
          <p:nvPr>
            <p:ph idx="1"/>
          </p:nvPr>
        </p:nvGraphicFramePr>
        <p:xfrm>
          <a:off x="1136613" y="1577272"/>
          <a:ext cx="6870773" cy="4571819"/>
        </p:xfrm>
        <a:graphic>
          <a:graphicData uri="http://schemas.openxmlformats.org/drawingml/2006/table">
            <a:tbl>
              <a:tblPr/>
              <a:tblGrid>
                <a:gridCol w="1597367">
                  <a:extLst>
                    <a:ext uri="{9D8B030D-6E8A-4147-A177-3AD203B41FA5}">
                      <a16:colId xmlns:a16="http://schemas.microsoft.com/office/drawing/2014/main" val="618505522"/>
                    </a:ext>
                  </a:extLst>
                </a:gridCol>
                <a:gridCol w="878901">
                  <a:extLst>
                    <a:ext uri="{9D8B030D-6E8A-4147-A177-3AD203B41FA5}">
                      <a16:colId xmlns:a16="http://schemas.microsoft.com/office/drawing/2014/main" val="2681335125"/>
                    </a:ext>
                  </a:extLst>
                </a:gridCol>
                <a:gridCol w="878901">
                  <a:extLst>
                    <a:ext uri="{9D8B030D-6E8A-4147-A177-3AD203B41FA5}">
                      <a16:colId xmlns:a16="http://schemas.microsoft.com/office/drawing/2014/main" val="1198571055"/>
                    </a:ext>
                  </a:extLst>
                </a:gridCol>
                <a:gridCol w="878901">
                  <a:extLst>
                    <a:ext uri="{9D8B030D-6E8A-4147-A177-3AD203B41FA5}">
                      <a16:colId xmlns:a16="http://schemas.microsoft.com/office/drawing/2014/main" val="2450812247"/>
                    </a:ext>
                  </a:extLst>
                </a:gridCol>
                <a:gridCol w="878901">
                  <a:extLst>
                    <a:ext uri="{9D8B030D-6E8A-4147-A177-3AD203B41FA5}">
                      <a16:colId xmlns:a16="http://schemas.microsoft.com/office/drawing/2014/main" val="3186772056"/>
                    </a:ext>
                  </a:extLst>
                </a:gridCol>
                <a:gridCol w="878901">
                  <a:extLst>
                    <a:ext uri="{9D8B030D-6E8A-4147-A177-3AD203B41FA5}">
                      <a16:colId xmlns:a16="http://schemas.microsoft.com/office/drawing/2014/main" val="1720022332"/>
                    </a:ext>
                  </a:extLst>
                </a:gridCol>
                <a:gridCol w="878901">
                  <a:extLst>
                    <a:ext uri="{9D8B030D-6E8A-4147-A177-3AD203B41FA5}">
                      <a16:colId xmlns:a16="http://schemas.microsoft.com/office/drawing/2014/main" val="2776740473"/>
                    </a:ext>
                  </a:extLst>
                </a:gridCol>
              </a:tblGrid>
              <a:tr h="425988">
                <a:tc gridSpan="2">
                  <a:txBody>
                    <a:bodyPr/>
                    <a:lstStyle/>
                    <a:p>
                      <a:pPr algn="l" fontAlgn="ctr"/>
                      <a:r>
                        <a:rPr lang="en-US" sz="1400" b="1" i="0" u="none" strike="noStrike" dirty="0">
                          <a:solidFill>
                            <a:srgbClr val="000000"/>
                          </a:solidFill>
                          <a:effectLst/>
                          <a:latin typeface="Tahoma" panose="020B0604030504040204" pitchFamily="34" charset="0"/>
                        </a:rPr>
                        <a:t>American Library Association </a:t>
                      </a:r>
                    </a:p>
                  </a:txBody>
                  <a:tcPr marL="6246" marR="6246" marT="6246" marB="0" anchor="ctr">
                    <a:lnL>
                      <a:noFill/>
                    </a:lnL>
                    <a:lnR>
                      <a:noFill/>
                    </a:lnR>
                    <a:lnT>
                      <a:noFill/>
                    </a:lnT>
                    <a:lnB>
                      <a:noFill/>
                    </a:lnB>
                  </a:tcPr>
                </a:tc>
                <a:tc hMerge="1">
                  <a:txBody>
                    <a:bodyPr/>
                    <a:lstStyle/>
                    <a:p>
                      <a:endParaRPr lang="en-US"/>
                    </a:p>
                  </a:txBody>
                  <a:tcPr/>
                </a:tc>
                <a:tc>
                  <a:txBody>
                    <a:bodyPr/>
                    <a:lstStyle/>
                    <a:p>
                      <a:pPr algn="l" fontAlgn="b"/>
                      <a:endParaRPr lang="en-US" sz="14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ctr" fontAlgn="ctr"/>
                      <a:endParaRPr lang="en-US" sz="1400" b="1" i="0" u="none" strike="noStrike" dirty="0">
                        <a:solidFill>
                          <a:srgbClr val="000000"/>
                        </a:solidFill>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1400" b="1" i="0" u="none" strike="noStrike" dirty="0">
                        <a:solidFill>
                          <a:srgbClr val="000000"/>
                        </a:solidFill>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1400" b="1" i="0" u="none" strike="noStrike" dirty="0">
                        <a:solidFill>
                          <a:srgbClr val="000000"/>
                        </a:solidFill>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extLst>
                  <a:ext uri="{0D108BD9-81ED-4DB2-BD59-A6C34878D82A}">
                    <a16:rowId xmlns:a16="http://schemas.microsoft.com/office/drawing/2014/main" val="2565918201"/>
                  </a:ext>
                </a:extLst>
              </a:tr>
              <a:tr h="425988">
                <a:tc gridSpan="4">
                  <a:txBody>
                    <a:bodyPr/>
                    <a:lstStyle/>
                    <a:p>
                      <a:pPr algn="l" fontAlgn="ctr"/>
                      <a:r>
                        <a:rPr lang="en-US" sz="1400" b="1" i="0" u="none" strike="noStrike" dirty="0">
                          <a:solidFill>
                            <a:srgbClr val="000000"/>
                          </a:solidFill>
                          <a:effectLst/>
                          <a:latin typeface="Tahoma" panose="020B0604030504040204" pitchFamily="34" charset="0"/>
                        </a:rPr>
                        <a:t>Statement of Revenues and Expenses - Total ALA</a:t>
                      </a:r>
                    </a:p>
                  </a:txBody>
                  <a:tcPr marL="6246" marR="6246" marT="6246"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endParaRPr lang="en-US" sz="1400" b="1" i="0" u="none" strike="noStrike" dirty="0">
                        <a:solidFill>
                          <a:srgbClr val="000000"/>
                        </a:solidFill>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1400" b="1" i="0" u="none" strike="noStrike" dirty="0">
                        <a:solidFill>
                          <a:srgbClr val="000000"/>
                        </a:solidFill>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extLst>
                  <a:ext uri="{0D108BD9-81ED-4DB2-BD59-A6C34878D82A}">
                    <a16:rowId xmlns:a16="http://schemas.microsoft.com/office/drawing/2014/main" val="300787586"/>
                  </a:ext>
                </a:extLst>
              </a:tr>
              <a:tr h="159277">
                <a:tc>
                  <a:txBody>
                    <a:bodyPr/>
                    <a:lstStyle/>
                    <a:p>
                      <a:pPr algn="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ctr"/>
                      <a:r>
                        <a:rPr lang="en-US" sz="800" b="0" i="0" u="none" strike="noStrike" dirty="0">
                          <a:effectLst/>
                          <a:latin typeface="Tahoma" panose="020B0604030504040204" pitchFamily="34" charset="0"/>
                        </a:rPr>
                        <a:t>($,000)</a:t>
                      </a:r>
                    </a:p>
                  </a:txBody>
                  <a:tcPr marL="6246" marR="6246" marT="6246"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1046361"/>
                  </a:ext>
                </a:extLst>
              </a:tr>
              <a:tr h="496569">
                <a:tc>
                  <a:txBody>
                    <a:bodyPr/>
                    <a:lstStyle/>
                    <a:p>
                      <a:pPr algn="r" fontAlgn="ctr"/>
                      <a:endParaRPr lang="en-US" sz="800" b="1" i="0" u="none" strike="noStrike" dirty="0">
                        <a:effectLst/>
                        <a:latin typeface="Tahoma" panose="020B0604030504040204" pitchFamily="34" charset="0"/>
                      </a:endParaRPr>
                    </a:p>
                  </a:txBody>
                  <a:tcPr marL="6246" marR="6246" marT="6246" marB="0" anchor="ctr">
                    <a:lnL>
                      <a:noFill/>
                    </a:lnL>
                    <a:lnR>
                      <a:noFill/>
                    </a:lnR>
                    <a:lnT>
                      <a:noFill/>
                    </a:lnT>
                    <a:lnB>
                      <a:noFill/>
                    </a:lnB>
                  </a:tcPr>
                </a:tc>
                <a:tc>
                  <a:txBody>
                    <a:bodyPr/>
                    <a:lstStyle/>
                    <a:p>
                      <a:pPr algn="ctr" fontAlgn="b"/>
                      <a:r>
                        <a:rPr lang="en-US" sz="800" b="1" i="0" u="none" strike="noStrike" dirty="0">
                          <a:effectLst/>
                          <a:latin typeface="Tahoma" panose="020B0604030504040204" pitchFamily="34" charset="0"/>
                        </a:rPr>
                        <a:t>2019 Actual</a:t>
                      </a:r>
                    </a:p>
                  </a:txBody>
                  <a:tcPr marL="6246" marR="6246" marT="6246" marB="0" anchor="b">
                    <a:lnL>
                      <a:noFill/>
                    </a:lnL>
                    <a:lnR>
                      <a:noFill/>
                    </a:lnR>
                    <a:lnT>
                      <a:noFill/>
                    </a:lnT>
                    <a:lnB>
                      <a:noFill/>
                    </a:lnB>
                  </a:tcPr>
                </a:tc>
                <a:tc>
                  <a:txBody>
                    <a:bodyPr/>
                    <a:lstStyle/>
                    <a:p>
                      <a:pPr algn="ctr" fontAlgn="b"/>
                      <a:r>
                        <a:rPr lang="en-US" sz="800" b="1" i="0" u="none" strike="noStrike" dirty="0">
                          <a:effectLst/>
                          <a:latin typeface="Tahoma" panose="020B0604030504040204" pitchFamily="34" charset="0"/>
                        </a:rPr>
                        <a:t>2020 Actual</a:t>
                      </a:r>
                    </a:p>
                  </a:txBody>
                  <a:tcPr marL="6246" marR="6246" marT="6246" marB="0" anchor="b">
                    <a:lnL>
                      <a:noFill/>
                    </a:lnL>
                    <a:lnR>
                      <a:noFill/>
                    </a:lnR>
                    <a:lnT>
                      <a:noFill/>
                    </a:lnT>
                    <a:lnB>
                      <a:noFill/>
                    </a:lnB>
                  </a:tcPr>
                </a:tc>
                <a:tc>
                  <a:txBody>
                    <a:bodyPr/>
                    <a:lstStyle/>
                    <a:p>
                      <a:pPr algn="ctr" fontAlgn="b"/>
                      <a:r>
                        <a:rPr lang="en-US" sz="800" b="1" i="0" u="none" strike="noStrike" dirty="0">
                          <a:effectLst/>
                          <a:latin typeface="Tahoma" panose="020B0604030504040204" pitchFamily="34" charset="0"/>
                        </a:rPr>
                        <a:t>2021 February Close</a:t>
                      </a:r>
                    </a:p>
                  </a:txBody>
                  <a:tcPr marL="6246" marR="6246" marT="6246" marB="0" anchor="b">
                    <a:lnL>
                      <a:noFill/>
                    </a:lnL>
                    <a:lnR>
                      <a:noFill/>
                    </a:lnR>
                    <a:lnT>
                      <a:noFill/>
                    </a:lnT>
                    <a:lnB>
                      <a:noFill/>
                    </a:lnB>
                  </a:tcPr>
                </a:tc>
                <a:tc>
                  <a:txBody>
                    <a:bodyPr/>
                    <a:lstStyle/>
                    <a:p>
                      <a:pPr algn="ctr" fontAlgn="b"/>
                      <a:r>
                        <a:rPr lang="en-US" sz="800" b="1" i="0" u="none" strike="noStrike" dirty="0">
                          <a:effectLst/>
                          <a:latin typeface="Tahoma" panose="020B0604030504040204" pitchFamily="34" charset="0"/>
                        </a:rPr>
                        <a:t>2021 Budget</a:t>
                      </a:r>
                    </a:p>
                  </a:txBody>
                  <a:tcPr marL="6246" marR="6246" marT="6246" marB="0" anchor="b">
                    <a:lnL>
                      <a:noFill/>
                    </a:lnL>
                    <a:lnR>
                      <a:noFill/>
                    </a:lnR>
                    <a:lnT>
                      <a:noFill/>
                    </a:lnT>
                    <a:lnB>
                      <a:noFill/>
                    </a:lnB>
                  </a:tcPr>
                </a:tc>
                <a:tc>
                  <a:txBody>
                    <a:bodyPr/>
                    <a:lstStyle/>
                    <a:p>
                      <a:pPr algn="ctr" fontAlgn="b"/>
                      <a:r>
                        <a:rPr lang="en-US" sz="800" b="1" i="0" u="none" strike="noStrike" dirty="0">
                          <a:effectLst/>
                          <a:latin typeface="Tahoma" panose="020B0604030504040204" pitchFamily="34" charset="0"/>
                        </a:rPr>
                        <a:t>2021 Projection</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800" b="1" i="0" u="none" strike="noStrike" dirty="0">
                          <a:effectLst/>
                          <a:latin typeface="Tahoma" panose="020B0604030504040204" pitchFamily="34" charset="0"/>
                        </a:rPr>
                        <a:t>2022 Budget</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31693747"/>
                  </a:ext>
                </a:extLst>
              </a:tr>
              <a:tr h="168646">
                <a:tc>
                  <a:txBody>
                    <a:bodyPr/>
                    <a:lstStyle/>
                    <a:p>
                      <a:pPr algn="l" fontAlgn="ctr"/>
                      <a:r>
                        <a:rPr lang="en-US" sz="800" b="1" i="0" u="none" strike="noStrike" dirty="0">
                          <a:effectLst/>
                          <a:latin typeface="Tahoma" panose="020B0604030504040204" pitchFamily="34" charset="0"/>
                        </a:rPr>
                        <a:t>Revenues</a:t>
                      </a:r>
                    </a:p>
                  </a:txBody>
                  <a:tcPr marL="6246" marR="6246" marT="6246" marB="0" anchor="ctr">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endParaRPr lang="en-US" sz="800" b="0" i="0" u="none" strike="noStrike" dirty="0">
                        <a:effectLst/>
                        <a:latin typeface="Tahoma" panose="020B0604030504040204" pitchFamily="34" charset="0"/>
                      </a:endParaRP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 </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45877428"/>
                  </a:ext>
                </a:extLst>
              </a:tr>
              <a:tr h="246098">
                <a:tc>
                  <a:txBody>
                    <a:bodyPr/>
                    <a:lstStyle/>
                    <a:p>
                      <a:pPr algn="l" fontAlgn="b"/>
                      <a:r>
                        <a:rPr lang="en-US" sz="800" b="0" i="0" u="none" strike="noStrike" dirty="0">
                          <a:solidFill>
                            <a:srgbClr val="000000"/>
                          </a:solidFill>
                          <a:effectLst/>
                          <a:latin typeface="Tahoma" panose="020B0604030504040204" pitchFamily="34" charset="0"/>
                        </a:rPr>
                        <a:t>General Fund</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27,020</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18,598</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9,193</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21,735</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19,970</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28,245</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10598120"/>
                  </a:ext>
                </a:extLst>
              </a:tr>
              <a:tr h="246098">
                <a:tc>
                  <a:txBody>
                    <a:bodyPr/>
                    <a:lstStyle/>
                    <a:p>
                      <a:pPr algn="l" fontAlgn="b"/>
                      <a:r>
                        <a:rPr lang="en-US" sz="800" b="0" i="0" u="none" strike="noStrike" dirty="0">
                          <a:solidFill>
                            <a:srgbClr val="000000"/>
                          </a:solidFill>
                          <a:effectLst/>
                          <a:latin typeface="Tahoma" panose="020B0604030504040204" pitchFamily="34" charset="0"/>
                        </a:rPr>
                        <a:t>Divisions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13,435</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15,004</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4,725</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11,167</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9,928</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13,558</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66580605"/>
                  </a:ext>
                </a:extLst>
              </a:tr>
              <a:tr h="246098">
                <a:tc>
                  <a:txBody>
                    <a:bodyPr/>
                    <a:lstStyle/>
                    <a:p>
                      <a:pPr algn="l" fontAlgn="b"/>
                      <a:r>
                        <a:rPr lang="en-US" sz="800" b="0" i="0" u="none" strike="noStrike" dirty="0">
                          <a:solidFill>
                            <a:srgbClr val="000000"/>
                          </a:solidFill>
                          <a:effectLst/>
                          <a:latin typeface="Tahoma" panose="020B0604030504040204" pitchFamily="34" charset="0"/>
                        </a:rPr>
                        <a:t>Round Tables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687</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494</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347</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572</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572</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502</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49891084"/>
                  </a:ext>
                </a:extLst>
              </a:tr>
              <a:tr h="246098">
                <a:tc>
                  <a:txBody>
                    <a:bodyPr/>
                    <a:lstStyle/>
                    <a:p>
                      <a:pPr algn="l" fontAlgn="b"/>
                      <a:r>
                        <a:rPr lang="en-US" sz="800" b="0" i="0" u="none" strike="noStrike" dirty="0">
                          <a:solidFill>
                            <a:srgbClr val="000000"/>
                          </a:solidFill>
                          <a:effectLst/>
                          <a:latin typeface="Tahoma" panose="020B0604030504040204" pitchFamily="34" charset="0"/>
                        </a:rPr>
                        <a:t>Grants and Awards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7,310</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21,776</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553</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5,470</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5,470</a:t>
                      </a:r>
                    </a:p>
                  </a:txBody>
                  <a:tcPr marL="6246" marR="6246" marT="624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4,326</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768734"/>
                  </a:ext>
                </a:extLst>
              </a:tr>
              <a:tr h="206123">
                <a:tc>
                  <a:txBody>
                    <a:bodyPr/>
                    <a:lstStyle/>
                    <a:p>
                      <a:pPr algn="l" fontAlgn="ctr"/>
                      <a:r>
                        <a:rPr lang="en-US" sz="800" b="1" i="0" u="none" strike="noStrike" dirty="0">
                          <a:effectLst/>
                          <a:latin typeface="Tahoma" panose="020B0604030504040204" pitchFamily="34" charset="0"/>
                        </a:rPr>
                        <a:t>Total Revenues</a:t>
                      </a:r>
                    </a:p>
                  </a:txBody>
                  <a:tcPr marL="6246" marR="6246" marT="6246" marB="0" anchor="ctr">
                    <a:lnL>
                      <a:noFill/>
                    </a:lnL>
                    <a:lnR>
                      <a:noFill/>
                    </a:lnR>
                    <a:lnT>
                      <a:noFill/>
                    </a:lnT>
                    <a:lnB>
                      <a:noFill/>
                    </a:lnB>
                  </a:tcPr>
                </a:tc>
                <a:tc>
                  <a:txBody>
                    <a:bodyPr/>
                    <a:lstStyle/>
                    <a:p>
                      <a:pPr algn="r" fontAlgn="ctr"/>
                      <a:r>
                        <a:rPr lang="en-US" sz="800" b="1" i="0" u="none" strike="noStrike" dirty="0">
                          <a:effectLst/>
                          <a:latin typeface="Tahoma" panose="020B0604030504040204" pitchFamily="34" charset="0"/>
                        </a:rPr>
                        <a:t>48,453</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55,872</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14,819</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38,944</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35,941</a:t>
                      </a:r>
                    </a:p>
                  </a:txBody>
                  <a:tcPr marL="6246" marR="6246" marT="6246"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46,632</a:t>
                      </a:r>
                    </a:p>
                  </a:txBody>
                  <a:tcPr marL="6246" marR="6246" marT="62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09408"/>
                  </a:ext>
                </a:extLst>
              </a:tr>
              <a:tr h="168646">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effectLst/>
                          <a:latin typeface="Tahoma" panose="020B0604030504040204" pitchFamily="34" charset="0"/>
                        </a:rPr>
                        <a:t> </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04158515"/>
                  </a:ext>
                </a:extLst>
              </a:tr>
              <a:tr h="168646">
                <a:tc>
                  <a:txBody>
                    <a:bodyPr/>
                    <a:lstStyle/>
                    <a:p>
                      <a:pPr algn="l" fontAlgn="ctr"/>
                      <a:r>
                        <a:rPr lang="en-US" sz="800" b="1" i="0" u="none" strike="noStrike" dirty="0">
                          <a:effectLst/>
                          <a:latin typeface="Tahoma" panose="020B0604030504040204" pitchFamily="34" charset="0"/>
                        </a:rPr>
                        <a:t>Expenses</a:t>
                      </a:r>
                    </a:p>
                  </a:txBody>
                  <a:tcPr marL="6246" marR="6246" marT="6246" marB="0" anchor="ctr">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dirty="0">
                          <a:effectLst/>
                          <a:latin typeface="Tahoma" panose="020B0604030504040204" pitchFamily="34" charset="0"/>
                        </a:rPr>
                        <a:t> </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26457848"/>
                  </a:ext>
                </a:extLst>
              </a:tr>
              <a:tr h="246098">
                <a:tc>
                  <a:txBody>
                    <a:bodyPr/>
                    <a:lstStyle/>
                    <a:p>
                      <a:pPr algn="l" fontAlgn="b"/>
                      <a:r>
                        <a:rPr lang="en-US" sz="800" b="0" i="0" u="none" strike="noStrike" dirty="0">
                          <a:solidFill>
                            <a:srgbClr val="000000"/>
                          </a:solidFill>
                          <a:effectLst/>
                          <a:latin typeface="Tahoma" panose="020B0604030504040204" pitchFamily="34" charset="0"/>
                        </a:rPr>
                        <a:t>General Fund</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31,397</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28,340</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11,240</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21,519</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21,461</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29,322</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42351116"/>
                  </a:ext>
                </a:extLst>
              </a:tr>
              <a:tr h="246098">
                <a:tc>
                  <a:txBody>
                    <a:bodyPr/>
                    <a:lstStyle/>
                    <a:p>
                      <a:pPr algn="l" fontAlgn="b"/>
                      <a:r>
                        <a:rPr lang="en-US" sz="800" b="0" i="0" u="none" strike="noStrike" dirty="0">
                          <a:solidFill>
                            <a:srgbClr val="000000"/>
                          </a:solidFill>
                          <a:effectLst/>
                          <a:latin typeface="Tahoma" panose="020B0604030504040204" pitchFamily="34" charset="0"/>
                        </a:rPr>
                        <a:t>Divisions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14,151</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14,306</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4,333</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12,291</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9,725</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13,889</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68159175"/>
                  </a:ext>
                </a:extLst>
              </a:tr>
              <a:tr h="246098">
                <a:tc>
                  <a:txBody>
                    <a:bodyPr/>
                    <a:lstStyle/>
                    <a:p>
                      <a:pPr algn="l" fontAlgn="b"/>
                      <a:r>
                        <a:rPr lang="en-US" sz="800" b="0" i="0" u="none" strike="noStrike" dirty="0">
                          <a:solidFill>
                            <a:srgbClr val="000000"/>
                          </a:solidFill>
                          <a:effectLst/>
                          <a:latin typeface="Tahoma" panose="020B0604030504040204" pitchFamily="34" charset="0"/>
                        </a:rPr>
                        <a:t>Round Tables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512</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238</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93</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349</a:t>
                      </a: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349</a:t>
                      </a:r>
                    </a:p>
                  </a:txBody>
                  <a:tcPr marL="6246" marR="6246" marT="624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effectLst/>
                          <a:latin typeface="Tahoma" panose="020B0604030504040204" pitchFamily="34" charset="0"/>
                        </a:rPr>
                        <a:t>462</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1623083"/>
                  </a:ext>
                </a:extLst>
              </a:tr>
              <a:tr h="246098">
                <a:tc>
                  <a:txBody>
                    <a:bodyPr/>
                    <a:lstStyle/>
                    <a:p>
                      <a:pPr algn="l" fontAlgn="b"/>
                      <a:r>
                        <a:rPr lang="en-US" sz="800" b="0" i="0" u="none" strike="noStrike" dirty="0">
                          <a:solidFill>
                            <a:srgbClr val="000000"/>
                          </a:solidFill>
                          <a:effectLst/>
                          <a:latin typeface="Tahoma" panose="020B0604030504040204" pitchFamily="34" charset="0"/>
                        </a:rPr>
                        <a:t>Grants and Awards</a:t>
                      </a:r>
                      <a:br>
                        <a:rPr lang="en-US" sz="800" b="0" i="0" u="none" strike="noStrike" dirty="0">
                          <a:solidFill>
                            <a:srgbClr val="000000"/>
                          </a:solidFill>
                          <a:effectLst/>
                          <a:latin typeface="Tahoma" panose="020B0604030504040204" pitchFamily="34" charset="0"/>
                        </a:rPr>
                      </a:br>
                      <a:endParaRPr lang="en-US" sz="800" b="0" i="0" u="none" strike="noStrike" dirty="0">
                        <a:solidFill>
                          <a:srgbClr val="000000"/>
                        </a:solidFill>
                        <a:effectLst/>
                        <a:latin typeface="Tahoma" panose="020B0604030504040204" pitchFamily="34" charset="0"/>
                      </a:endParaRPr>
                    </a:p>
                  </a:txBody>
                  <a:tcPr marL="6246" marR="6246" marT="6246" marB="0" anchor="b">
                    <a:lnL>
                      <a:noFill/>
                    </a:lnL>
                    <a:lnR>
                      <a:noFill/>
                    </a:lnR>
                    <a:lnT>
                      <a:noFill/>
                    </a:lnT>
                    <a:lnB>
                      <a:noFill/>
                    </a:lnB>
                  </a:tcPr>
                </a:tc>
                <a:tc>
                  <a:txBody>
                    <a:bodyPr/>
                    <a:lstStyle/>
                    <a:p>
                      <a:pPr algn="r" fontAlgn="b"/>
                      <a:r>
                        <a:rPr lang="en-US" sz="800" b="0" i="0" u="none" strike="noStrike" dirty="0">
                          <a:effectLst/>
                          <a:latin typeface="Tahoma" panose="020B0604030504040204" pitchFamily="34" charset="0"/>
                        </a:rPr>
                        <a:t>6,916</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5,604</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3,108</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5,500</a:t>
                      </a:r>
                    </a:p>
                  </a:txBody>
                  <a:tcPr marL="6246" marR="6246" marT="624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5,500</a:t>
                      </a:r>
                    </a:p>
                  </a:txBody>
                  <a:tcPr marL="6246" marR="6246" marT="624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dirty="0">
                          <a:effectLst/>
                          <a:latin typeface="Tahoma" panose="020B0604030504040204" pitchFamily="34" charset="0"/>
                        </a:rPr>
                        <a:t>4,326</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2300323"/>
                  </a:ext>
                </a:extLst>
              </a:tr>
              <a:tr h="168646">
                <a:tc>
                  <a:txBody>
                    <a:bodyPr/>
                    <a:lstStyle/>
                    <a:p>
                      <a:pPr algn="l" fontAlgn="ctr"/>
                      <a:r>
                        <a:rPr lang="en-US" sz="800" b="1" i="0" u="none" strike="noStrike" dirty="0">
                          <a:effectLst/>
                          <a:latin typeface="Tahoma" panose="020B0604030504040204" pitchFamily="34" charset="0"/>
                        </a:rPr>
                        <a:t>Total Expenses</a:t>
                      </a:r>
                    </a:p>
                  </a:txBody>
                  <a:tcPr marL="6246" marR="6246" marT="6246" marB="0" anchor="ctr">
                    <a:lnL>
                      <a:noFill/>
                    </a:lnL>
                    <a:lnR>
                      <a:noFill/>
                    </a:lnR>
                    <a:lnT>
                      <a:noFill/>
                    </a:lnT>
                    <a:lnB>
                      <a:noFill/>
                    </a:lnB>
                  </a:tcPr>
                </a:tc>
                <a:tc>
                  <a:txBody>
                    <a:bodyPr/>
                    <a:lstStyle/>
                    <a:p>
                      <a:pPr algn="r" fontAlgn="ctr"/>
                      <a:r>
                        <a:rPr lang="en-US" sz="800" b="1" i="0" u="none" strike="noStrike" dirty="0">
                          <a:effectLst/>
                          <a:latin typeface="Tahoma" panose="020B0604030504040204" pitchFamily="34" charset="0"/>
                        </a:rPr>
                        <a:t>52,975</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48,488</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18,775</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39,659</a:t>
                      </a:r>
                    </a:p>
                  </a:txBody>
                  <a:tcPr marL="6246" marR="6246" marT="6246"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37,035</a:t>
                      </a:r>
                    </a:p>
                  </a:txBody>
                  <a:tcPr marL="6246" marR="6246" marT="6246"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800" b="1" i="0" u="none" strike="noStrike" dirty="0">
                          <a:effectLst/>
                          <a:latin typeface="Tahoma" panose="020B0604030504040204" pitchFamily="34" charset="0"/>
                        </a:rPr>
                        <a:t>47,998</a:t>
                      </a:r>
                    </a:p>
                  </a:txBody>
                  <a:tcPr marL="6246" marR="6246" marT="62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3270841"/>
                  </a:ext>
                </a:extLst>
              </a:tr>
              <a:tr h="168646">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a:noFill/>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effectLst/>
                        <a:latin typeface="Tahoma" panose="020B0604030504040204" pitchFamily="34" charset="0"/>
                      </a:endParaRPr>
                    </a:p>
                  </a:txBody>
                  <a:tcPr marL="6246" marR="6246" marT="6246"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effectLst/>
                          <a:latin typeface="Tahoma" panose="020B0604030504040204" pitchFamily="34" charset="0"/>
                        </a:rPr>
                        <a:t> </a:t>
                      </a:r>
                    </a:p>
                  </a:txBody>
                  <a:tcPr marL="6246" marR="6246" marT="62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58544079"/>
                  </a:ext>
                </a:extLst>
              </a:tr>
            </a:tbl>
          </a:graphicData>
        </a:graphic>
      </p:graphicFrame>
      <p:sp>
        <p:nvSpPr>
          <p:cNvPr id="6" name="TextBox 5">
            <a:extLst>
              <a:ext uri="{FF2B5EF4-FFF2-40B4-BE49-F238E27FC236}">
                <a16:creationId xmlns:a16="http://schemas.microsoft.com/office/drawing/2014/main" id="{B7B2E08E-559E-4376-AD32-A2D8FB07E9AD}"/>
              </a:ext>
            </a:extLst>
          </p:cNvPr>
          <p:cNvSpPr txBox="1"/>
          <p:nvPr/>
        </p:nvSpPr>
        <p:spPr>
          <a:xfrm>
            <a:off x="990600" y="6400800"/>
            <a:ext cx="5486400"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mn-ea"/>
                <a:cs typeface="+mn-cs"/>
              </a:rPr>
              <a:t>Note: GF revenue includes FY22 $1.5 million Endowment Fund Transfer with Terms</a:t>
            </a:r>
            <a:r>
              <a:rPr kumimoji="0" lang="en-US" sz="1100" b="0" i="0" u="none" strike="noStrike" kern="1200" cap="none" spc="0" normalizeH="0" baseline="0" noProof="0" dirty="0">
                <a:ln>
                  <a:noFill/>
                </a:ln>
                <a:solidFill>
                  <a:prstClr val="black"/>
                </a:solidFill>
                <a:effectLst/>
                <a:uLnTx/>
                <a:uFillTx/>
                <a:latin typeface="Gill Sans MT"/>
                <a:ea typeface="+mn-ea"/>
                <a:cs typeface="+mn-cs"/>
              </a:rPr>
              <a:t> </a:t>
            </a:r>
          </a:p>
        </p:txBody>
      </p:sp>
    </p:spTree>
    <p:extLst>
      <p:ext uri="{BB962C8B-B14F-4D97-AF65-F5344CB8AC3E}">
        <p14:creationId xmlns:p14="http://schemas.microsoft.com/office/powerpoint/2010/main" val="3948029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A8ED4-54A6-4F2A-9B99-18FAC2BAB720}"/>
              </a:ext>
            </a:extLst>
          </p:cNvPr>
          <p:cNvSpPr>
            <a:spLocks noGrp="1"/>
          </p:cNvSpPr>
          <p:nvPr>
            <p:ph type="title"/>
          </p:nvPr>
        </p:nvSpPr>
        <p:spPr/>
        <p:txBody>
          <a:bodyPr>
            <a:normAutofit fontScale="90000"/>
          </a:bodyPr>
          <a:lstStyle/>
          <a:p>
            <a:r>
              <a:rPr lang="en-US" dirty="0"/>
              <a:t>Preliminary FY22 Budget Overview (continued)</a:t>
            </a:r>
          </a:p>
        </p:txBody>
      </p:sp>
      <p:graphicFrame>
        <p:nvGraphicFramePr>
          <p:cNvPr id="4" name="Content Placeholder 3">
            <a:extLst>
              <a:ext uri="{FF2B5EF4-FFF2-40B4-BE49-F238E27FC236}">
                <a16:creationId xmlns:a16="http://schemas.microsoft.com/office/drawing/2014/main" id="{0D098CEE-24DA-480D-9FF3-F0B11FC05245}"/>
              </a:ext>
            </a:extLst>
          </p:cNvPr>
          <p:cNvGraphicFramePr>
            <a:graphicFrameLocks noGrp="1"/>
          </p:cNvGraphicFramePr>
          <p:nvPr>
            <p:ph idx="1"/>
          </p:nvPr>
        </p:nvGraphicFramePr>
        <p:xfrm>
          <a:off x="457199" y="2461707"/>
          <a:ext cx="8229602" cy="2802948"/>
        </p:xfrm>
        <a:graphic>
          <a:graphicData uri="http://schemas.openxmlformats.org/drawingml/2006/table">
            <a:tbl>
              <a:tblPr/>
              <a:tblGrid>
                <a:gridCol w="2002109">
                  <a:extLst>
                    <a:ext uri="{9D8B030D-6E8A-4147-A177-3AD203B41FA5}">
                      <a16:colId xmlns:a16="http://schemas.microsoft.com/office/drawing/2014/main" val="3327936876"/>
                    </a:ext>
                  </a:extLst>
                </a:gridCol>
                <a:gridCol w="733331">
                  <a:extLst>
                    <a:ext uri="{9D8B030D-6E8A-4147-A177-3AD203B41FA5}">
                      <a16:colId xmlns:a16="http://schemas.microsoft.com/office/drawing/2014/main" val="534035021"/>
                    </a:ext>
                  </a:extLst>
                </a:gridCol>
                <a:gridCol w="733331">
                  <a:extLst>
                    <a:ext uri="{9D8B030D-6E8A-4147-A177-3AD203B41FA5}">
                      <a16:colId xmlns:a16="http://schemas.microsoft.com/office/drawing/2014/main" val="2738691693"/>
                    </a:ext>
                  </a:extLst>
                </a:gridCol>
                <a:gridCol w="733331">
                  <a:extLst>
                    <a:ext uri="{9D8B030D-6E8A-4147-A177-3AD203B41FA5}">
                      <a16:colId xmlns:a16="http://schemas.microsoft.com/office/drawing/2014/main" val="235991218"/>
                    </a:ext>
                  </a:extLst>
                </a:gridCol>
                <a:gridCol w="733331">
                  <a:extLst>
                    <a:ext uri="{9D8B030D-6E8A-4147-A177-3AD203B41FA5}">
                      <a16:colId xmlns:a16="http://schemas.microsoft.com/office/drawing/2014/main" val="438983832"/>
                    </a:ext>
                  </a:extLst>
                </a:gridCol>
                <a:gridCol w="733331">
                  <a:extLst>
                    <a:ext uri="{9D8B030D-6E8A-4147-A177-3AD203B41FA5}">
                      <a16:colId xmlns:a16="http://schemas.microsoft.com/office/drawing/2014/main" val="880551529"/>
                    </a:ext>
                  </a:extLst>
                </a:gridCol>
                <a:gridCol w="733331">
                  <a:extLst>
                    <a:ext uri="{9D8B030D-6E8A-4147-A177-3AD203B41FA5}">
                      <a16:colId xmlns:a16="http://schemas.microsoft.com/office/drawing/2014/main" val="1752601347"/>
                    </a:ext>
                  </a:extLst>
                </a:gridCol>
                <a:gridCol w="1827507">
                  <a:extLst>
                    <a:ext uri="{9D8B030D-6E8A-4147-A177-3AD203B41FA5}">
                      <a16:colId xmlns:a16="http://schemas.microsoft.com/office/drawing/2014/main" val="228186304"/>
                    </a:ext>
                  </a:extLst>
                </a:gridCol>
              </a:tblGrid>
              <a:tr h="157142">
                <a:tc>
                  <a:txBody>
                    <a:bodyPr/>
                    <a:lstStyle/>
                    <a:p>
                      <a:pPr algn="l" fontAlgn="ctr"/>
                      <a:r>
                        <a:rPr lang="en-US" sz="700" b="1" i="0" u="none" strike="noStrike" dirty="0">
                          <a:effectLst/>
                          <a:latin typeface="Tahoma" panose="020B0604030504040204" pitchFamily="34" charset="0"/>
                        </a:rPr>
                        <a:t>Net Rev/(Exp) From Operations</a:t>
                      </a:r>
                    </a:p>
                  </a:txBody>
                  <a:tcPr marL="5820" marR="5820" marT="5820" marB="0" anchor="ctr">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dirty="0">
                          <a:effectLst/>
                          <a:latin typeface="Tahoma" panose="020B0604030504040204" pitchFamily="34" charset="0"/>
                        </a:rPr>
                        <a:t> </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86476673"/>
                  </a:ext>
                </a:extLst>
              </a:tr>
              <a:tr h="229311">
                <a:tc>
                  <a:txBody>
                    <a:bodyPr/>
                    <a:lstStyle/>
                    <a:p>
                      <a:pPr algn="l" fontAlgn="b"/>
                      <a:r>
                        <a:rPr lang="en-US" sz="700" b="0" i="0" u="none" strike="noStrike" dirty="0">
                          <a:solidFill>
                            <a:srgbClr val="000000"/>
                          </a:solidFill>
                          <a:effectLst/>
                          <a:latin typeface="Tahoma" panose="020B0604030504040204" pitchFamily="34" charset="0"/>
                        </a:rPr>
                        <a:t>General Fund</a:t>
                      </a:r>
                      <a:br>
                        <a:rPr lang="en-US" sz="700" b="0" i="0" u="none" strike="noStrike" dirty="0">
                          <a:solidFill>
                            <a:srgbClr val="000000"/>
                          </a:solidFill>
                          <a:effectLst/>
                          <a:latin typeface="Tahoma" panose="020B0604030504040204" pitchFamily="34" charset="0"/>
                        </a:rPr>
                      </a:br>
                      <a:endParaRPr lang="en-US" sz="700" b="0" i="0" u="none" strike="noStrike" dirty="0">
                        <a:solidFill>
                          <a:srgbClr val="000000"/>
                        </a:solidFill>
                        <a:effectLst/>
                        <a:latin typeface="Tahoma" panose="020B0604030504040204" pitchFamily="34" charset="0"/>
                      </a:endParaRP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(4,376)</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(9,741)</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(2,047)</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216</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(1,491)</a:t>
                      </a: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effectLst/>
                          <a:latin typeface="Tahoma" panose="020B0604030504040204" pitchFamily="34" charset="0"/>
                        </a:rPr>
                        <a:t>(1,076)</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23031434"/>
                  </a:ext>
                </a:extLst>
              </a:tr>
              <a:tr h="229311">
                <a:tc>
                  <a:txBody>
                    <a:bodyPr/>
                    <a:lstStyle/>
                    <a:p>
                      <a:pPr algn="l" fontAlgn="b"/>
                      <a:r>
                        <a:rPr lang="en-US" sz="700" b="0" i="0" u="none" strike="noStrike" dirty="0">
                          <a:solidFill>
                            <a:srgbClr val="000000"/>
                          </a:solidFill>
                          <a:effectLst/>
                          <a:latin typeface="Tahoma" panose="020B0604030504040204" pitchFamily="34" charset="0"/>
                        </a:rPr>
                        <a:t>Divisions</a:t>
                      </a:r>
                      <a:br>
                        <a:rPr lang="en-US" sz="700" b="0" i="0" u="none" strike="noStrike" dirty="0">
                          <a:solidFill>
                            <a:srgbClr val="000000"/>
                          </a:solidFill>
                          <a:effectLst/>
                          <a:latin typeface="Tahoma" panose="020B0604030504040204" pitchFamily="34" charset="0"/>
                        </a:rPr>
                      </a:br>
                      <a:endParaRPr lang="en-US" sz="700" b="0" i="0" u="none" strike="noStrike" dirty="0">
                        <a:solidFill>
                          <a:srgbClr val="000000"/>
                        </a:solidFill>
                        <a:effectLst/>
                        <a:latin typeface="Tahoma" panose="020B0604030504040204" pitchFamily="34" charset="0"/>
                      </a:endParaRP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(717)</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698</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392</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(1,124)</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203</a:t>
                      </a: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effectLst/>
                          <a:latin typeface="Tahoma" panose="020B0604030504040204" pitchFamily="34" charset="0"/>
                        </a:rPr>
                        <a:t>(331)</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43187713"/>
                  </a:ext>
                </a:extLst>
              </a:tr>
              <a:tr h="229311">
                <a:tc>
                  <a:txBody>
                    <a:bodyPr/>
                    <a:lstStyle/>
                    <a:p>
                      <a:pPr algn="l" fontAlgn="b"/>
                      <a:r>
                        <a:rPr lang="en-US" sz="700" b="0" i="0" u="none" strike="noStrike" dirty="0">
                          <a:solidFill>
                            <a:srgbClr val="000000"/>
                          </a:solidFill>
                          <a:effectLst/>
                          <a:latin typeface="Tahoma" panose="020B0604030504040204" pitchFamily="34" charset="0"/>
                        </a:rPr>
                        <a:t>Round Tables</a:t>
                      </a:r>
                      <a:br>
                        <a:rPr lang="en-US" sz="700" b="0" i="0" u="none" strike="noStrike" dirty="0">
                          <a:solidFill>
                            <a:srgbClr val="000000"/>
                          </a:solidFill>
                          <a:effectLst/>
                          <a:latin typeface="Tahoma" panose="020B0604030504040204" pitchFamily="34" charset="0"/>
                        </a:rPr>
                      </a:br>
                      <a:endParaRPr lang="en-US" sz="700" b="0" i="0" u="none" strike="noStrike" dirty="0">
                        <a:solidFill>
                          <a:srgbClr val="000000"/>
                        </a:solidFill>
                        <a:effectLst/>
                        <a:latin typeface="Tahoma" panose="020B0604030504040204" pitchFamily="34" charset="0"/>
                      </a:endParaRP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176</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256</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253</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223</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223</a:t>
                      </a: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effectLst/>
                          <a:latin typeface="Tahoma" panose="020B0604030504040204" pitchFamily="34" charset="0"/>
                        </a:rPr>
                        <a:t>41</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79177426"/>
                  </a:ext>
                </a:extLst>
              </a:tr>
              <a:tr h="229311">
                <a:tc>
                  <a:txBody>
                    <a:bodyPr/>
                    <a:lstStyle/>
                    <a:p>
                      <a:pPr algn="l" fontAlgn="b"/>
                      <a:r>
                        <a:rPr lang="en-US" sz="700" b="0" i="0" u="none" strike="noStrike" dirty="0">
                          <a:solidFill>
                            <a:srgbClr val="000000"/>
                          </a:solidFill>
                          <a:effectLst/>
                          <a:latin typeface="Tahoma" panose="020B0604030504040204" pitchFamily="34" charset="0"/>
                        </a:rPr>
                        <a:t>Grants and Awards</a:t>
                      </a:r>
                      <a:br>
                        <a:rPr lang="en-US" sz="700" b="0" i="0" u="none" strike="noStrike" dirty="0">
                          <a:solidFill>
                            <a:srgbClr val="000000"/>
                          </a:solidFill>
                          <a:effectLst/>
                          <a:latin typeface="Tahoma" panose="020B0604030504040204" pitchFamily="34" charset="0"/>
                        </a:rPr>
                      </a:br>
                      <a:endParaRPr lang="en-US" sz="700" b="0" i="0" u="none" strike="noStrike" dirty="0">
                        <a:solidFill>
                          <a:srgbClr val="000000"/>
                        </a:solidFill>
                        <a:effectLst/>
                        <a:latin typeface="Tahoma" panose="020B0604030504040204" pitchFamily="34" charset="0"/>
                      </a:endParaRP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395</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16,172</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(2,555)</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(30)</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(30)</a:t>
                      </a:r>
                    </a:p>
                  </a:txBody>
                  <a:tcPr marL="5820" marR="5820" marT="58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20795901"/>
                  </a:ext>
                </a:extLst>
              </a:tr>
              <a:tr h="157142">
                <a:tc>
                  <a:txBody>
                    <a:bodyPr/>
                    <a:lstStyle/>
                    <a:p>
                      <a:pPr algn="l" fontAlgn="ctr"/>
                      <a:r>
                        <a:rPr lang="en-US" sz="700" b="1" i="0" u="none" strike="noStrike" dirty="0">
                          <a:effectLst/>
                          <a:latin typeface="Tahoma" panose="020B0604030504040204" pitchFamily="34" charset="0"/>
                        </a:rPr>
                        <a:t>Subtotal Net Rev/(Exp) From Operations</a:t>
                      </a:r>
                    </a:p>
                  </a:txBody>
                  <a:tcPr marL="5820" marR="5820" marT="5820" marB="0" anchor="ctr">
                    <a:lnL>
                      <a:noFill/>
                    </a:lnL>
                    <a:lnR>
                      <a:noFill/>
                    </a:lnR>
                    <a:lnT>
                      <a:noFill/>
                    </a:lnT>
                    <a:lnB>
                      <a:noFill/>
                    </a:lnB>
                  </a:tcPr>
                </a:tc>
                <a:tc>
                  <a:txBody>
                    <a:bodyPr/>
                    <a:lstStyle/>
                    <a:p>
                      <a:pPr algn="r" fontAlgn="ctr"/>
                      <a:r>
                        <a:rPr lang="en-US" sz="700" b="1" i="0" u="none" strike="noStrike" dirty="0">
                          <a:effectLst/>
                          <a:latin typeface="Tahoma" panose="020B0604030504040204" pitchFamily="34" charset="0"/>
                        </a:rPr>
                        <a:t>(4,522)</a:t>
                      </a:r>
                    </a:p>
                  </a:txBody>
                  <a:tcPr marL="5820" marR="5820" marT="582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7,384</a:t>
                      </a:r>
                    </a:p>
                  </a:txBody>
                  <a:tcPr marL="5820" marR="5820" marT="582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(3,956)</a:t>
                      </a:r>
                    </a:p>
                  </a:txBody>
                  <a:tcPr marL="5820" marR="5820" marT="582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(715)</a:t>
                      </a:r>
                    </a:p>
                  </a:txBody>
                  <a:tcPr marL="5820" marR="5820" marT="5820"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(1,094)</a:t>
                      </a:r>
                    </a:p>
                  </a:txBody>
                  <a:tcPr marL="5820" marR="5820" marT="58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(1,367)</a:t>
                      </a:r>
                    </a:p>
                  </a:txBody>
                  <a:tcPr marL="5820" marR="5820" marT="5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08340479"/>
                  </a:ext>
                </a:extLst>
              </a:tr>
              <a:tr h="157142">
                <a:tc>
                  <a:txBody>
                    <a:bodyPr/>
                    <a:lstStyle/>
                    <a:p>
                      <a:pPr algn="l" fontAlgn="ctr"/>
                      <a:endParaRPr lang="en-US" sz="700" b="1" i="0" u="none" strike="noStrike" dirty="0">
                        <a:effectLst/>
                        <a:latin typeface="Tahoma" panose="020B0604030504040204" pitchFamily="34" charset="0"/>
                      </a:endParaRPr>
                    </a:p>
                  </a:txBody>
                  <a:tcPr marL="5820" marR="5820" marT="5820" marB="0" anchor="ctr">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effectLst/>
                          <a:latin typeface="Tahoma" panose="020B0604030504040204" pitchFamily="34" charset="0"/>
                        </a:rPr>
                        <a:t> </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39800952"/>
                  </a:ext>
                </a:extLst>
              </a:tr>
              <a:tr h="157142">
                <a:tc>
                  <a:txBody>
                    <a:bodyPr/>
                    <a:lstStyle/>
                    <a:p>
                      <a:pPr algn="l" fontAlgn="b"/>
                      <a:r>
                        <a:rPr lang="en-US" sz="700" b="0" i="0" u="none" strike="noStrike" dirty="0">
                          <a:solidFill>
                            <a:srgbClr val="000000"/>
                          </a:solidFill>
                          <a:effectLst/>
                          <a:latin typeface="Tahoma" panose="020B0604030504040204" pitchFamily="34" charset="0"/>
                        </a:rPr>
                        <a:t>Paycheck Protection Program (PPP) loan relief</a:t>
                      </a:r>
                    </a:p>
                  </a:txBody>
                  <a:tcPr marL="5820" marR="5820" marT="5820" marB="0" anchor="b">
                    <a:lnL>
                      <a:noFill/>
                    </a:lnL>
                    <a:lnR>
                      <a:noFill/>
                    </a:lnR>
                    <a:lnT>
                      <a:noFill/>
                    </a:lnT>
                    <a:lnB>
                      <a:noFill/>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0</a:t>
                      </a:r>
                    </a:p>
                  </a:txBody>
                  <a:tcPr marL="5820" marR="5820" marT="582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effectLst/>
                          <a:latin typeface="Tahoma" panose="020B0604030504040204" pitchFamily="34" charset="0"/>
                        </a:rPr>
                        <a:t>1,000</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500949852"/>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500" b="0" i="0" u="none" strike="noStrike" dirty="0">
                          <a:solidFill>
                            <a:srgbClr val="000000"/>
                          </a:solidFill>
                          <a:effectLst/>
                          <a:latin typeface="Tahoma" panose="020B0604030504040204" pitchFamily="34" charset="0"/>
                        </a:rPr>
                        <a:t> </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46684445"/>
                  </a:ext>
                </a:extLst>
              </a:tr>
              <a:tr h="157142">
                <a:tc>
                  <a:txBody>
                    <a:bodyPr/>
                    <a:lstStyle/>
                    <a:p>
                      <a:pPr algn="l" fontAlgn="ctr"/>
                      <a:r>
                        <a:rPr lang="en-US" sz="700" b="1" i="0" u="none" strike="noStrike" dirty="0">
                          <a:effectLst/>
                          <a:latin typeface="Tahoma" panose="020B0604030504040204" pitchFamily="34" charset="0"/>
                        </a:rPr>
                        <a:t>Total Net Rev/(Exp) From Operations</a:t>
                      </a:r>
                    </a:p>
                  </a:txBody>
                  <a:tcPr marL="5820" marR="5820" marT="5820" marB="0" anchor="ctr">
                    <a:lnL>
                      <a:noFill/>
                    </a:lnL>
                    <a:lnR>
                      <a:noFill/>
                    </a:lnR>
                    <a:lnT>
                      <a:noFill/>
                    </a:lnT>
                    <a:lnB>
                      <a:noFill/>
                    </a:lnB>
                  </a:tcPr>
                </a:tc>
                <a:tc>
                  <a:txBody>
                    <a:bodyPr/>
                    <a:lstStyle/>
                    <a:p>
                      <a:pPr algn="r" fontAlgn="ctr"/>
                      <a:r>
                        <a:rPr lang="en-US" sz="700" b="1" i="0" u="none" strike="noStrike" dirty="0">
                          <a:effectLst/>
                          <a:latin typeface="Tahoma" panose="020B0604030504040204" pitchFamily="34" charset="0"/>
                        </a:rPr>
                        <a:t>(4,522)</a:t>
                      </a:r>
                    </a:p>
                  </a:txBody>
                  <a:tcPr marL="5820" marR="5820" marT="58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7,384</a:t>
                      </a:r>
                    </a:p>
                  </a:txBody>
                  <a:tcPr marL="5820" marR="5820" marT="58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(3,956)</a:t>
                      </a:r>
                    </a:p>
                  </a:txBody>
                  <a:tcPr marL="5820" marR="5820" marT="58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(715)</a:t>
                      </a:r>
                    </a:p>
                  </a:txBody>
                  <a:tcPr marL="5820" marR="5820" marT="58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(1,094)</a:t>
                      </a:r>
                    </a:p>
                  </a:txBody>
                  <a:tcPr marL="5820" marR="5820" marT="5820" marB="0" anchor="ctr">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sz="700" b="1" i="0" u="none" strike="noStrike" dirty="0">
                          <a:effectLst/>
                          <a:latin typeface="Tahoma" panose="020B0604030504040204" pitchFamily="34" charset="0"/>
                        </a:rPr>
                        <a:t>(367)</a:t>
                      </a:r>
                    </a:p>
                  </a:txBody>
                  <a:tcPr marL="5820" marR="5820" marT="58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73383881"/>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dirty="0">
                          <a:effectLst/>
                          <a:latin typeface="Tahoma" panose="020B0604030504040204" pitchFamily="34" charset="0"/>
                        </a:rPr>
                        <a:t> </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35243732"/>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effectLst/>
                          <a:latin typeface="Tahoma" panose="020B0604030504040204" pitchFamily="34" charset="0"/>
                        </a:rPr>
                        <a:t>175</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5D9F1"/>
                    </a:solidFill>
                  </a:tcPr>
                </a:tc>
                <a:tc>
                  <a:txBody>
                    <a:bodyPr/>
                    <a:lstStyle/>
                    <a:p>
                      <a:pPr algn="l" fontAlgn="b"/>
                      <a:r>
                        <a:rPr lang="en-US" sz="700" b="0" i="0" u="none" strike="noStrike" dirty="0">
                          <a:effectLst/>
                          <a:latin typeface="Tahoma" panose="020B0604030504040204" pitchFamily="34" charset="0"/>
                        </a:rPr>
                        <a:t>Travel (or other) Expense reductions</a:t>
                      </a: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extLst>
                  <a:ext uri="{0D108BD9-81ED-4DB2-BD59-A6C34878D82A}">
                    <a16:rowId xmlns:a16="http://schemas.microsoft.com/office/drawing/2014/main" val="2905926933"/>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0" i="0" u="none" strike="noStrike" dirty="0">
                          <a:effectLst/>
                          <a:latin typeface="Tahoma" panose="020B0604030504040204" pitchFamily="34" charset="0"/>
                        </a:rPr>
                        <a:t>455</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700" b="0" i="0" u="none" strike="noStrike" dirty="0">
                          <a:effectLst/>
                          <a:latin typeface="Tahoma" panose="020B0604030504040204" pitchFamily="34" charset="0"/>
                        </a:rPr>
                        <a:t>Executive Office &amp; AED Expense reductions</a:t>
                      </a: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extLst>
                  <a:ext uri="{0D108BD9-81ED-4DB2-BD59-A6C34878D82A}">
                    <a16:rowId xmlns:a16="http://schemas.microsoft.com/office/drawing/2014/main" val="1539175675"/>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700" b="1" i="0" u="none" strike="noStrike" dirty="0">
                          <a:effectLst/>
                          <a:latin typeface="Tahoma" panose="020B0604030504040204" pitchFamily="34" charset="0"/>
                        </a:rPr>
                        <a:t>630</a:t>
                      </a:r>
                    </a:p>
                  </a:txBody>
                  <a:tcPr marL="5820" marR="5820" marT="58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700" b="1" i="0" u="none" strike="noStrike" dirty="0">
                          <a:effectLst/>
                          <a:latin typeface="Tahoma" panose="020B0604030504040204" pitchFamily="34" charset="0"/>
                        </a:rPr>
                        <a:t>Total Expense reductions</a:t>
                      </a:r>
                    </a:p>
                  </a:txBody>
                  <a:tcPr marL="5820" marR="5820" marT="5820" marB="0" anchor="b">
                    <a:lnL w="6350" cap="flat" cmpd="sng" algn="ctr">
                      <a:solidFill>
                        <a:srgbClr val="000000"/>
                      </a:solidFill>
                      <a:prstDash val="solid"/>
                      <a:round/>
                      <a:headEnd type="none" w="med" len="med"/>
                      <a:tailEnd type="none" w="med" len="med"/>
                    </a:lnL>
                    <a:lnR>
                      <a:noFill/>
                    </a:lnR>
                    <a:lnT>
                      <a:noFill/>
                    </a:lnT>
                    <a:lnB>
                      <a:noFill/>
                    </a:lnB>
                    <a:solidFill>
                      <a:srgbClr val="C5D9F1"/>
                    </a:solidFill>
                  </a:tcPr>
                </a:tc>
                <a:extLst>
                  <a:ext uri="{0D108BD9-81ED-4DB2-BD59-A6C34878D82A}">
                    <a16:rowId xmlns:a16="http://schemas.microsoft.com/office/drawing/2014/main" val="1600593857"/>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extLst>
                  <a:ext uri="{0D108BD9-81ED-4DB2-BD59-A6C34878D82A}">
                    <a16:rowId xmlns:a16="http://schemas.microsoft.com/office/drawing/2014/main" val="1739735930"/>
                  </a:ext>
                </a:extLst>
              </a:tr>
              <a:tr h="157142">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l" fontAlgn="b"/>
                      <a:endParaRPr lang="en-US" sz="700" b="0" i="0" u="none" strike="noStrike" dirty="0">
                        <a:effectLst/>
                        <a:latin typeface="Tahoma" panose="020B0604030504040204" pitchFamily="34" charset="0"/>
                      </a:endParaRPr>
                    </a:p>
                  </a:txBody>
                  <a:tcPr marL="5820" marR="5820" marT="5820" marB="0" anchor="b">
                    <a:lnL>
                      <a:noFill/>
                    </a:lnL>
                    <a:lnR>
                      <a:noFill/>
                    </a:lnR>
                    <a:lnT>
                      <a:noFill/>
                    </a:lnT>
                    <a:lnB>
                      <a:noFill/>
                    </a:lnB>
                  </a:tcPr>
                </a:tc>
                <a:tc>
                  <a:txBody>
                    <a:bodyPr/>
                    <a:lstStyle/>
                    <a:p>
                      <a:pPr algn="r" fontAlgn="b"/>
                      <a:r>
                        <a:rPr lang="en-US" sz="700" b="1" i="0" u="none" strike="noStrike" dirty="0">
                          <a:effectLst/>
                          <a:latin typeface="Tahoma" panose="020B0604030504040204" pitchFamily="34" charset="0"/>
                        </a:rPr>
                        <a:t>263</a:t>
                      </a:r>
                    </a:p>
                  </a:txBody>
                  <a:tcPr marL="5820" marR="5820" marT="582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700" b="1" i="0" u="none" strike="noStrike" dirty="0">
                          <a:effectLst/>
                          <a:latin typeface="Tahoma" panose="020B0604030504040204" pitchFamily="34" charset="0"/>
                        </a:rPr>
                        <a:t>FY22 Contingency</a:t>
                      </a:r>
                    </a:p>
                  </a:txBody>
                  <a:tcPr marL="5820" marR="5820" marT="5820" marB="0" anchor="b">
                    <a:lnL>
                      <a:noFill/>
                    </a:lnL>
                    <a:lnR>
                      <a:noFill/>
                    </a:lnR>
                    <a:lnT>
                      <a:noFill/>
                    </a:lnT>
                    <a:lnB>
                      <a:noFill/>
                    </a:lnB>
                  </a:tcPr>
                </a:tc>
                <a:extLst>
                  <a:ext uri="{0D108BD9-81ED-4DB2-BD59-A6C34878D82A}">
                    <a16:rowId xmlns:a16="http://schemas.microsoft.com/office/drawing/2014/main" val="3659468988"/>
                  </a:ext>
                </a:extLst>
              </a:tr>
            </a:tbl>
          </a:graphicData>
        </a:graphic>
      </p:graphicFrame>
      <p:sp>
        <p:nvSpPr>
          <p:cNvPr id="5" name="TextBox 4">
            <a:extLst>
              <a:ext uri="{FF2B5EF4-FFF2-40B4-BE49-F238E27FC236}">
                <a16:creationId xmlns:a16="http://schemas.microsoft.com/office/drawing/2014/main" id="{72398D74-73EE-4D8A-9789-5446C3EE2F73}"/>
              </a:ext>
            </a:extLst>
          </p:cNvPr>
          <p:cNvSpPr txBox="1"/>
          <p:nvPr/>
        </p:nvSpPr>
        <p:spPr>
          <a:xfrm>
            <a:off x="609600" y="1752600"/>
            <a:ext cx="47244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Tahoma" panose="020B0604030504040204" pitchFamily="34" charset="0"/>
                <a:ea typeface="+mn-ea"/>
                <a:cs typeface="+mn-cs"/>
              </a:rPr>
              <a:t>Statement of Revenues and Expenses - Total ALA</a:t>
            </a:r>
            <a:r>
              <a:rPr kumimoji="0" lang="en-US" sz="1400" b="0" i="0" u="none" strike="noStrike" kern="1200" cap="none" spc="0" normalizeH="0" baseline="0" noProof="0" dirty="0">
                <a:ln>
                  <a:noFill/>
                </a:ln>
                <a:solidFill>
                  <a:prstClr val="black"/>
                </a:solidFill>
                <a:effectLst/>
                <a:uLnTx/>
                <a:uFillTx/>
                <a:latin typeface="Gill Sans MT"/>
                <a:ea typeface="+mn-ea"/>
                <a:cs typeface="+mn-cs"/>
              </a:rPr>
              <a:t> </a:t>
            </a:r>
          </a:p>
        </p:txBody>
      </p:sp>
    </p:spTree>
    <p:extLst>
      <p:ext uri="{BB962C8B-B14F-4D97-AF65-F5344CB8AC3E}">
        <p14:creationId xmlns:p14="http://schemas.microsoft.com/office/powerpoint/2010/main" val="30471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8CC59-576F-4022-A518-3BEB40AD66AE}"/>
              </a:ext>
            </a:extLst>
          </p:cNvPr>
          <p:cNvSpPr>
            <a:spLocks noGrp="1"/>
          </p:cNvSpPr>
          <p:nvPr>
            <p:ph type="title"/>
          </p:nvPr>
        </p:nvSpPr>
        <p:spPr/>
        <p:txBody>
          <a:bodyPr/>
          <a:lstStyle/>
          <a:p>
            <a:r>
              <a:rPr lang="en-US" dirty="0"/>
              <a:t>Annual Estimates of Income</a:t>
            </a:r>
          </a:p>
        </p:txBody>
      </p:sp>
      <p:sp>
        <p:nvSpPr>
          <p:cNvPr id="3" name="Content Placeholder 2">
            <a:extLst>
              <a:ext uri="{FF2B5EF4-FFF2-40B4-BE49-F238E27FC236}">
                <a16:creationId xmlns:a16="http://schemas.microsoft.com/office/drawing/2014/main" id="{2A58FC82-332E-4FC1-B7FC-19357509A419}"/>
              </a:ext>
            </a:extLst>
          </p:cNvPr>
          <p:cNvSpPr>
            <a:spLocks noGrp="1"/>
          </p:cNvSpPr>
          <p:nvPr>
            <p:ph idx="1"/>
          </p:nvPr>
        </p:nvSpPr>
        <p:spPr>
          <a:xfrm>
            <a:off x="457200" y="1600200"/>
            <a:ext cx="8610600" cy="4525963"/>
          </a:xfrm>
        </p:spPr>
        <p:txBody>
          <a:bodyPr/>
          <a:lstStyle/>
          <a:p>
            <a:pPr marL="0" indent="0">
              <a:buNone/>
            </a:pPr>
            <a:r>
              <a:rPr lang="en-US" sz="1800" i="1" dirty="0">
                <a:latin typeface="Cambria" panose="02040503050406030204" pitchFamily="18" charset="0"/>
              </a:rPr>
              <a:t>Per Article IX, Finances, Section 1 of ALA's Bylaws: Annual estimates of income shall be based upon the unexpended balance remaining from the previous year plus anticipated revenues for the next budget year. BARC is charged with reviewing and approving the Annual Estimates of Income. </a:t>
            </a:r>
          </a:p>
          <a:p>
            <a:pPr marL="0" indent="0">
              <a:buNone/>
            </a:pPr>
            <a:endParaRPr lang="en-US" dirty="0"/>
          </a:p>
        </p:txBody>
      </p:sp>
      <p:graphicFrame>
        <p:nvGraphicFramePr>
          <p:cNvPr id="4" name="Table 3">
            <a:extLst>
              <a:ext uri="{FF2B5EF4-FFF2-40B4-BE49-F238E27FC236}">
                <a16:creationId xmlns:a16="http://schemas.microsoft.com/office/drawing/2014/main" id="{E2C9DF8F-04B5-448C-8630-ED853B5ED067}"/>
              </a:ext>
            </a:extLst>
          </p:cNvPr>
          <p:cNvGraphicFramePr>
            <a:graphicFrameLocks noGrp="1"/>
          </p:cNvGraphicFramePr>
          <p:nvPr/>
        </p:nvGraphicFramePr>
        <p:xfrm>
          <a:off x="1060450" y="2514600"/>
          <a:ext cx="7023100" cy="3011970"/>
        </p:xfrm>
        <a:graphic>
          <a:graphicData uri="http://schemas.openxmlformats.org/drawingml/2006/table">
            <a:tbl>
              <a:tblPr/>
              <a:tblGrid>
                <a:gridCol w="3975100">
                  <a:extLst>
                    <a:ext uri="{9D8B030D-6E8A-4147-A177-3AD203B41FA5}">
                      <a16:colId xmlns:a16="http://schemas.microsoft.com/office/drawing/2014/main" val="2100752121"/>
                    </a:ext>
                  </a:extLst>
                </a:gridCol>
                <a:gridCol w="1524000">
                  <a:extLst>
                    <a:ext uri="{9D8B030D-6E8A-4147-A177-3AD203B41FA5}">
                      <a16:colId xmlns:a16="http://schemas.microsoft.com/office/drawing/2014/main" val="1280138000"/>
                    </a:ext>
                  </a:extLst>
                </a:gridCol>
                <a:gridCol w="1524000">
                  <a:extLst>
                    <a:ext uri="{9D8B030D-6E8A-4147-A177-3AD203B41FA5}">
                      <a16:colId xmlns:a16="http://schemas.microsoft.com/office/drawing/2014/main" val="899969443"/>
                    </a:ext>
                  </a:extLst>
                </a:gridCol>
              </a:tblGrid>
              <a:tr h="231690">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TOTAL ALA</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8838609"/>
                  </a:ext>
                </a:extLst>
              </a:tr>
              <a:tr h="231690">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($,000)</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86000470"/>
                  </a:ext>
                </a:extLst>
              </a:tr>
              <a:tr h="231690">
                <a:tc>
                  <a:txBody>
                    <a:bodyPr/>
                    <a:lstStyle/>
                    <a:p>
                      <a:pPr algn="l" fontAlgn="b"/>
                      <a:r>
                        <a:rPr lang="en-US" sz="1100" b="0" i="0" u="none" strike="noStrike" dirty="0">
                          <a:solidFill>
                            <a:srgbClr val="000000"/>
                          </a:solidFill>
                          <a:effectLst/>
                          <a:latin typeface="Calibri" panose="020F0502020204030204" pitchFamily="34" charset="0"/>
                        </a:rPr>
                        <a:t>ALA Net Assets (projected at end of FY 2021)</a:t>
                      </a: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 $                              27,231 </a:t>
                      </a:r>
                    </a:p>
                  </a:txBody>
                  <a:tcPr marL="6350" marR="6350" marT="6350" marB="0" anchor="b">
                    <a:lnL>
                      <a:noFill/>
                    </a:lnL>
                    <a:lnR>
                      <a:noFill/>
                    </a:lnR>
                    <a:lnT>
                      <a:noFill/>
                    </a:lnT>
                    <a:lnB>
                      <a:noFill/>
                    </a:lnB>
                  </a:tcPr>
                </a:tc>
                <a:extLst>
                  <a:ext uri="{0D108BD9-81ED-4DB2-BD59-A6C34878D82A}">
                    <a16:rowId xmlns:a16="http://schemas.microsoft.com/office/drawing/2014/main" val="604086538"/>
                  </a:ext>
                </a:extLst>
              </a:tr>
              <a:tr h="231690">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199580475"/>
                  </a:ext>
                </a:extLst>
              </a:tr>
              <a:tr h="231690">
                <a:tc>
                  <a:txBody>
                    <a:bodyPr/>
                    <a:lstStyle/>
                    <a:p>
                      <a:pPr algn="l" fontAlgn="b"/>
                      <a:r>
                        <a:rPr lang="en-US" sz="1100" b="1" i="0" u="none" strike="noStrike" dirty="0">
                          <a:solidFill>
                            <a:srgbClr val="000000"/>
                          </a:solidFill>
                          <a:effectLst/>
                          <a:latin typeface="Calibri" panose="020F0502020204030204" pitchFamily="34" charset="0"/>
                        </a:rPr>
                        <a:t>FY 2022 Budgeted Revenues </a:t>
                      </a: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3427026099"/>
                  </a:ext>
                </a:extLst>
              </a:tr>
              <a:tr h="231690">
                <a:tc>
                  <a:txBody>
                    <a:bodyPr/>
                    <a:lstStyle/>
                    <a:p>
                      <a:pPr algn="l" fontAlgn="b"/>
                      <a:r>
                        <a:rPr lang="en-US" sz="1100" b="0" i="0" u="none" strike="noStrike" dirty="0">
                          <a:solidFill>
                            <a:srgbClr val="000000"/>
                          </a:solidFill>
                          <a:effectLst/>
                          <a:latin typeface="Calibri" panose="020F0502020204030204" pitchFamily="34" charset="0"/>
                        </a:rPr>
                        <a:t>General Fund</a:t>
                      </a:r>
                    </a:p>
                  </a:txBody>
                  <a:tcPr marL="1143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                           28,245 </a:t>
                      </a:r>
                    </a:p>
                  </a:txBody>
                  <a:tcPr marL="6350" marR="6350" marT="6350" marB="0" anchor="b">
                    <a:lnL>
                      <a:noFill/>
                    </a:lnL>
                    <a:lnR>
                      <a:noFill/>
                    </a:lnR>
                    <a:lnT>
                      <a:noFill/>
                    </a:lnT>
                    <a:lnB>
                      <a:noFill/>
                    </a:lnB>
                  </a:tcPr>
                </a:tc>
                <a:extLst>
                  <a:ext uri="{0D108BD9-81ED-4DB2-BD59-A6C34878D82A}">
                    <a16:rowId xmlns:a16="http://schemas.microsoft.com/office/drawing/2014/main" val="1678753804"/>
                  </a:ext>
                </a:extLst>
              </a:tr>
              <a:tr h="231690">
                <a:tc>
                  <a:txBody>
                    <a:bodyPr/>
                    <a:lstStyle/>
                    <a:p>
                      <a:pPr algn="l" fontAlgn="b"/>
                      <a:r>
                        <a:rPr lang="en-US" sz="1100" b="0" i="0" u="none" strike="noStrike" dirty="0">
                          <a:solidFill>
                            <a:srgbClr val="000000"/>
                          </a:solidFill>
                          <a:effectLst/>
                          <a:latin typeface="Calibri" panose="020F0502020204030204" pitchFamily="34" charset="0"/>
                        </a:rPr>
                        <a:t>Divisions</a:t>
                      </a:r>
                    </a:p>
                  </a:txBody>
                  <a:tcPr marL="1143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                           13,558 </a:t>
                      </a:r>
                    </a:p>
                  </a:txBody>
                  <a:tcPr marL="6350" marR="6350" marT="6350" marB="0" anchor="b">
                    <a:lnL>
                      <a:noFill/>
                    </a:lnL>
                    <a:lnR>
                      <a:noFill/>
                    </a:lnR>
                    <a:lnT>
                      <a:noFill/>
                    </a:lnT>
                    <a:lnB>
                      <a:noFill/>
                    </a:lnB>
                  </a:tcPr>
                </a:tc>
                <a:extLst>
                  <a:ext uri="{0D108BD9-81ED-4DB2-BD59-A6C34878D82A}">
                    <a16:rowId xmlns:a16="http://schemas.microsoft.com/office/drawing/2014/main" val="2084503338"/>
                  </a:ext>
                </a:extLst>
              </a:tr>
              <a:tr h="231690">
                <a:tc>
                  <a:txBody>
                    <a:bodyPr/>
                    <a:lstStyle/>
                    <a:p>
                      <a:pPr algn="l" fontAlgn="b"/>
                      <a:r>
                        <a:rPr lang="en-US" sz="1100" b="0" i="0" u="none" strike="noStrike" dirty="0">
                          <a:solidFill>
                            <a:srgbClr val="000000"/>
                          </a:solidFill>
                          <a:effectLst/>
                          <a:latin typeface="Calibri" panose="020F0502020204030204" pitchFamily="34" charset="0"/>
                        </a:rPr>
                        <a:t>Roundtables</a:t>
                      </a:r>
                    </a:p>
                  </a:txBody>
                  <a:tcPr marL="1143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                                502 </a:t>
                      </a:r>
                    </a:p>
                  </a:txBody>
                  <a:tcPr marL="6350" marR="6350" marT="6350" marB="0" anchor="b">
                    <a:lnL>
                      <a:noFill/>
                    </a:lnL>
                    <a:lnR>
                      <a:noFill/>
                    </a:lnR>
                    <a:lnT>
                      <a:noFill/>
                    </a:lnT>
                    <a:lnB>
                      <a:noFill/>
                    </a:lnB>
                  </a:tcPr>
                </a:tc>
                <a:extLst>
                  <a:ext uri="{0D108BD9-81ED-4DB2-BD59-A6C34878D82A}">
                    <a16:rowId xmlns:a16="http://schemas.microsoft.com/office/drawing/2014/main" val="308073852"/>
                  </a:ext>
                </a:extLst>
              </a:tr>
              <a:tr h="231690">
                <a:tc>
                  <a:txBody>
                    <a:bodyPr/>
                    <a:lstStyle/>
                    <a:p>
                      <a:pPr algn="l" fontAlgn="b"/>
                      <a:r>
                        <a:rPr lang="en-US" sz="1100" b="0" i="0" u="none" strike="noStrike" dirty="0">
                          <a:solidFill>
                            <a:srgbClr val="000000"/>
                          </a:solidFill>
                          <a:effectLst/>
                          <a:latin typeface="Calibri" panose="020F0502020204030204" pitchFamily="34" charset="0"/>
                        </a:rPr>
                        <a:t>Grants &amp; Awards</a:t>
                      </a:r>
                    </a:p>
                  </a:txBody>
                  <a:tcPr marL="1143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                             4,326 </a:t>
                      </a:r>
                    </a:p>
                  </a:txBody>
                  <a:tcPr marL="6350" marR="6350" marT="6350" marB="0" anchor="b">
                    <a:lnL>
                      <a:noFill/>
                    </a:lnL>
                    <a:lnR>
                      <a:noFill/>
                    </a:lnR>
                    <a:lnT>
                      <a:noFill/>
                    </a:lnT>
                    <a:lnB>
                      <a:noFill/>
                    </a:lnB>
                  </a:tcPr>
                </a:tc>
                <a:extLst>
                  <a:ext uri="{0D108BD9-81ED-4DB2-BD59-A6C34878D82A}">
                    <a16:rowId xmlns:a16="http://schemas.microsoft.com/office/drawing/2014/main" val="4173314366"/>
                  </a:ext>
                </a:extLst>
              </a:tr>
              <a:tr h="231690">
                <a:tc>
                  <a:txBody>
                    <a:bodyPr/>
                    <a:lstStyle/>
                    <a:p>
                      <a:pPr algn="l" fontAlgn="b"/>
                      <a:r>
                        <a:rPr lang="en-US" sz="1100" b="0" i="0" u="none" strike="noStrike" dirty="0">
                          <a:solidFill>
                            <a:srgbClr val="000000"/>
                          </a:solidFill>
                          <a:effectLst/>
                          <a:latin typeface="Calibri" panose="020F0502020204030204" pitchFamily="34" charset="0"/>
                        </a:rPr>
                        <a:t>Endowment</a:t>
                      </a:r>
                    </a:p>
                  </a:txBody>
                  <a:tcPr marL="1143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000" b="0" i="0" u="none" strike="noStrike" dirty="0">
                          <a:effectLst/>
                          <a:latin typeface="Arial" panose="020B0604020202020204" pitchFamily="34" charset="0"/>
                        </a:rPr>
                        <a:t>                               (794)</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94570"/>
                  </a:ext>
                </a:extLst>
              </a:tr>
              <a:tr h="231690">
                <a:tc>
                  <a:txBody>
                    <a:bodyPr/>
                    <a:lstStyle/>
                    <a:p>
                      <a:pPr algn="l" fontAlgn="b"/>
                      <a:r>
                        <a:rPr lang="en-US" sz="1100" b="1" i="0" u="none" strike="noStrike" dirty="0">
                          <a:solidFill>
                            <a:srgbClr val="000000"/>
                          </a:solidFill>
                          <a:effectLst/>
                          <a:latin typeface="Calibri" panose="020F0502020204030204" pitchFamily="34" charset="0"/>
                        </a:rPr>
                        <a:t>TOTAL</a:t>
                      </a:r>
                    </a:p>
                  </a:txBody>
                  <a:tcPr marL="68580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                                 45,837 </a:t>
                      </a: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2384623"/>
                  </a:ext>
                </a:extLst>
              </a:tr>
              <a:tr h="231690">
                <a:tc>
                  <a:txBody>
                    <a:bodyPr/>
                    <a:lstStyle/>
                    <a:p>
                      <a:pPr algn="l" fontAlgn="b"/>
                      <a:endParaRPr lang="en-US" sz="1100" b="1"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72956808"/>
                  </a:ext>
                </a:extLst>
              </a:tr>
              <a:tr h="231690">
                <a:tc>
                  <a:txBody>
                    <a:bodyPr/>
                    <a:lstStyle/>
                    <a:p>
                      <a:pPr algn="l" fontAlgn="b"/>
                      <a:r>
                        <a:rPr lang="en-US" sz="1100" b="0" i="0" u="none" strike="noStrike" dirty="0">
                          <a:solidFill>
                            <a:srgbClr val="000000"/>
                          </a:solidFill>
                          <a:effectLst/>
                          <a:latin typeface="Calibri" panose="020F0502020204030204" pitchFamily="34" charset="0"/>
                        </a:rPr>
                        <a:t>FY 2022 Annual Estimates of Income</a:t>
                      </a:r>
                    </a:p>
                  </a:txBody>
                  <a:tcPr marL="6350" marR="6350" marT="635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1100" b="1" i="0" u="none" strike="noStrike" dirty="0">
                          <a:solidFill>
                            <a:srgbClr val="000000"/>
                          </a:solidFill>
                          <a:effectLst/>
                          <a:latin typeface="Calibri" panose="020F0502020204030204" pitchFamily="34" charset="0"/>
                        </a:rPr>
                        <a:t> $                              73,068 </a:t>
                      </a:r>
                    </a:p>
                  </a:txBody>
                  <a:tcPr marL="6350" marR="6350" marT="6350" marB="0" anchor="b">
                    <a:lnL>
                      <a:noFill/>
                    </a:lnL>
                    <a:lnR>
                      <a:noFill/>
                    </a:lnR>
                    <a:lnT>
                      <a:noFill/>
                    </a:lnT>
                    <a:lnB w="25400" cap="flat" cmpd="dbl"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156275452"/>
                  </a:ext>
                </a:extLst>
              </a:tr>
            </a:tbl>
          </a:graphicData>
        </a:graphic>
      </p:graphicFrame>
    </p:spTree>
    <p:extLst>
      <p:ext uri="{BB962C8B-B14F-4D97-AF65-F5344CB8AC3E}">
        <p14:creationId xmlns:p14="http://schemas.microsoft.com/office/powerpoint/2010/main" val="195421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09CDC-B1FA-42E8-A94C-1D5F53673C57}"/>
              </a:ext>
            </a:extLst>
          </p:cNvPr>
          <p:cNvSpPr>
            <a:spLocks noGrp="1"/>
          </p:cNvSpPr>
          <p:nvPr>
            <p:ph type="ctrTitle"/>
          </p:nvPr>
        </p:nvSpPr>
        <p:spPr>
          <a:xfrm>
            <a:off x="1143000" y="1981200"/>
            <a:ext cx="7391400" cy="1143000"/>
          </a:xfrm>
        </p:spPr>
        <p:txBody>
          <a:bodyPr>
            <a:noAutofit/>
          </a:bodyPr>
          <a:lstStyle/>
          <a:p>
            <a:pPr algn="l"/>
            <a:r>
              <a:rPr lang="en-US" sz="3600" dirty="0">
                <a:latin typeface="Cambria" panose="02040503050406030204" pitchFamily="18" charset="0"/>
              </a:rPr>
              <a:t>Request Council Approval of the Annual Estimates of Income</a:t>
            </a:r>
          </a:p>
        </p:txBody>
      </p:sp>
      <p:sp>
        <p:nvSpPr>
          <p:cNvPr id="3" name="Subtitle 2">
            <a:extLst>
              <a:ext uri="{FF2B5EF4-FFF2-40B4-BE49-F238E27FC236}">
                <a16:creationId xmlns:a16="http://schemas.microsoft.com/office/drawing/2014/main" id="{6349D63E-7C1C-46D6-8E9E-76B1591BB03A}"/>
              </a:ext>
            </a:extLst>
          </p:cNvPr>
          <p:cNvSpPr>
            <a:spLocks noGrp="1"/>
          </p:cNvSpPr>
          <p:nvPr>
            <p:ph type="subTitle" idx="1"/>
          </p:nvPr>
        </p:nvSpPr>
        <p:spPr/>
        <p:txBody>
          <a:bodyPr>
            <a:normAutofit/>
          </a:bodyPr>
          <a:lstStyle/>
          <a:p>
            <a:r>
              <a:rPr lang="en-US" sz="2400" dirty="0">
                <a:latin typeface="Cambria" panose="02040503050406030204" pitchFamily="18" charset="0"/>
              </a:rPr>
              <a:t>FY22 Annual Estimates of Income of</a:t>
            </a:r>
          </a:p>
          <a:p>
            <a:r>
              <a:rPr lang="en-US" sz="2400" dirty="0">
                <a:latin typeface="Cambria" panose="02040503050406030204" pitchFamily="18" charset="0"/>
              </a:rPr>
              <a:t>$73,068,000</a:t>
            </a:r>
          </a:p>
        </p:txBody>
      </p:sp>
    </p:spTree>
    <p:extLst>
      <p:ext uri="{BB962C8B-B14F-4D97-AF65-F5344CB8AC3E}">
        <p14:creationId xmlns:p14="http://schemas.microsoft.com/office/powerpoint/2010/main" val="1335789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1A315-4750-4B10-BF66-9B68CFBB6AB4}"/>
              </a:ext>
            </a:extLst>
          </p:cNvPr>
          <p:cNvSpPr>
            <a:spLocks noGrp="1"/>
          </p:cNvSpPr>
          <p:nvPr>
            <p:ph type="title"/>
          </p:nvPr>
        </p:nvSpPr>
        <p:spPr/>
        <p:txBody>
          <a:bodyPr>
            <a:noAutofit/>
          </a:bodyPr>
          <a:lstStyle/>
          <a:p>
            <a:r>
              <a:rPr lang="en-US" sz="4000" dirty="0"/>
              <a:t>Operating Agreement Work Group Update</a:t>
            </a:r>
          </a:p>
        </p:txBody>
      </p:sp>
      <p:sp>
        <p:nvSpPr>
          <p:cNvPr id="3" name="Content Placeholder 2">
            <a:extLst>
              <a:ext uri="{FF2B5EF4-FFF2-40B4-BE49-F238E27FC236}">
                <a16:creationId xmlns:a16="http://schemas.microsoft.com/office/drawing/2014/main" id="{DB48DA61-7F35-4E87-B547-F892120A522A}"/>
              </a:ext>
            </a:extLst>
          </p:cNvPr>
          <p:cNvSpPr>
            <a:spLocks noGrp="1"/>
          </p:cNvSpPr>
          <p:nvPr>
            <p:ph idx="1"/>
          </p:nvPr>
        </p:nvSpPr>
        <p:spPr/>
        <p:txBody>
          <a:bodyPr>
            <a:normAutofit fontScale="55000" lnSpcReduction="20000"/>
          </a:bodyPr>
          <a:lstStyle/>
          <a:p>
            <a:pPr>
              <a:lnSpc>
                <a:spcPct val="150000"/>
              </a:lnSpc>
            </a:pPr>
            <a:r>
              <a:rPr lang="en-US" sz="3200" dirty="0">
                <a:solidFill>
                  <a:schemeClr val="accent5">
                    <a:lumMod val="75000"/>
                  </a:schemeClr>
                </a:solidFill>
              </a:rPr>
              <a:t>EBD#10.15/CD#40.1</a:t>
            </a:r>
          </a:p>
          <a:p>
            <a:pPr>
              <a:lnSpc>
                <a:spcPct val="150000"/>
              </a:lnSpc>
            </a:pPr>
            <a:r>
              <a:rPr lang="en-US" sz="3200" dirty="0"/>
              <a:t>Relationship between ALA and Divisions</a:t>
            </a:r>
          </a:p>
          <a:p>
            <a:pPr>
              <a:lnSpc>
                <a:spcPct val="150000"/>
              </a:lnSpc>
            </a:pPr>
            <a:r>
              <a:rPr lang="en-US" sz="3200" dirty="0"/>
              <a:t>Last revision – 1989</a:t>
            </a:r>
          </a:p>
          <a:p>
            <a:pPr>
              <a:lnSpc>
                <a:spcPct val="150000"/>
              </a:lnSpc>
            </a:pPr>
            <a:r>
              <a:rPr lang="en-US" sz="3200" dirty="0"/>
              <a:t>Focus on our unity and strengths – 2020 and 2021 MW PBA Discussions</a:t>
            </a:r>
          </a:p>
          <a:p>
            <a:pPr>
              <a:lnSpc>
                <a:spcPct val="150000"/>
              </a:lnSpc>
            </a:pPr>
            <a:r>
              <a:rPr lang="en-US" sz="3200" dirty="0"/>
              <a:t>Facilitate collaboration and innovation</a:t>
            </a:r>
          </a:p>
          <a:p>
            <a:pPr>
              <a:lnSpc>
                <a:spcPct val="150000"/>
              </a:lnSpc>
            </a:pPr>
            <a:r>
              <a:rPr lang="en-US" sz="3200" dirty="0"/>
              <a:t>Members always the core</a:t>
            </a:r>
          </a:p>
          <a:p>
            <a:pPr>
              <a:lnSpc>
                <a:spcPct val="150000"/>
              </a:lnSpc>
            </a:pPr>
            <a:r>
              <a:rPr lang="en-US" sz="3200" dirty="0"/>
              <a:t>Support shared operations and values</a:t>
            </a:r>
          </a:p>
          <a:p>
            <a:pPr>
              <a:lnSpc>
                <a:spcPct val="150000"/>
              </a:lnSpc>
            </a:pPr>
            <a:r>
              <a:rPr lang="en-US" sz="3200" dirty="0"/>
              <a:t>Role of the Overhead Rate – 2021 AC PBA Discussion</a:t>
            </a:r>
          </a:p>
          <a:p>
            <a:pPr>
              <a:lnSpc>
                <a:spcPct val="150000"/>
              </a:lnSpc>
            </a:pPr>
            <a:r>
              <a:rPr lang="en-US" sz="3200" dirty="0"/>
              <a:t>Future consideration of Roundtable relationship</a:t>
            </a:r>
          </a:p>
          <a:p>
            <a:pPr>
              <a:lnSpc>
                <a:spcPct val="150000"/>
              </a:lnSpc>
            </a:pPr>
            <a:r>
              <a:rPr lang="en-US" sz="3200" dirty="0"/>
              <a:t>Executive Board approval to extend Work Group for one additional year</a:t>
            </a:r>
            <a:endParaRPr lang="en-US" dirty="0"/>
          </a:p>
          <a:p>
            <a:endParaRPr lang="en-US" dirty="0"/>
          </a:p>
        </p:txBody>
      </p:sp>
    </p:spTree>
    <p:extLst>
      <p:ext uri="{BB962C8B-B14F-4D97-AF65-F5344CB8AC3E}">
        <p14:creationId xmlns:p14="http://schemas.microsoft.com/office/powerpoint/2010/main" val="1693191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926</Words>
  <Application>Microsoft Office PowerPoint</Application>
  <PresentationFormat>On-screen Show (4:3)</PresentationFormat>
  <Paragraphs>245</Paragraphs>
  <Slides>10</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Adobe Garamond Pro</vt:lpstr>
      <vt:lpstr>Arial</vt:lpstr>
      <vt:lpstr>Calibri</vt:lpstr>
      <vt:lpstr>Cambria</vt:lpstr>
      <vt:lpstr>Gill Sans MT</vt:lpstr>
      <vt:lpstr>inherit</vt:lpstr>
      <vt:lpstr>Symbol</vt:lpstr>
      <vt:lpstr>Tahoma</vt:lpstr>
      <vt:lpstr>Times New Roman</vt:lpstr>
      <vt:lpstr>Office Theme</vt:lpstr>
      <vt:lpstr>Treasurer’s Report and Annual Estimates of Income FY22</vt:lpstr>
      <vt:lpstr>Agenda</vt:lpstr>
      <vt:lpstr>FY22 Budget Timetable</vt:lpstr>
      <vt:lpstr>Budget Directives</vt:lpstr>
      <vt:lpstr>Preliminary FY22 Budget Overview</vt:lpstr>
      <vt:lpstr>Preliminary FY22 Budget Overview (continued)</vt:lpstr>
      <vt:lpstr>Annual Estimates of Income</vt:lpstr>
      <vt:lpstr>Request Council Approval of the Annual Estimates of Income</vt:lpstr>
      <vt:lpstr>Operating Agreement Work Group Update</vt:lpstr>
      <vt:lpstr>Handy List of References</vt:lpstr>
    </vt:vector>
  </TitlesOfParts>
  <Company>American Library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kjohnson</dc:creator>
  <cp:lastModifiedBy>Maggie Farrell</cp:lastModifiedBy>
  <cp:revision>11</cp:revision>
  <dcterms:created xsi:type="dcterms:W3CDTF">2013-09-16T15:16:18Z</dcterms:created>
  <dcterms:modified xsi:type="dcterms:W3CDTF">2021-06-23T20:06:37Z</dcterms:modified>
</cp:coreProperties>
</file>