
<file path=[Content_Types].xml><?xml version="1.0" encoding="utf-8"?>
<Types xmlns="http://schemas.openxmlformats.org/package/2006/content-types">
  <Default Extension="emf" ContentType="image/x-emf"/>
  <Default Extension="fntdata" ContentType="application/x-fontdata"/>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autoCompressPictures="0">
  <p:sldMasterIdLst>
    <p:sldMasterId id="2147483660" r:id="rId1"/>
  </p:sldMasterIdLst>
  <p:notesMasterIdLst>
    <p:notesMasterId r:id="rId13"/>
  </p:notesMasterIdLst>
  <p:handoutMasterIdLst>
    <p:handoutMasterId r:id="rId14"/>
  </p:handoutMasterIdLst>
  <p:sldIdLst>
    <p:sldId id="256" r:id="rId2"/>
    <p:sldId id="257" r:id="rId3"/>
    <p:sldId id="271" r:id="rId4"/>
    <p:sldId id="258" r:id="rId5"/>
    <p:sldId id="269" r:id="rId6"/>
    <p:sldId id="270" r:id="rId7"/>
    <p:sldId id="260" r:id="rId8"/>
    <p:sldId id="261" r:id="rId9"/>
    <p:sldId id="263" r:id="rId10"/>
    <p:sldId id="264" r:id="rId11"/>
    <p:sldId id="265" r:id="rId12"/>
  </p:sldIdLst>
  <p:sldSz cx="9144000" cy="6858000" type="screen4x3"/>
  <p:notesSz cx="7315200" cy="9601200"/>
  <p:embeddedFontLst>
    <p:embeddedFont>
      <p:font typeface="Calibri" panose="020F0502020204030204" pitchFamily="34" charset="0"/>
      <p:regular r:id="rId15"/>
      <p:bold r:id="rId16"/>
      <p:italic r:id="rId17"/>
      <p:boldItalic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3D2B"/>
    <a:srgbClr val="F04137"/>
    <a:srgbClr val="23408F"/>
    <a:srgbClr val="0020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6327" autoAdjust="0"/>
  </p:normalViewPr>
  <p:slideViewPr>
    <p:cSldViewPr snapToGrid="0" snapToObjects="1">
      <p:cViewPr varScale="1">
        <p:scale>
          <a:sx n="57" d="100"/>
          <a:sy n="57" d="100"/>
        </p:scale>
        <p:origin x="1540" y="52"/>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sorterViewPr>
    <p:cViewPr varScale="1">
      <p:scale>
        <a:sx n="1" d="1"/>
        <a:sy n="1" d="1"/>
      </p:scale>
      <p:origin x="0" y="0"/>
    </p:cViewPr>
  </p:sorterViewPr>
  <p:notesViewPr>
    <p:cSldViewPr snapToGrid="0" snapToObjects="1">
      <p:cViewPr varScale="1">
        <p:scale>
          <a:sx n="54" d="100"/>
          <a:sy n="54" d="100"/>
        </p:scale>
        <p:origin x="-2634" y="-10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Sheet5!$B$6</c:f>
              <c:strCache>
                <c:ptCount val="1"/>
                <c:pt idx="0">
                  <c:v>Actual</c:v>
                </c:pt>
              </c:strCache>
            </c:strRef>
          </c:tx>
          <c:spPr>
            <a:solidFill>
              <a:srgbClr val="00B050"/>
            </a:solidFill>
            <a:ln>
              <a:noFill/>
            </a:ln>
            <a:effectLst/>
          </c:spPr>
          <c:invertIfNegative val="0"/>
          <c:cat>
            <c:strRef>
              <c:f>Sheet5!$A$7:$A$9</c:f>
              <c:strCache>
                <c:ptCount val="3"/>
                <c:pt idx="0">
                  <c:v>Total Revenues</c:v>
                </c:pt>
                <c:pt idx="1">
                  <c:v>Total Expenses</c:v>
                </c:pt>
                <c:pt idx="2">
                  <c:v>Net Revenue (Expenses)</c:v>
                </c:pt>
              </c:strCache>
            </c:strRef>
          </c:cat>
          <c:val>
            <c:numRef>
              <c:f>Sheet5!$B$7:$B$9</c:f>
              <c:numCache>
                <c:formatCode>_("$"* #,##0_);_("$"* \(#,##0\);_("$"* "-"??_);_(@_)</c:formatCode>
                <c:ptCount val="3"/>
                <c:pt idx="0">
                  <c:v>19903691</c:v>
                </c:pt>
                <c:pt idx="1">
                  <c:v>19292969</c:v>
                </c:pt>
                <c:pt idx="2">
                  <c:v>610722</c:v>
                </c:pt>
              </c:numCache>
            </c:numRef>
          </c:val>
          <c:extLst>
            <c:ext xmlns:c16="http://schemas.microsoft.com/office/drawing/2014/chart" uri="{C3380CC4-5D6E-409C-BE32-E72D297353CC}">
              <c16:uniqueId val="{00000000-68F1-49CF-8180-BA4671BF35B5}"/>
            </c:ext>
          </c:extLst>
        </c:ser>
        <c:ser>
          <c:idx val="1"/>
          <c:order val="1"/>
          <c:tx>
            <c:strRef>
              <c:f>Sheet5!$C$6</c:f>
              <c:strCache>
                <c:ptCount val="1"/>
                <c:pt idx="0">
                  <c:v>Budget</c:v>
                </c:pt>
              </c:strCache>
            </c:strRef>
          </c:tx>
          <c:spPr>
            <a:solidFill>
              <a:srgbClr val="FF0000"/>
            </a:solidFill>
            <a:ln>
              <a:noFill/>
            </a:ln>
            <a:effectLst/>
          </c:spPr>
          <c:invertIfNegative val="0"/>
          <c:cat>
            <c:strRef>
              <c:f>Sheet5!$A$7:$A$9</c:f>
              <c:strCache>
                <c:ptCount val="3"/>
                <c:pt idx="0">
                  <c:v>Total Revenues</c:v>
                </c:pt>
                <c:pt idx="1">
                  <c:v>Total Expenses</c:v>
                </c:pt>
                <c:pt idx="2">
                  <c:v>Net Revenue (Expenses)</c:v>
                </c:pt>
              </c:strCache>
            </c:strRef>
          </c:cat>
          <c:val>
            <c:numRef>
              <c:f>Sheet5!$C$7:$C$9</c:f>
              <c:numCache>
                <c:formatCode>_("$"* #,##0_);_("$"* \(#,##0\);_("$"* "-"??_);_(@_)</c:formatCode>
                <c:ptCount val="3"/>
                <c:pt idx="0">
                  <c:v>18479446</c:v>
                </c:pt>
                <c:pt idx="1">
                  <c:v>19294143</c:v>
                </c:pt>
                <c:pt idx="2">
                  <c:v>-814697</c:v>
                </c:pt>
              </c:numCache>
            </c:numRef>
          </c:val>
          <c:extLst>
            <c:ext xmlns:c16="http://schemas.microsoft.com/office/drawing/2014/chart" uri="{C3380CC4-5D6E-409C-BE32-E72D297353CC}">
              <c16:uniqueId val="{00000001-68F1-49CF-8180-BA4671BF35B5}"/>
            </c:ext>
          </c:extLst>
        </c:ser>
        <c:dLbls>
          <c:showLegendKey val="0"/>
          <c:showVal val="0"/>
          <c:showCatName val="0"/>
          <c:showSerName val="0"/>
          <c:showPercent val="0"/>
          <c:showBubbleSize val="0"/>
        </c:dLbls>
        <c:gapWidth val="219"/>
        <c:overlap val="-27"/>
        <c:axId val="387797872"/>
        <c:axId val="387798200"/>
      </c:barChart>
      <c:catAx>
        <c:axId val="387797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387798200"/>
        <c:crosses val="autoZero"/>
        <c:auto val="1"/>
        <c:lblAlgn val="ctr"/>
        <c:lblOffset val="100"/>
        <c:noMultiLvlLbl val="0"/>
      </c:catAx>
      <c:valAx>
        <c:axId val="38779820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3877978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GF!$B$16</c:f>
              <c:strCache>
                <c:ptCount val="1"/>
                <c:pt idx="0">
                  <c:v>Actual</c:v>
                </c:pt>
              </c:strCache>
            </c:strRef>
          </c:tx>
          <c:spPr>
            <a:solidFill>
              <a:srgbClr val="00B050"/>
            </a:solidFill>
            <a:ln>
              <a:noFill/>
            </a:ln>
            <a:effectLst/>
          </c:spPr>
          <c:invertIfNegative val="0"/>
          <c:cat>
            <c:strRef>
              <c:f>GF!$A$17:$A$19</c:f>
              <c:strCache>
                <c:ptCount val="3"/>
                <c:pt idx="0">
                  <c:v>Total Revenues</c:v>
                </c:pt>
                <c:pt idx="1">
                  <c:v>Total Expenses</c:v>
                </c:pt>
                <c:pt idx="2">
                  <c:v>Net Revenue (Expenses)</c:v>
                </c:pt>
              </c:strCache>
            </c:strRef>
          </c:cat>
          <c:val>
            <c:numRef>
              <c:f>GF!$B$17:$B$19</c:f>
              <c:numCache>
                <c:formatCode>_("$"* #,##0_);_("$"* \(#,##0\);_("$"* "-"??_);_(@_)</c:formatCode>
                <c:ptCount val="3"/>
                <c:pt idx="0">
                  <c:v>10687755</c:v>
                </c:pt>
                <c:pt idx="1">
                  <c:v>11208740</c:v>
                </c:pt>
                <c:pt idx="2">
                  <c:v>-520985</c:v>
                </c:pt>
              </c:numCache>
            </c:numRef>
          </c:val>
          <c:extLst>
            <c:ext xmlns:c16="http://schemas.microsoft.com/office/drawing/2014/chart" uri="{C3380CC4-5D6E-409C-BE32-E72D297353CC}">
              <c16:uniqueId val="{00000000-5C5B-4779-B569-7D2B60822A38}"/>
            </c:ext>
          </c:extLst>
        </c:ser>
        <c:ser>
          <c:idx val="1"/>
          <c:order val="1"/>
          <c:tx>
            <c:strRef>
              <c:f>GF!$C$16</c:f>
              <c:strCache>
                <c:ptCount val="1"/>
                <c:pt idx="0">
                  <c:v>Budget</c:v>
                </c:pt>
              </c:strCache>
            </c:strRef>
          </c:tx>
          <c:spPr>
            <a:solidFill>
              <a:srgbClr val="D43D2B"/>
            </a:solidFill>
            <a:ln>
              <a:noFill/>
            </a:ln>
            <a:effectLst/>
          </c:spPr>
          <c:invertIfNegative val="0"/>
          <c:cat>
            <c:strRef>
              <c:f>GF!$A$17:$A$19</c:f>
              <c:strCache>
                <c:ptCount val="3"/>
                <c:pt idx="0">
                  <c:v>Total Revenues</c:v>
                </c:pt>
                <c:pt idx="1">
                  <c:v>Total Expenses</c:v>
                </c:pt>
                <c:pt idx="2">
                  <c:v>Net Revenue (Expenses)</c:v>
                </c:pt>
              </c:strCache>
            </c:strRef>
          </c:cat>
          <c:val>
            <c:numRef>
              <c:f>GF!$C$17:$C$19</c:f>
              <c:numCache>
                <c:formatCode>_("$"* #,##0_);_("$"* \(#,##0\);_("$"* "-"??_);_(@_)</c:formatCode>
                <c:ptCount val="3"/>
                <c:pt idx="0">
                  <c:v>10702608</c:v>
                </c:pt>
                <c:pt idx="1">
                  <c:v>10455031</c:v>
                </c:pt>
                <c:pt idx="2">
                  <c:v>247577</c:v>
                </c:pt>
              </c:numCache>
            </c:numRef>
          </c:val>
          <c:extLst>
            <c:ext xmlns:c16="http://schemas.microsoft.com/office/drawing/2014/chart" uri="{C3380CC4-5D6E-409C-BE32-E72D297353CC}">
              <c16:uniqueId val="{00000001-5C5B-4779-B569-7D2B60822A38}"/>
            </c:ext>
          </c:extLst>
        </c:ser>
        <c:dLbls>
          <c:showLegendKey val="0"/>
          <c:showVal val="0"/>
          <c:showCatName val="0"/>
          <c:showSerName val="0"/>
          <c:showPercent val="0"/>
          <c:showBubbleSize val="0"/>
        </c:dLbls>
        <c:gapWidth val="219"/>
        <c:overlap val="-27"/>
        <c:axId val="502575456"/>
        <c:axId val="502575784"/>
      </c:barChart>
      <c:catAx>
        <c:axId val="50257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502575784"/>
        <c:crosses val="autoZero"/>
        <c:auto val="1"/>
        <c:lblAlgn val="ctr"/>
        <c:lblOffset val="100"/>
        <c:noMultiLvlLbl val="0"/>
      </c:catAx>
      <c:valAx>
        <c:axId val="50257578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502575456"/>
        <c:crosses val="autoZero"/>
        <c:crossBetween val="between"/>
        <c:majorUnit val="3000000"/>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1727"/>
          </a:xfrm>
          <a:prstGeom prst="rect">
            <a:avLst/>
          </a:prstGeom>
        </p:spPr>
        <p:txBody>
          <a:bodyPr vert="horz" lIns="96637" tIns="48318" rIns="96637" bIns="48318" rtlCol="0"/>
          <a:lstStyle>
            <a:lvl1pPr algn="l">
              <a:defRPr sz="1200"/>
            </a:lvl1pPr>
          </a:lstStyle>
          <a:p>
            <a:endParaRPr lang="en-US"/>
          </a:p>
        </p:txBody>
      </p:sp>
      <p:sp>
        <p:nvSpPr>
          <p:cNvPr id="3" name="Date Placeholder 2"/>
          <p:cNvSpPr>
            <a:spLocks noGrp="1"/>
          </p:cNvSpPr>
          <p:nvPr>
            <p:ph type="dt" sz="quarter" idx="1"/>
          </p:nvPr>
        </p:nvSpPr>
        <p:spPr>
          <a:xfrm>
            <a:off x="4143589" y="0"/>
            <a:ext cx="3169920" cy="481727"/>
          </a:xfrm>
          <a:prstGeom prst="rect">
            <a:avLst/>
          </a:prstGeom>
        </p:spPr>
        <p:txBody>
          <a:bodyPr vert="horz" lIns="96637" tIns="48318" rIns="96637" bIns="48318" rtlCol="0"/>
          <a:lstStyle>
            <a:lvl1pPr algn="r">
              <a:defRPr sz="1200"/>
            </a:lvl1pPr>
          </a:lstStyle>
          <a:p>
            <a:fld id="{05DC5DB9-8AEC-45F0-8A75-5D2FBEF8314A}" type="datetimeFigureOut">
              <a:rPr lang="en-US" smtClean="0"/>
              <a:pPr/>
              <a:t>6/24/2021</a:t>
            </a:fld>
            <a:endParaRPr lang="en-US"/>
          </a:p>
        </p:txBody>
      </p:sp>
      <p:sp>
        <p:nvSpPr>
          <p:cNvPr id="4" name="Footer Placeholder 3"/>
          <p:cNvSpPr>
            <a:spLocks noGrp="1"/>
          </p:cNvSpPr>
          <p:nvPr>
            <p:ph type="ftr" sz="quarter" idx="2"/>
          </p:nvPr>
        </p:nvSpPr>
        <p:spPr>
          <a:xfrm>
            <a:off x="1" y="9119475"/>
            <a:ext cx="3169920" cy="481726"/>
          </a:xfrm>
          <a:prstGeom prst="rect">
            <a:avLst/>
          </a:prstGeom>
        </p:spPr>
        <p:txBody>
          <a:bodyPr vert="horz" lIns="96637" tIns="48318" rIns="96637" bIns="48318" rtlCol="0" anchor="b"/>
          <a:lstStyle>
            <a:lvl1pPr algn="l">
              <a:defRPr sz="1200"/>
            </a:lvl1pPr>
          </a:lstStyle>
          <a:p>
            <a:endParaRPr lang="en-US"/>
          </a:p>
        </p:txBody>
      </p:sp>
      <p:sp>
        <p:nvSpPr>
          <p:cNvPr id="5" name="Slide Number Placeholder 4"/>
          <p:cNvSpPr>
            <a:spLocks noGrp="1"/>
          </p:cNvSpPr>
          <p:nvPr>
            <p:ph type="sldNum" sz="quarter" idx="3"/>
          </p:nvPr>
        </p:nvSpPr>
        <p:spPr>
          <a:xfrm>
            <a:off x="4143589" y="9119475"/>
            <a:ext cx="3169920" cy="481726"/>
          </a:xfrm>
          <a:prstGeom prst="rect">
            <a:avLst/>
          </a:prstGeom>
        </p:spPr>
        <p:txBody>
          <a:bodyPr vert="horz" lIns="96637" tIns="48318" rIns="96637" bIns="48318" rtlCol="0" anchor="b"/>
          <a:lstStyle>
            <a:lvl1pPr algn="r">
              <a:defRPr sz="1200"/>
            </a:lvl1pPr>
          </a:lstStyle>
          <a:p>
            <a:fld id="{3131780A-68A1-421D-8125-BB6DEE7DE800}" type="slidenum">
              <a:rPr lang="en-US" smtClean="0"/>
              <a:pPr/>
              <a:t>‹#›</a:t>
            </a:fld>
            <a:endParaRPr lang="en-US"/>
          </a:p>
        </p:txBody>
      </p:sp>
    </p:spTree>
    <p:extLst>
      <p:ext uri="{BB962C8B-B14F-4D97-AF65-F5344CB8AC3E}">
        <p14:creationId xmlns:p14="http://schemas.microsoft.com/office/powerpoint/2010/main" val="359302207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169920" cy="481727"/>
          </a:xfrm>
          <a:prstGeom prst="rect">
            <a:avLst/>
          </a:prstGeom>
        </p:spPr>
        <p:txBody>
          <a:bodyPr vert="horz" lIns="96637" tIns="48318" rIns="96637" bIns="48318" rtlCol="0"/>
          <a:lstStyle>
            <a:lvl1pPr algn="l">
              <a:defRPr sz="1200"/>
            </a:lvl1pPr>
          </a:lstStyle>
          <a:p>
            <a:endParaRPr lang="en-US"/>
          </a:p>
        </p:txBody>
      </p:sp>
      <p:sp>
        <p:nvSpPr>
          <p:cNvPr id="3" name="Date Placeholder 2"/>
          <p:cNvSpPr>
            <a:spLocks noGrp="1"/>
          </p:cNvSpPr>
          <p:nvPr>
            <p:ph type="dt" idx="1"/>
          </p:nvPr>
        </p:nvSpPr>
        <p:spPr>
          <a:xfrm>
            <a:off x="4143589" y="0"/>
            <a:ext cx="3169920" cy="481727"/>
          </a:xfrm>
          <a:prstGeom prst="rect">
            <a:avLst/>
          </a:prstGeom>
        </p:spPr>
        <p:txBody>
          <a:bodyPr vert="horz" lIns="96637" tIns="48318" rIns="96637" bIns="48318" rtlCol="0"/>
          <a:lstStyle>
            <a:lvl1pPr algn="r">
              <a:defRPr sz="1200"/>
            </a:lvl1pPr>
          </a:lstStyle>
          <a:p>
            <a:fld id="{D18EBD4F-C665-094A-9EAC-89C8C5FE15B6}" type="datetimeFigureOut">
              <a:rPr lang="en-US" smtClean="0"/>
              <a:pPr/>
              <a:t>6/24/2021</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37" tIns="48318" rIns="96637" bIns="48318"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37" tIns="48318" rIns="96637" bIns="483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475"/>
            <a:ext cx="3169920" cy="481726"/>
          </a:xfrm>
          <a:prstGeom prst="rect">
            <a:avLst/>
          </a:prstGeom>
        </p:spPr>
        <p:txBody>
          <a:bodyPr vert="horz" lIns="96637" tIns="48318" rIns="96637" bIns="48318" rtlCol="0" anchor="b"/>
          <a:lstStyle>
            <a:lvl1pPr algn="l">
              <a:defRPr sz="1200"/>
            </a:lvl1pPr>
          </a:lstStyle>
          <a:p>
            <a:endParaRPr lang="en-US"/>
          </a:p>
        </p:txBody>
      </p:sp>
      <p:sp>
        <p:nvSpPr>
          <p:cNvPr id="7" name="Slide Number Placeholder 6"/>
          <p:cNvSpPr>
            <a:spLocks noGrp="1"/>
          </p:cNvSpPr>
          <p:nvPr>
            <p:ph type="sldNum" sz="quarter" idx="5"/>
          </p:nvPr>
        </p:nvSpPr>
        <p:spPr>
          <a:xfrm>
            <a:off x="4143589" y="9119475"/>
            <a:ext cx="3169920" cy="481726"/>
          </a:xfrm>
          <a:prstGeom prst="rect">
            <a:avLst/>
          </a:prstGeom>
        </p:spPr>
        <p:txBody>
          <a:bodyPr vert="horz" lIns="96637" tIns="48318" rIns="96637" bIns="48318" rtlCol="0" anchor="b"/>
          <a:lstStyle>
            <a:lvl1pPr algn="r">
              <a:defRPr sz="1200"/>
            </a:lvl1pPr>
          </a:lstStyle>
          <a:p>
            <a:fld id="{D56BBAEE-54FF-4647-ACA2-A06C38E3ED60}" type="slidenum">
              <a:rPr lang="en-US" smtClean="0"/>
              <a:pPr/>
              <a:t>‹#›</a:t>
            </a:fld>
            <a:endParaRPr lang="en-US"/>
          </a:p>
        </p:txBody>
      </p:sp>
    </p:spTree>
    <p:extLst>
      <p:ext uri="{BB962C8B-B14F-4D97-AF65-F5344CB8AC3E}">
        <p14:creationId xmlns:p14="http://schemas.microsoft.com/office/powerpoint/2010/main" val="34138138"/>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43258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3" name="Vertical Title 1">
            <a:extLst>
              <a:ext uri="{FF2B5EF4-FFF2-40B4-BE49-F238E27FC236}">
                <a16:creationId xmlns:a16="http://schemas.microsoft.com/office/drawing/2014/main" id="{E8687140-E88B-714E-8AEF-F3913D51F6DE}"/>
              </a:ext>
            </a:extLst>
          </p:cNvPr>
          <p:cNvSpPr txBox="1">
            <a:spLocks/>
          </p:cNvSpPr>
          <p:nvPr userDrawn="1"/>
        </p:nvSpPr>
        <p:spPr>
          <a:xfrm>
            <a:off x="7071360" y="228600"/>
            <a:ext cx="1844040" cy="5791200"/>
          </a:xfrm>
          <a:prstGeom prst="rect">
            <a:avLst/>
          </a:prstGeom>
        </p:spPr>
        <p:txBody>
          <a:bodyPr vert="eaVert" lIns="91440" tIns="45720" rIns="91440" bIns="45720" rtlCol="0" anchor="ctr">
            <a:normAutofit/>
          </a:bodyPr>
          <a:lstStyle>
            <a:lvl1pPr algn="l" defTabSz="914400" rtl="0" eaLnBrk="1" latinLnBrk="0" hangingPunct="1">
              <a:lnSpc>
                <a:spcPct val="90000"/>
              </a:lnSpc>
              <a:spcBef>
                <a:spcPct val="0"/>
              </a:spcBef>
              <a:buNone/>
              <a:defRPr sz="4400" b="1" i="0" kern="1200" baseline="0">
                <a:solidFill>
                  <a:schemeClr val="accent2"/>
                </a:solidFill>
                <a:latin typeface="+mj-lt"/>
                <a:ea typeface="+mj-ea"/>
                <a:cs typeface="+mj-cs"/>
              </a:defRPr>
            </a:lvl1pPr>
          </a:lstStyle>
          <a:p>
            <a:r>
              <a:rPr lang="en-US" dirty="0"/>
              <a:t>Click to edit Master title style</a:t>
            </a:r>
          </a:p>
        </p:txBody>
      </p:sp>
      <p:sp>
        <p:nvSpPr>
          <p:cNvPr id="4" name="Vertical Text Placeholder 2">
            <a:extLst>
              <a:ext uri="{FF2B5EF4-FFF2-40B4-BE49-F238E27FC236}">
                <a16:creationId xmlns:a16="http://schemas.microsoft.com/office/drawing/2014/main" id="{051FAC8F-9223-EC42-AC3F-4A529A67D4C5}"/>
              </a:ext>
            </a:extLst>
          </p:cNvPr>
          <p:cNvSpPr>
            <a:spLocks noGrp="1"/>
          </p:cNvSpPr>
          <p:nvPr>
            <p:ph type="body" orient="vert" idx="1"/>
          </p:nvPr>
        </p:nvSpPr>
        <p:spPr>
          <a:xfrm>
            <a:off x="1143000" y="228600"/>
            <a:ext cx="5684520" cy="5791200"/>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038238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A picture containing light&#10;&#10;Description automatically generated">
            <a:extLst>
              <a:ext uri="{FF2B5EF4-FFF2-40B4-BE49-F238E27FC236}">
                <a16:creationId xmlns:a16="http://schemas.microsoft.com/office/drawing/2014/main" id="{C3E89DA8-6858-404A-A416-FCA7BC7624DC}"/>
              </a:ext>
            </a:extLst>
          </p:cNvPr>
          <p:cNvPicPr>
            <a:picLocks noChangeAspect="1"/>
          </p:cNvPicPr>
          <p:nvPr userDrawn="1"/>
        </p:nvPicPr>
        <p:blipFill>
          <a:blip r:embed="rId2"/>
          <a:stretch>
            <a:fillRect/>
          </a:stretch>
        </p:blipFill>
        <p:spPr>
          <a:xfrm>
            <a:off x="0" y="-1"/>
            <a:ext cx="9144000" cy="6858001"/>
          </a:xfrm>
          <a:prstGeom prst="rect">
            <a:avLst/>
          </a:prstGeom>
        </p:spPr>
      </p:pic>
      <p:sp>
        <p:nvSpPr>
          <p:cNvPr id="8" name="Rectangle 7">
            <a:extLst>
              <a:ext uri="{FF2B5EF4-FFF2-40B4-BE49-F238E27FC236}">
                <a16:creationId xmlns:a16="http://schemas.microsoft.com/office/drawing/2014/main" id="{873C6BAA-C12D-BE47-860A-06F348B71ACD}"/>
              </a:ext>
            </a:extLst>
          </p:cNvPr>
          <p:cNvSpPr/>
          <p:nvPr userDrawn="1"/>
        </p:nvSpPr>
        <p:spPr>
          <a:xfrm>
            <a:off x="270012" y="874645"/>
            <a:ext cx="8603972" cy="337930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798" y="1132890"/>
            <a:ext cx="7772400" cy="1829559"/>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685799" y="3128824"/>
            <a:ext cx="7772399" cy="79513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9" name="Picture 8">
            <a:extLst>
              <a:ext uri="{FF2B5EF4-FFF2-40B4-BE49-F238E27FC236}">
                <a16:creationId xmlns:a16="http://schemas.microsoft.com/office/drawing/2014/main" id="{59E3DB79-5A25-4C4D-8FC9-81E0F0605482}"/>
              </a:ext>
            </a:extLst>
          </p:cNvPr>
          <p:cNvPicPr>
            <a:picLocks noChangeAspect="1"/>
          </p:cNvPicPr>
          <p:nvPr userDrawn="1"/>
        </p:nvPicPr>
        <p:blipFill>
          <a:blip r:embed="rId3"/>
          <a:srcRect/>
          <a:stretch/>
        </p:blipFill>
        <p:spPr>
          <a:xfrm>
            <a:off x="6855057" y="6176962"/>
            <a:ext cx="2047089" cy="450846"/>
          </a:xfrm>
          <a:prstGeom prst="rect">
            <a:avLst/>
          </a:prstGeom>
        </p:spPr>
      </p:pic>
    </p:spTree>
    <p:extLst>
      <p:ext uri="{BB962C8B-B14F-4D97-AF65-F5344CB8AC3E}">
        <p14:creationId xmlns:p14="http://schemas.microsoft.com/office/powerpoint/2010/main" val="1085866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2999" y="1938129"/>
            <a:ext cx="3771901" cy="40816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81600" y="1938129"/>
            <a:ext cx="3720545" cy="408167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471493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6675" y="228600"/>
            <a:ext cx="7768725" cy="1524000"/>
          </a:xfrm>
        </p:spPr>
        <p:txBody>
          <a:bodyPr/>
          <a:lstStyle/>
          <a:p>
            <a:r>
              <a:rPr lang="en-US" dirty="0"/>
              <a:t>Click to edit Master title style</a:t>
            </a:r>
          </a:p>
        </p:txBody>
      </p:sp>
      <p:sp>
        <p:nvSpPr>
          <p:cNvPr id="3" name="Text Placeholder 2"/>
          <p:cNvSpPr>
            <a:spLocks noGrp="1"/>
          </p:cNvSpPr>
          <p:nvPr>
            <p:ph type="body" idx="1"/>
          </p:nvPr>
        </p:nvSpPr>
        <p:spPr>
          <a:xfrm>
            <a:off x="1143000" y="1943099"/>
            <a:ext cx="3771900" cy="6985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143000" y="2804160"/>
            <a:ext cx="3771900" cy="32156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81600" y="1943100"/>
            <a:ext cx="3733800" cy="6984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81600" y="2804160"/>
            <a:ext cx="3733800" cy="321564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974769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236DE-A9CC-0047-88AE-75A6E73D2A7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72334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1845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151C994-CBA7-1C4E-8664-0559BD8F97AE}"/>
              </a:ext>
            </a:extLst>
          </p:cNvPr>
          <p:cNvSpPr txBox="1">
            <a:spLocks/>
          </p:cNvSpPr>
          <p:nvPr userDrawn="1"/>
        </p:nvSpPr>
        <p:spPr>
          <a:xfrm>
            <a:off x="1143000" y="228600"/>
            <a:ext cx="3317241" cy="15240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baseline="0">
                <a:solidFill>
                  <a:schemeClr val="accent2"/>
                </a:solidFill>
                <a:latin typeface="+mj-lt"/>
                <a:ea typeface="+mj-ea"/>
                <a:cs typeface="+mj-cs"/>
              </a:defRPr>
            </a:lvl1pPr>
          </a:lstStyle>
          <a:p>
            <a:r>
              <a:rPr lang="en-US" dirty="0"/>
              <a:t>Click to edit Master title style</a:t>
            </a:r>
          </a:p>
        </p:txBody>
      </p:sp>
      <p:sp>
        <p:nvSpPr>
          <p:cNvPr id="4" name="Content Placeholder 2">
            <a:extLst>
              <a:ext uri="{FF2B5EF4-FFF2-40B4-BE49-F238E27FC236}">
                <a16:creationId xmlns:a16="http://schemas.microsoft.com/office/drawing/2014/main" id="{C59C1EE3-43A6-4F4A-8F1A-7A9DC7953555}"/>
              </a:ext>
            </a:extLst>
          </p:cNvPr>
          <p:cNvSpPr>
            <a:spLocks noGrp="1"/>
          </p:cNvSpPr>
          <p:nvPr>
            <p:ph idx="1"/>
          </p:nvPr>
        </p:nvSpPr>
        <p:spPr>
          <a:xfrm>
            <a:off x="4683761" y="228600"/>
            <a:ext cx="4231639" cy="5791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
            <a:extLst>
              <a:ext uri="{FF2B5EF4-FFF2-40B4-BE49-F238E27FC236}">
                <a16:creationId xmlns:a16="http://schemas.microsoft.com/office/drawing/2014/main" id="{24A1B4B1-48C4-484D-BC1E-C3739046F454}"/>
              </a:ext>
            </a:extLst>
          </p:cNvPr>
          <p:cNvSpPr>
            <a:spLocks noGrp="1"/>
          </p:cNvSpPr>
          <p:nvPr>
            <p:ph type="body" sz="half" idx="2"/>
          </p:nvPr>
        </p:nvSpPr>
        <p:spPr>
          <a:xfrm>
            <a:off x="1143001" y="1943100"/>
            <a:ext cx="3317240" cy="4076700"/>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a:t>Click to edit Master text styles</a:t>
            </a:r>
          </a:p>
        </p:txBody>
      </p:sp>
    </p:spTree>
    <p:extLst>
      <p:ext uri="{BB962C8B-B14F-4D97-AF65-F5344CB8AC3E}">
        <p14:creationId xmlns:p14="http://schemas.microsoft.com/office/powerpoint/2010/main" val="11099915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Picture Placeholder 2">
            <a:extLst>
              <a:ext uri="{FF2B5EF4-FFF2-40B4-BE49-F238E27FC236}">
                <a16:creationId xmlns:a16="http://schemas.microsoft.com/office/drawing/2014/main" id="{02BA83C4-31B8-5544-9E6F-543BDD55BA6B}"/>
              </a:ext>
            </a:extLst>
          </p:cNvPr>
          <p:cNvSpPr>
            <a:spLocks noGrp="1"/>
          </p:cNvSpPr>
          <p:nvPr>
            <p:ph type="pic" idx="1"/>
          </p:nvPr>
        </p:nvSpPr>
        <p:spPr>
          <a:xfrm>
            <a:off x="4683761" y="228601"/>
            <a:ext cx="4231639" cy="57912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dirty="0"/>
          </a:p>
        </p:txBody>
      </p:sp>
      <p:sp>
        <p:nvSpPr>
          <p:cNvPr id="6" name="Title 1">
            <a:extLst>
              <a:ext uri="{FF2B5EF4-FFF2-40B4-BE49-F238E27FC236}">
                <a16:creationId xmlns:a16="http://schemas.microsoft.com/office/drawing/2014/main" id="{51AB9489-1FF2-3846-9CDE-934950E5BC6A}"/>
              </a:ext>
            </a:extLst>
          </p:cNvPr>
          <p:cNvSpPr txBox="1">
            <a:spLocks/>
          </p:cNvSpPr>
          <p:nvPr userDrawn="1"/>
        </p:nvSpPr>
        <p:spPr>
          <a:xfrm>
            <a:off x="1143000" y="228600"/>
            <a:ext cx="3317241" cy="1524000"/>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3200" b="1" i="0" kern="1200" baseline="0">
                <a:solidFill>
                  <a:schemeClr val="accent2"/>
                </a:solidFill>
                <a:latin typeface="+mj-lt"/>
                <a:ea typeface="+mj-ea"/>
                <a:cs typeface="+mj-cs"/>
              </a:defRPr>
            </a:lvl1pPr>
          </a:lstStyle>
          <a:p>
            <a:r>
              <a:rPr lang="en-US" dirty="0"/>
              <a:t>Click to edit Master title style</a:t>
            </a:r>
          </a:p>
        </p:txBody>
      </p:sp>
      <p:sp>
        <p:nvSpPr>
          <p:cNvPr id="7" name="Text Placeholder 3">
            <a:extLst>
              <a:ext uri="{FF2B5EF4-FFF2-40B4-BE49-F238E27FC236}">
                <a16:creationId xmlns:a16="http://schemas.microsoft.com/office/drawing/2014/main" id="{891DA803-C787-C14E-B68C-136FEF8488C2}"/>
              </a:ext>
            </a:extLst>
          </p:cNvPr>
          <p:cNvSpPr>
            <a:spLocks noGrp="1"/>
          </p:cNvSpPr>
          <p:nvPr>
            <p:ph type="body" sz="half" idx="2"/>
          </p:nvPr>
        </p:nvSpPr>
        <p:spPr>
          <a:xfrm>
            <a:off x="1143001" y="1943100"/>
            <a:ext cx="3317240" cy="4076700"/>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dirty="0"/>
              <a:t>Click to edit Master text styles</a:t>
            </a:r>
          </a:p>
        </p:txBody>
      </p:sp>
    </p:spTree>
    <p:extLst>
      <p:ext uri="{BB962C8B-B14F-4D97-AF65-F5344CB8AC3E}">
        <p14:creationId xmlns:p14="http://schemas.microsoft.com/office/powerpoint/2010/main" val="4042679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2A5A0-C6DC-0445-9207-6E1830AD5F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A93DCFA-0377-884D-B502-6F3A9D146770}"/>
              </a:ext>
            </a:extLst>
          </p:cNvPr>
          <p:cNvSpPr>
            <a:spLocks noGrp="1"/>
          </p:cNvSpPr>
          <p:nvPr>
            <p:ph type="body" orient="vert" idx="1"/>
          </p:nvPr>
        </p:nvSpPr>
        <p:spPr>
          <a:xfrm>
            <a:off x="1143000" y="1943100"/>
            <a:ext cx="7772400" cy="4076699"/>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410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143000" y="230192"/>
            <a:ext cx="7759145" cy="151909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143000" y="1958009"/>
            <a:ext cx="7759146" cy="406510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descr="A picture containing light&#10;&#10;Description automatically generated">
            <a:extLst>
              <a:ext uri="{FF2B5EF4-FFF2-40B4-BE49-F238E27FC236}">
                <a16:creationId xmlns:a16="http://schemas.microsoft.com/office/drawing/2014/main" id="{12B0CDF0-9443-FE4F-977D-02D95AF44B46}"/>
              </a:ext>
            </a:extLst>
          </p:cNvPr>
          <p:cNvPicPr>
            <a:picLocks noChangeAspect="1"/>
          </p:cNvPicPr>
          <p:nvPr userDrawn="1"/>
        </p:nvPicPr>
        <p:blipFill rotWithShape="1">
          <a:blip r:embed="rId12"/>
          <a:srcRect l="42019" r="48077"/>
          <a:stretch/>
        </p:blipFill>
        <p:spPr>
          <a:xfrm>
            <a:off x="0" y="3791"/>
            <a:ext cx="905608" cy="6854209"/>
          </a:xfrm>
          <a:prstGeom prst="rect">
            <a:avLst/>
          </a:prstGeom>
        </p:spPr>
      </p:pic>
      <p:pic>
        <p:nvPicPr>
          <p:cNvPr id="10" name="Picture 9">
            <a:extLst>
              <a:ext uri="{FF2B5EF4-FFF2-40B4-BE49-F238E27FC236}">
                <a16:creationId xmlns:a16="http://schemas.microsoft.com/office/drawing/2014/main" id="{F529EC39-D76A-6B4F-98B0-BC8E745779EA}"/>
              </a:ext>
            </a:extLst>
          </p:cNvPr>
          <p:cNvPicPr>
            <a:picLocks noChangeAspect="1"/>
          </p:cNvPicPr>
          <p:nvPr userDrawn="1"/>
        </p:nvPicPr>
        <p:blipFill>
          <a:blip r:embed="rId13"/>
          <a:stretch>
            <a:fillRect/>
          </a:stretch>
        </p:blipFill>
        <p:spPr>
          <a:xfrm>
            <a:off x="6855057" y="6176962"/>
            <a:ext cx="2047089" cy="450847"/>
          </a:xfrm>
          <a:prstGeom prst="rect">
            <a:avLst/>
          </a:prstGeom>
        </p:spPr>
      </p:pic>
    </p:spTree>
    <p:extLst>
      <p:ext uri="{BB962C8B-B14F-4D97-AF65-F5344CB8AC3E}">
        <p14:creationId xmlns:p14="http://schemas.microsoft.com/office/powerpoint/2010/main" val="1562219369"/>
      </p:ext>
    </p:extLst>
  </p:cSld>
  <p:clrMap bg1="lt1" tx1="dk1" bg2="lt2" tx2="dk2" accent1="accent1" accent2="accent2" accent3="accent3" accent4="accent4" accent5="accent5" accent6="accent6" hlink="hlink" folHlink="folHlink"/>
  <p:sldLayoutIdLst>
    <p:sldLayoutId id="2147483662" r:id="rId1"/>
    <p:sldLayoutId id="2147483661" r:id="rId2"/>
    <p:sldLayoutId id="2147483664" r:id="rId3"/>
    <p:sldLayoutId id="2147483665" r:id="rId4"/>
    <p:sldLayoutId id="2147483668" r:id="rId5"/>
    <p:sldLayoutId id="2147483667" r:id="rId6"/>
    <p:sldLayoutId id="2147483669" r:id="rId7"/>
    <p:sldLayoutId id="2147483670" r:id="rId8"/>
    <p:sldLayoutId id="2147483671" r:id="rId9"/>
    <p:sldLayoutId id="2147483672" r:id="rId10"/>
  </p:sldLayoutIdLst>
  <p:hf hdr="0" dt="0"/>
  <p:txStyles>
    <p:titleStyle>
      <a:lvl1pPr algn="l" defTabSz="914400" rtl="0" eaLnBrk="1" latinLnBrk="0" hangingPunct="1">
        <a:lnSpc>
          <a:spcPct val="90000"/>
        </a:lnSpc>
        <a:spcBef>
          <a:spcPct val="0"/>
        </a:spcBef>
        <a:buNone/>
        <a:defRPr sz="4400" b="1" i="0" kern="1200" baseline="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4" userDrawn="1">
          <p15:clr>
            <a:srgbClr val="F26B43"/>
          </p15:clr>
        </p15:guide>
        <p15:guide id="2" pos="720" userDrawn="1">
          <p15:clr>
            <a:srgbClr val="F26B43"/>
          </p15:clr>
        </p15:guide>
        <p15:guide id="3" pos="5616" userDrawn="1">
          <p15:clr>
            <a:srgbClr val="F26B43"/>
          </p15:clr>
        </p15:guide>
        <p15:guide id="4" pos="3096" userDrawn="1">
          <p15:clr>
            <a:srgbClr val="F26B43"/>
          </p15:clr>
        </p15:guide>
        <p15:guide id="5" pos="3264" userDrawn="1">
          <p15:clr>
            <a:srgbClr val="F26B43"/>
          </p15:clr>
        </p15:guide>
        <p15:guide id="6" orient="horz" pos="3792" userDrawn="1">
          <p15:clr>
            <a:srgbClr val="F26B43"/>
          </p15:clr>
        </p15:guide>
        <p15:guide id="7" orient="horz" pos="1104" userDrawn="1">
          <p15:clr>
            <a:srgbClr val="F26B43"/>
          </p15:clr>
        </p15:guide>
        <p15:guide id="8" orient="horz" pos="122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hyperlink" Target="http://www.ala.org/aboutala/treasurerspag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AC410-07FE-C74A-A311-E6313E41B985}"/>
              </a:ext>
            </a:extLst>
          </p:cNvPr>
          <p:cNvSpPr>
            <a:spLocks noGrp="1"/>
          </p:cNvSpPr>
          <p:nvPr>
            <p:ph type="ctrTitle"/>
          </p:nvPr>
        </p:nvSpPr>
        <p:spPr>
          <a:xfrm>
            <a:off x="685798" y="1132890"/>
            <a:ext cx="7772400" cy="1828800"/>
          </a:xfrm>
        </p:spPr>
        <p:txBody>
          <a:bodyPr anchor="ctr" anchorCtr="0">
            <a:normAutofit/>
          </a:bodyPr>
          <a:lstStyle/>
          <a:p>
            <a:r>
              <a:rPr lang="en-US" sz="3200" dirty="0">
                <a:latin typeface="Calibri" panose="020F0502020204030204" pitchFamily="34" charset="0"/>
                <a:cs typeface="Calibri" panose="020F0502020204030204" pitchFamily="34" charset="0"/>
              </a:rPr>
              <a:t>BARC Report at the Information Session </a:t>
            </a: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to the ALA Executive Board, ALA Council and</a:t>
            </a:r>
            <a:br>
              <a:rPr lang="en-US" sz="3200"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 the Planning and Budget Assembly</a:t>
            </a:r>
          </a:p>
        </p:txBody>
      </p:sp>
      <p:sp>
        <p:nvSpPr>
          <p:cNvPr id="3" name="Subtitle 2">
            <a:extLst>
              <a:ext uri="{FF2B5EF4-FFF2-40B4-BE49-F238E27FC236}">
                <a16:creationId xmlns:a16="http://schemas.microsoft.com/office/drawing/2014/main" id="{3BE5F421-88DD-884C-A94D-2F9430BCA293}"/>
              </a:ext>
            </a:extLst>
          </p:cNvPr>
          <p:cNvSpPr>
            <a:spLocks noGrp="1"/>
          </p:cNvSpPr>
          <p:nvPr>
            <p:ph type="subTitle" idx="1"/>
          </p:nvPr>
        </p:nvSpPr>
        <p:spPr>
          <a:xfrm>
            <a:off x="685799" y="3128824"/>
            <a:ext cx="7772399" cy="1002112"/>
          </a:xfrm>
        </p:spPr>
        <p:txBody>
          <a:bodyPr>
            <a:noAutofit/>
          </a:bodyPr>
          <a:lstStyle/>
          <a:p>
            <a:r>
              <a:rPr lang="en-US" sz="2800" b="1" dirty="0">
                <a:latin typeface="Calibri" panose="020F0502020204030204" pitchFamily="34" charset="0"/>
                <a:cs typeface="Calibri" panose="020F0502020204030204" pitchFamily="34" charset="0"/>
              </a:rPr>
              <a:t>Peter Hepburn – BARC Chair</a:t>
            </a:r>
          </a:p>
          <a:p>
            <a:r>
              <a:rPr lang="en-US" sz="2800" b="1" dirty="0">
                <a:latin typeface="Calibri" panose="020F0502020204030204" pitchFamily="34" charset="0"/>
                <a:cs typeface="Calibri" panose="020F0502020204030204" pitchFamily="34" charset="0"/>
              </a:rPr>
              <a:t>Annual Conference, Sunday, June 27, 2021</a:t>
            </a:r>
          </a:p>
        </p:txBody>
      </p:sp>
      <p:sp>
        <p:nvSpPr>
          <p:cNvPr id="4" name="TextBox 3">
            <a:extLst>
              <a:ext uri="{FF2B5EF4-FFF2-40B4-BE49-F238E27FC236}">
                <a16:creationId xmlns:a16="http://schemas.microsoft.com/office/drawing/2014/main" id="{A8B29FB9-8849-4314-9047-7677A4CBC3E2}"/>
              </a:ext>
            </a:extLst>
          </p:cNvPr>
          <p:cNvSpPr txBox="1"/>
          <p:nvPr/>
        </p:nvSpPr>
        <p:spPr>
          <a:xfrm>
            <a:off x="6880680" y="954287"/>
            <a:ext cx="1839191" cy="430887"/>
          </a:xfrm>
          <a:prstGeom prst="rect">
            <a:avLst/>
          </a:prstGeom>
          <a:noFill/>
        </p:spPr>
        <p:txBody>
          <a:bodyPr wrap="square" rtlCol="0">
            <a:spAutoFit/>
          </a:bodyPr>
          <a:lstStyle/>
          <a:p>
            <a:r>
              <a:rPr lang="en-US" sz="2200" b="1" dirty="0">
                <a:latin typeface="Calibri" panose="020F0502020204030204" pitchFamily="34" charset="0"/>
                <a:cs typeface="Calibri" panose="020F0502020204030204" pitchFamily="34" charset="0"/>
              </a:rPr>
              <a:t>ALA CD #33.1</a:t>
            </a:r>
          </a:p>
        </p:txBody>
      </p:sp>
    </p:spTree>
    <p:extLst>
      <p:ext uri="{BB962C8B-B14F-4D97-AF65-F5344CB8AC3E}">
        <p14:creationId xmlns:p14="http://schemas.microsoft.com/office/powerpoint/2010/main" val="4182809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lstStyle/>
          <a:p>
            <a:pPr algn="ctr"/>
            <a:r>
              <a:rPr lang="en-US" dirty="0">
                <a:latin typeface="Calibri" panose="020F0502020204030204" pitchFamily="34" charset="0"/>
                <a:ea typeface="Cambria" panose="02040503050406030204" pitchFamily="18" charset="0"/>
                <a:cs typeface="Calibri" panose="020F0502020204030204" pitchFamily="34" charset="0"/>
              </a:rPr>
              <a:t>BARC Engagement</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a:xfrm>
            <a:off x="2265218" y="1958009"/>
            <a:ext cx="5975140" cy="4065104"/>
          </a:xfrm>
        </p:spPr>
        <p:txBody>
          <a:bodyPr anchor="ctr"/>
          <a:lstStyle/>
          <a:p>
            <a:r>
              <a:rPr lang="en-US" b="1" dirty="0">
                <a:latin typeface="Calibri" panose="020F0502020204030204" pitchFamily="34" charset="0"/>
                <a:ea typeface="Cambria" panose="02040503050406030204" pitchFamily="18" charset="0"/>
                <a:cs typeface="Calibri" panose="020F0502020204030204" pitchFamily="34" charset="0"/>
              </a:rPr>
              <a:t>Liaison structure with Divisions and Round Tables</a:t>
            </a:r>
          </a:p>
          <a:p>
            <a:r>
              <a:rPr lang="en-US" b="1" dirty="0">
                <a:latin typeface="Calibri" panose="020F0502020204030204" pitchFamily="34" charset="0"/>
                <a:ea typeface="Cambria" panose="02040503050406030204" pitchFamily="18" charset="0"/>
                <a:cs typeface="Calibri" panose="020F0502020204030204" pitchFamily="34" charset="0"/>
              </a:rPr>
              <a:t>Liaisons to key initiatives</a:t>
            </a:r>
          </a:p>
          <a:p>
            <a:r>
              <a:rPr lang="en-US" b="1" dirty="0">
                <a:latin typeface="Calibri" panose="020F0502020204030204" pitchFamily="34" charset="0"/>
                <a:ea typeface="Cambria" panose="02040503050406030204" pitchFamily="18" charset="0"/>
                <a:cs typeface="Calibri" panose="020F0502020204030204" pitchFamily="34" charset="0"/>
              </a:rPr>
              <a:t>Briefing calls between conferences</a:t>
            </a:r>
          </a:p>
        </p:txBody>
      </p:sp>
    </p:spTree>
    <p:extLst>
      <p:ext uri="{BB962C8B-B14F-4D97-AF65-F5344CB8AC3E}">
        <p14:creationId xmlns:p14="http://schemas.microsoft.com/office/powerpoint/2010/main" val="188160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Financial Education</a:t>
            </a: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p:txBody>
          <a:bodyPr anchor="ctr">
            <a:normAutofit fontScale="92500" lnSpcReduction="20000"/>
          </a:bodyPr>
          <a:lstStyle/>
          <a:p>
            <a:r>
              <a:rPr lang="en-US" b="1" dirty="0">
                <a:latin typeface="Calibri" panose="020F0502020204030204" pitchFamily="34" charset="0"/>
                <a:cs typeface="Calibri" panose="020F0502020204030204" pitchFamily="34" charset="0"/>
              </a:rPr>
              <a:t>BARC continues to stress the importance of education for its members, particularly in the area of learning and understanding the finances of the Association.  As such, members are encouraged to take </a:t>
            </a:r>
            <a:r>
              <a:rPr lang="en-US" b="1">
                <a:latin typeface="Calibri" panose="020F0502020204030204" pitchFamily="34" charset="0"/>
                <a:cs typeface="Calibri" panose="020F0502020204030204" pitchFamily="34" charset="0"/>
              </a:rPr>
              <a:t>advantage of the </a:t>
            </a:r>
            <a:r>
              <a:rPr lang="en-US" b="1" dirty="0">
                <a:latin typeface="Calibri" panose="020F0502020204030204" pitchFamily="34" charset="0"/>
                <a:cs typeface="Calibri" panose="020F0502020204030204" pitchFamily="34" charset="0"/>
              </a:rPr>
              <a:t>following:</a:t>
            </a:r>
          </a:p>
          <a:p>
            <a:endParaRPr lang="en-US" b="1" dirty="0">
              <a:latin typeface="Calibri" panose="020F0502020204030204" pitchFamily="34" charset="0"/>
              <a:cs typeface="Calibri" panose="020F0502020204030204" pitchFamily="34" charset="0"/>
            </a:endParaRPr>
          </a:p>
          <a:p>
            <a:pPr marL="342900" indent="-342900"/>
            <a:r>
              <a:rPr lang="en-US" b="1" dirty="0">
                <a:latin typeface="Calibri" panose="020F0502020204030204" pitchFamily="34" charset="0"/>
                <a:cs typeface="Calibri" panose="020F0502020204030204" pitchFamily="34" charset="0"/>
              </a:rPr>
              <a:t>The Financial Learning Series</a:t>
            </a:r>
          </a:p>
          <a:p>
            <a:pPr marL="342900" indent="-342900"/>
            <a:r>
              <a:rPr lang="en-US" b="1" dirty="0">
                <a:latin typeface="Calibri" panose="020F0502020204030204" pitchFamily="34" charset="0"/>
                <a:cs typeface="Calibri" panose="020F0502020204030204" pitchFamily="34" charset="0"/>
              </a:rPr>
              <a:t>The ALA Financial Handbook</a:t>
            </a:r>
          </a:p>
          <a:p>
            <a:pPr marL="342900" indent="-342900"/>
            <a:r>
              <a:rPr lang="en-US" b="1" dirty="0">
                <a:latin typeface="Calibri" panose="020F0502020204030204" pitchFamily="34" charset="0"/>
                <a:cs typeface="Calibri" panose="020F0502020204030204" pitchFamily="34" charset="0"/>
              </a:rPr>
              <a:t>The Council Financial Orientation (@ MW/AC)</a:t>
            </a:r>
          </a:p>
          <a:p>
            <a:pPr marL="0" indent="0">
              <a:buNone/>
            </a:pPr>
            <a:r>
              <a:rPr lang="en-US" b="1" dirty="0">
                <a:latin typeface="Calibri" panose="020F0502020204030204" pitchFamily="34" charset="0"/>
                <a:cs typeface="Calibri" panose="020F0502020204030204" pitchFamily="34" charset="0"/>
              </a:rPr>
              <a:t> </a:t>
            </a:r>
          </a:p>
          <a:p>
            <a:r>
              <a:rPr lang="en-US" b="1" dirty="0">
                <a:latin typeface="Calibri" panose="020F0502020204030204" pitchFamily="34" charset="0"/>
                <a:cs typeface="Calibri" panose="020F0502020204030204" pitchFamily="34" charset="0"/>
                <a:hlinkClick r:id="rId2"/>
              </a:rPr>
              <a:t>http://www.ala.org/aboutala/treasurerspage</a:t>
            </a:r>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262633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Topics to be Covered</a:t>
            </a: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p:txBody>
          <a:bodyPr anchor="ctr"/>
          <a:lstStyle/>
          <a:p>
            <a:pPr>
              <a:spcBef>
                <a:spcPts val="0"/>
              </a:spcBef>
            </a:pPr>
            <a:r>
              <a:rPr lang="en-US" b="1" dirty="0">
                <a:latin typeface="Calibri" panose="020F0502020204030204" pitchFamily="34" charset="0"/>
                <a:cs typeface="Calibri" panose="020F0502020204030204" pitchFamily="34" charset="0"/>
              </a:rPr>
              <a:t>Six Month Financial Results Ending 2-28-21</a:t>
            </a:r>
          </a:p>
          <a:p>
            <a:pPr>
              <a:spcBef>
                <a:spcPts val="0"/>
              </a:spcBef>
            </a:pPr>
            <a:r>
              <a:rPr lang="en-US" b="1" dirty="0">
                <a:latin typeface="Calibri" panose="020F0502020204030204" pitchFamily="34" charset="0"/>
                <a:cs typeface="Calibri" panose="020F0502020204030204" pitchFamily="34" charset="0"/>
              </a:rPr>
              <a:t>FY22 Preliminary Budget </a:t>
            </a:r>
          </a:p>
          <a:p>
            <a:pPr>
              <a:spcBef>
                <a:spcPts val="0"/>
              </a:spcBef>
            </a:pPr>
            <a:r>
              <a:rPr lang="en-US" b="1" dirty="0">
                <a:latin typeface="Calibri" panose="020F0502020204030204" pitchFamily="34" charset="0"/>
                <a:cs typeface="Calibri" panose="020F0502020204030204" pitchFamily="34" charset="0"/>
              </a:rPr>
              <a:t>Financial Education</a:t>
            </a:r>
          </a:p>
          <a:p>
            <a:endParaRPr lang="en-US" dirty="0"/>
          </a:p>
        </p:txBody>
      </p:sp>
    </p:spTree>
    <p:extLst>
      <p:ext uri="{BB962C8B-B14F-4D97-AF65-F5344CB8AC3E}">
        <p14:creationId xmlns:p14="http://schemas.microsoft.com/office/powerpoint/2010/main" val="4461206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normAutofit fontScale="90000"/>
          </a:bodyPr>
          <a:lstStyle/>
          <a:p>
            <a:pPr algn="ctr"/>
            <a:r>
              <a:rPr lang="en-US" dirty="0">
                <a:latin typeface="Calibri" panose="020F0502020204030204" pitchFamily="34" charset="0"/>
                <a:cs typeface="Calibri" panose="020F0502020204030204" pitchFamily="34" charset="0"/>
              </a:rPr>
              <a:t>Six Month Financial Results Ending 2-28-21</a:t>
            </a:r>
            <a:br>
              <a:rPr lang="en-US"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Total ALA -</a:t>
            </a:r>
            <a:endParaRPr lang="en-US" dirty="0">
              <a:latin typeface="Calibri" panose="020F0502020204030204" pitchFamily="34" charset="0"/>
              <a:cs typeface="Calibri" panose="020F0502020204030204" pitchFamily="34" charset="0"/>
            </a:endParaRPr>
          </a:p>
        </p:txBody>
      </p:sp>
      <p:graphicFrame>
        <p:nvGraphicFramePr>
          <p:cNvPr id="4" name="Content Placeholder 6">
            <a:extLst>
              <a:ext uri="{FF2B5EF4-FFF2-40B4-BE49-F238E27FC236}">
                <a16:creationId xmlns:a16="http://schemas.microsoft.com/office/drawing/2014/main" id="{5B8944FC-6D84-4378-8F6E-78B9918A21D4}"/>
              </a:ext>
            </a:extLst>
          </p:cNvPr>
          <p:cNvGraphicFramePr>
            <a:graphicFrameLocks noGrp="1"/>
          </p:cNvGraphicFramePr>
          <p:nvPr>
            <p:ph idx="1"/>
            <p:extLst>
              <p:ext uri="{D42A27DB-BD31-4B8C-83A1-F6EECF244321}">
                <p14:modId xmlns:p14="http://schemas.microsoft.com/office/powerpoint/2010/main" val="4188782203"/>
              </p:ext>
            </p:extLst>
          </p:nvPr>
        </p:nvGraphicFramePr>
        <p:xfrm>
          <a:off x="1143000" y="1957388"/>
          <a:ext cx="7759700" cy="40655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012018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normAutofit fontScale="90000"/>
          </a:bodyPr>
          <a:lstStyle/>
          <a:p>
            <a:pPr algn="ctr"/>
            <a:r>
              <a:rPr lang="en-US" dirty="0">
                <a:latin typeface="Calibri" panose="020F0502020204030204" pitchFamily="34" charset="0"/>
                <a:cs typeface="Calibri" panose="020F0502020204030204" pitchFamily="34" charset="0"/>
              </a:rPr>
              <a:t>Six Month Financial Results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Ending 2-28-21</a:t>
            </a:r>
            <a:br>
              <a:rPr lang="en-US"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Total ALA -</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a:xfrm>
            <a:off x="1143000" y="1749288"/>
            <a:ext cx="7759146" cy="4404085"/>
          </a:xfrm>
        </p:spPr>
        <p:txBody>
          <a:bodyPr anchor="ctr">
            <a:normAutofit/>
          </a:bodyPr>
          <a:lstStyle/>
          <a:p>
            <a:r>
              <a:rPr lang="en-US" b="1" dirty="0">
                <a:latin typeface="Calibri" panose="020F0502020204030204" pitchFamily="34" charset="0"/>
                <a:cs typeface="Calibri" panose="020F0502020204030204" pitchFamily="34" charset="0"/>
              </a:rPr>
              <a:t>Total ALA revenues were $19.9 million, higher than the budget of $18.5 million.</a:t>
            </a:r>
          </a:p>
          <a:p>
            <a:r>
              <a:rPr lang="en-US" b="1" dirty="0">
                <a:latin typeface="Calibri" panose="020F0502020204030204" pitchFamily="34" charset="0"/>
                <a:cs typeface="Calibri" panose="020F0502020204030204" pitchFamily="34" charset="0"/>
              </a:rPr>
              <a:t>Total ALA expenses were $19.3 million, equaling budgeted expense.</a:t>
            </a:r>
          </a:p>
          <a:p>
            <a:r>
              <a:rPr lang="en-US" b="1" dirty="0">
                <a:latin typeface="Calibri" panose="020F0502020204030204" pitchFamily="34" charset="0"/>
                <a:cs typeface="Calibri" panose="020F0502020204030204" pitchFamily="34" charset="0"/>
              </a:rPr>
              <a:t>Net revenue (expense) was $611k comparing favorably to a budgeted deficit of $815k.</a:t>
            </a:r>
          </a:p>
        </p:txBody>
      </p:sp>
    </p:spTree>
    <p:extLst>
      <p:ext uri="{BB962C8B-B14F-4D97-AF65-F5344CB8AC3E}">
        <p14:creationId xmlns:p14="http://schemas.microsoft.com/office/powerpoint/2010/main" val="2132163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normAutofit fontScale="90000"/>
          </a:bodyPr>
          <a:lstStyle/>
          <a:p>
            <a:pPr algn="ctr"/>
            <a:r>
              <a:rPr lang="en-US" dirty="0">
                <a:latin typeface="Calibri" panose="020F0502020204030204" pitchFamily="34" charset="0"/>
                <a:cs typeface="Calibri" panose="020F0502020204030204" pitchFamily="34" charset="0"/>
              </a:rPr>
              <a:t>Six Month Financial Results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Ending 2-28-21</a:t>
            </a:r>
            <a:br>
              <a:rPr lang="en-US" dirty="0">
                <a:latin typeface="Calibri" panose="020F0502020204030204" pitchFamily="34" charset="0"/>
                <a:cs typeface="Calibri" panose="020F0502020204030204" pitchFamily="34" charset="0"/>
              </a:rPr>
            </a:br>
            <a:r>
              <a:rPr lang="en-US" sz="3200" dirty="0">
                <a:latin typeface="Calibri" panose="020F0502020204030204" pitchFamily="34" charset="0"/>
                <a:cs typeface="Calibri" panose="020F0502020204030204" pitchFamily="34" charset="0"/>
              </a:rPr>
              <a:t>- </a:t>
            </a:r>
            <a:r>
              <a:rPr lang="en-US" sz="2800" dirty="0">
                <a:latin typeface="Calibri" panose="020F0502020204030204" pitchFamily="34" charset="0"/>
                <a:cs typeface="Calibri" panose="020F0502020204030204" pitchFamily="34" charset="0"/>
              </a:rPr>
              <a:t>General Fund </a:t>
            </a:r>
            <a:r>
              <a:rPr lang="en-US" sz="3200" dirty="0">
                <a:latin typeface="Calibri" panose="020F0502020204030204" pitchFamily="34" charset="0"/>
                <a:cs typeface="Calibri" panose="020F0502020204030204" pitchFamily="34" charset="0"/>
              </a:rPr>
              <a:t>- </a:t>
            </a:r>
            <a:endParaRPr lang="en-US" dirty="0">
              <a:latin typeface="Calibri" panose="020F0502020204030204" pitchFamily="34" charset="0"/>
              <a:cs typeface="Calibri" panose="020F0502020204030204" pitchFamily="34" charset="0"/>
            </a:endParaRPr>
          </a:p>
        </p:txBody>
      </p:sp>
      <p:graphicFrame>
        <p:nvGraphicFramePr>
          <p:cNvPr id="4" name="Content Placeholder 5">
            <a:extLst>
              <a:ext uri="{FF2B5EF4-FFF2-40B4-BE49-F238E27FC236}">
                <a16:creationId xmlns:a16="http://schemas.microsoft.com/office/drawing/2014/main" id="{1AA46714-A33E-4F30-A8B1-E4FB5B1237EA}"/>
              </a:ext>
            </a:extLst>
          </p:cNvPr>
          <p:cNvGraphicFramePr>
            <a:graphicFrameLocks noGrp="1"/>
          </p:cNvGraphicFramePr>
          <p:nvPr>
            <p:ph idx="1"/>
            <p:extLst>
              <p:ext uri="{D42A27DB-BD31-4B8C-83A1-F6EECF244321}">
                <p14:modId xmlns:p14="http://schemas.microsoft.com/office/powerpoint/2010/main" val="3221939053"/>
              </p:ext>
            </p:extLst>
          </p:nvPr>
        </p:nvGraphicFramePr>
        <p:xfrm>
          <a:off x="1143000" y="1957388"/>
          <a:ext cx="7759700" cy="406558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75745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normAutofit fontScale="90000"/>
          </a:bodyPr>
          <a:lstStyle/>
          <a:p>
            <a:pPr algn="ctr"/>
            <a:r>
              <a:rPr lang="en-US" dirty="0">
                <a:latin typeface="Calibri" panose="020F0502020204030204" pitchFamily="34" charset="0"/>
                <a:cs typeface="Calibri" panose="020F0502020204030204" pitchFamily="34" charset="0"/>
              </a:rPr>
              <a:t>Six Month Financial Results</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 Ending 2-28-21</a:t>
            </a:r>
            <a:br>
              <a:rPr lang="en-US"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General Fund - </a:t>
            </a:r>
          </a:p>
        </p:txBody>
      </p:sp>
      <p:sp>
        <p:nvSpPr>
          <p:cNvPr id="4" name="Content Placeholder 2">
            <a:extLst>
              <a:ext uri="{FF2B5EF4-FFF2-40B4-BE49-F238E27FC236}">
                <a16:creationId xmlns:a16="http://schemas.microsoft.com/office/drawing/2014/main" id="{1648C197-8FAA-4757-9F4C-89313D072C01}"/>
              </a:ext>
            </a:extLst>
          </p:cNvPr>
          <p:cNvSpPr>
            <a:spLocks noGrp="1"/>
          </p:cNvSpPr>
          <p:nvPr>
            <p:ph idx="1"/>
          </p:nvPr>
        </p:nvSpPr>
        <p:spPr>
          <a:xfrm>
            <a:off x="1143000" y="1957388"/>
            <a:ext cx="7759700" cy="4464927"/>
          </a:xfrm>
        </p:spPr>
        <p:txBody>
          <a:bodyPr anchor="ctr">
            <a:noAutofit/>
          </a:bodyPr>
          <a:lstStyle/>
          <a:p>
            <a:r>
              <a:rPr lang="en-US" b="1" dirty="0">
                <a:latin typeface="Calibri" panose="020F0502020204030204" pitchFamily="34" charset="0"/>
                <a:cs typeface="Calibri" panose="020F0502020204030204" pitchFamily="34" charset="0"/>
              </a:rPr>
              <a:t>General Fund revenues of $10.7 million were equal to budget.</a:t>
            </a:r>
          </a:p>
          <a:p>
            <a:r>
              <a:rPr lang="en-US" b="1" dirty="0">
                <a:latin typeface="Calibri" panose="020F0502020204030204" pitchFamily="34" charset="0"/>
                <a:cs typeface="Calibri" panose="020F0502020204030204" pitchFamily="34" charset="0"/>
              </a:rPr>
              <a:t>General Fund expenses were $11.2 million and more than the budget of $10.5 million by $754k.</a:t>
            </a:r>
          </a:p>
          <a:p>
            <a:r>
              <a:rPr lang="en-US" b="1" dirty="0">
                <a:latin typeface="Calibri" panose="020F0502020204030204" pitchFamily="34" charset="0"/>
                <a:cs typeface="Calibri" panose="020F0502020204030204" pitchFamily="34" charset="0"/>
              </a:rPr>
              <a:t>Net revenue (expense) was ($521k), unfavorable to the budget of $248k.</a:t>
            </a:r>
          </a:p>
        </p:txBody>
      </p:sp>
    </p:spTree>
    <p:extLst>
      <p:ext uri="{BB962C8B-B14F-4D97-AF65-F5344CB8AC3E}">
        <p14:creationId xmlns:p14="http://schemas.microsoft.com/office/powerpoint/2010/main" val="2750886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normAutofit fontScale="90000"/>
          </a:bodyPr>
          <a:lstStyle/>
          <a:p>
            <a:pPr algn="ctr"/>
            <a:r>
              <a:rPr lang="en-US" dirty="0">
                <a:latin typeface="Calibri" panose="020F0502020204030204" pitchFamily="34" charset="0"/>
                <a:cs typeface="Calibri" panose="020F0502020204030204" pitchFamily="34" charset="0"/>
              </a:rPr>
              <a:t>Six Month Financial Results Ending 2-28-21</a:t>
            </a:r>
            <a:br>
              <a:rPr lang="en-US" dirty="0">
                <a:latin typeface="Calibri" panose="020F0502020204030204" pitchFamily="34" charset="0"/>
                <a:cs typeface="Calibri" panose="020F0502020204030204" pitchFamily="34" charset="0"/>
              </a:rPr>
            </a:br>
            <a:r>
              <a:rPr lang="en-US" sz="2800" dirty="0">
                <a:latin typeface="Calibri" panose="020F0502020204030204" pitchFamily="34" charset="0"/>
                <a:cs typeface="Calibri" panose="020F0502020204030204" pitchFamily="34" charset="0"/>
              </a:rPr>
              <a:t>- Divisions and Round Tables -</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a:xfrm>
            <a:off x="1143000" y="1749288"/>
            <a:ext cx="7759146" cy="4371813"/>
          </a:xfrm>
        </p:spPr>
        <p:txBody>
          <a:bodyPr anchor="ctr">
            <a:normAutofit fontScale="85000" lnSpcReduction="20000"/>
          </a:bodyPr>
          <a:lstStyle/>
          <a:p>
            <a:r>
              <a:rPr lang="en-US" b="1" dirty="0">
                <a:latin typeface="Calibri" panose="020F0502020204030204" pitchFamily="34" charset="0"/>
                <a:cs typeface="Calibri" panose="020F0502020204030204" pitchFamily="34" charset="0"/>
              </a:rPr>
              <a:t>Division revenues were $4.7 million compared to budget of $4.4 million.</a:t>
            </a:r>
          </a:p>
          <a:p>
            <a:r>
              <a:rPr lang="en-US" b="1" dirty="0">
                <a:latin typeface="Calibri" panose="020F0502020204030204" pitchFamily="34" charset="0"/>
                <a:cs typeface="Calibri" panose="020F0502020204030204" pitchFamily="34" charset="0"/>
              </a:rPr>
              <a:t>Division expenses were $4.3 million compared to budget of $5.6 million.</a:t>
            </a:r>
          </a:p>
          <a:p>
            <a:r>
              <a:rPr lang="en-US" b="1" dirty="0">
                <a:latin typeface="Calibri" panose="020F0502020204030204" pitchFamily="34" charset="0"/>
                <a:cs typeface="Calibri" panose="020F0502020204030204" pitchFamily="34" charset="0"/>
              </a:rPr>
              <a:t>Net revenue (expense) of $417k compared favorably to budget of ($1.2 million).</a:t>
            </a:r>
          </a:p>
          <a:p>
            <a:pPr marL="0" indent="0">
              <a:buNone/>
            </a:pPr>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Round Tables revenue was $347k compared to budget of $282k.</a:t>
            </a:r>
          </a:p>
          <a:p>
            <a:r>
              <a:rPr lang="en-US" b="1" dirty="0">
                <a:latin typeface="Calibri" panose="020F0502020204030204" pitchFamily="34" charset="0"/>
                <a:cs typeface="Calibri" panose="020F0502020204030204" pitchFamily="34" charset="0"/>
              </a:rPr>
              <a:t>Round Tables expense was $93k compared to budget of $149k.</a:t>
            </a:r>
          </a:p>
          <a:p>
            <a:r>
              <a:rPr lang="en-US" b="1" dirty="0">
                <a:latin typeface="Calibri" panose="020F0502020204030204" pitchFamily="34" charset="0"/>
                <a:cs typeface="Calibri" panose="020F0502020204030204" pitchFamily="34" charset="0"/>
              </a:rPr>
              <a:t>Net revenue was $253k compared to budget of $133k.</a:t>
            </a:r>
          </a:p>
        </p:txBody>
      </p:sp>
    </p:spTree>
    <p:extLst>
      <p:ext uri="{BB962C8B-B14F-4D97-AF65-F5344CB8AC3E}">
        <p14:creationId xmlns:p14="http://schemas.microsoft.com/office/powerpoint/2010/main" val="38549644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lstStyle/>
          <a:p>
            <a:pPr algn="ctr"/>
            <a:r>
              <a:rPr lang="en-US" dirty="0">
                <a:latin typeface="Calibri" panose="020F0502020204030204" pitchFamily="34" charset="0"/>
                <a:cs typeface="Calibri" panose="020F0502020204030204" pitchFamily="34" charset="0"/>
              </a:rPr>
              <a:t>FY 2022 </a:t>
            </a:r>
            <a:br>
              <a:rPr lang="en-US" dirty="0">
                <a:latin typeface="Calibri" panose="020F0502020204030204" pitchFamily="34" charset="0"/>
                <a:cs typeface="Calibri" panose="020F0502020204030204" pitchFamily="34" charset="0"/>
              </a:rPr>
            </a:br>
            <a:r>
              <a:rPr lang="en-US" dirty="0">
                <a:latin typeface="Calibri" panose="020F0502020204030204" pitchFamily="34" charset="0"/>
                <a:cs typeface="Calibri" panose="020F0502020204030204" pitchFamily="34" charset="0"/>
              </a:rPr>
              <a:t>Preliminary Budget</a:t>
            </a: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a:xfrm>
            <a:off x="1143000" y="1749288"/>
            <a:ext cx="7759146" cy="4762198"/>
          </a:xfrm>
        </p:spPr>
        <p:txBody>
          <a:bodyPr anchor="ctr">
            <a:normAutofit/>
          </a:bodyPr>
          <a:lstStyle/>
          <a:p>
            <a:r>
              <a:rPr lang="en-US" b="1" dirty="0">
                <a:latin typeface="Calibri" panose="020F0502020204030204" pitchFamily="34" charset="0"/>
                <a:cs typeface="Calibri" panose="020F0502020204030204" pitchFamily="34" charset="0"/>
              </a:rPr>
              <a:t>To be presented to Council at this Annual Conference online.</a:t>
            </a:r>
          </a:p>
          <a:p>
            <a:endParaRPr lang="en-US" b="1" dirty="0">
              <a:latin typeface="Calibri" panose="020F0502020204030204" pitchFamily="34" charset="0"/>
              <a:cs typeface="Calibri" panose="020F0502020204030204" pitchFamily="34" charset="0"/>
            </a:endParaRPr>
          </a:p>
          <a:p>
            <a:r>
              <a:rPr lang="en-US" b="1" dirty="0">
                <a:latin typeface="Calibri" panose="020F0502020204030204" pitchFamily="34" charset="0"/>
                <a:cs typeface="Calibri" panose="020F0502020204030204" pitchFamily="34" charset="0"/>
              </a:rPr>
              <a:t>At its Spring meeting in April, BARC reviewed and discussed the initial preliminary budget.  </a:t>
            </a:r>
            <a:endParaRPr lang="en-US" dirty="0"/>
          </a:p>
        </p:txBody>
      </p:sp>
    </p:spTree>
    <p:extLst>
      <p:ext uri="{BB962C8B-B14F-4D97-AF65-F5344CB8AC3E}">
        <p14:creationId xmlns:p14="http://schemas.microsoft.com/office/powerpoint/2010/main" val="21777632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A40CA-6543-D94D-9DE7-419AB1532B10}"/>
              </a:ext>
            </a:extLst>
          </p:cNvPr>
          <p:cNvSpPr>
            <a:spLocks noGrp="1"/>
          </p:cNvSpPr>
          <p:nvPr>
            <p:ph type="title"/>
          </p:nvPr>
        </p:nvSpPr>
        <p:spPr/>
        <p:txBody>
          <a:bodyPr/>
          <a:lstStyle/>
          <a:p>
            <a:pPr algn="ctr"/>
            <a:r>
              <a:rPr lang="en-US" dirty="0">
                <a:latin typeface="Calibri" panose="020F0502020204030204" pitchFamily="34" charset="0"/>
                <a:ea typeface="Cambria" panose="02040503050406030204" pitchFamily="18" charset="0"/>
                <a:cs typeface="Calibri" panose="020F0502020204030204" pitchFamily="34" charset="0"/>
              </a:rPr>
              <a:t>Directives – FY 2022 Budget</a:t>
            </a:r>
            <a:endParaRPr lang="en-US"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7E9CA53-2235-6F4B-8179-F3836C721103}"/>
              </a:ext>
            </a:extLst>
          </p:cNvPr>
          <p:cNvSpPr>
            <a:spLocks noGrp="1"/>
          </p:cNvSpPr>
          <p:nvPr>
            <p:ph idx="1"/>
          </p:nvPr>
        </p:nvSpPr>
        <p:spPr/>
        <p:txBody>
          <a:bodyPr anchor="ctr">
            <a:normAutofit lnSpcReduction="10000"/>
          </a:bodyPr>
          <a:lstStyle/>
          <a:p>
            <a:endParaRPr lang="en-US" b="1" dirty="0">
              <a:latin typeface="Calibri" panose="020F0502020204030204" pitchFamily="34" charset="0"/>
              <a:ea typeface="Cambria" panose="02040503050406030204" pitchFamily="18" charset="0"/>
              <a:cs typeface="Calibri" panose="020F0502020204030204" pitchFamily="34" charset="0"/>
            </a:endParaRPr>
          </a:p>
          <a:p>
            <a:r>
              <a:rPr lang="en-US" b="1" dirty="0">
                <a:latin typeface="Calibri" panose="020F0502020204030204" pitchFamily="34" charset="0"/>
                <a:ea typeface="Cambria" panose="02040503050406030204" pitchFamily="18" charset="0"/>
                <a:cs typeface="Calibri" panose="020F0502020204030204" pitchFamily="34" charset="0"/>
              </a:rPr>
              <a:t>BARC working with Finance Office and Units</a:t>
            </a:r>
          </a:p>
          <a:p>
            <a:pPr lvl="1"/>
            <a:r>
              <a:rPr lang="en-US" sz="2800" dirty="0">
                <a:latin typeface="Calibri" panose="020F0502020204030204" pitchFamily="34" charset="0"/>
              </a:rPr>
              <a:t>Bring forward a final balanced FY22 budget</a:t>
            </a:r>
          </a:p>
          <a:p>
            <a:pPr lvl="1"/>
            <a:r>
              <a:rPr lang="en-US" sz="2800" dirty="0">
                <a:latin typeface="Calibri" panose="020F0502020204030204" pitchFamily="34" charset="0"/>
              </a:rPr>
              <a:t>Build a contingency fund to manage unexpected events and include a budget line to reflect it </a:t>
            </a:r>
          </a:p>
          <a:p>
            <a:pPr lvl="1"/>
            <a:r>
              <a:rPr lang="en-US" sz="2800" dirty="0">
                <a:latin typeface="Calibri" panose="020F0502020204030204" pitchFamily="34" charset="0"/>
              </a:rPr>
              <a:t>Examine final projections for </a:t>
            </a:r>
            <a:r>
              <a:rPr lang="en-US" sz="2800" dirty="0" err="1">
                <a:latin typeface="Calibri" panose="020F0502020204030204" pitchFamily="34" charset="0"/>
              </a:rPr>
              <a:t>LibLearnX</a:t>
            </a:r>
            <a:r>
              <a:rPr lang="en-US" sz="2800" dirty="0">
                <a:latin typeface="Calibri" panose="020F0502020204030204" pitchFamily="34" charset="0"/>
              </a:rPr>
              <a:t> and Annual 2022 for pragmatic forecast and provide data supporting the assumptions </a:t>
            </a:r>
          </a:p>
          <a:p>
            <a:pPr lvl="1"/>
            <a:r>
              <a:rPr lang="en-US" sz="2800" dirty="0">
                <a:latin typeface="Calibri" panose="020F0502020204030204" pitchFamily="34" charset="0"/>
              </a:rPr>
              <a:t>Align financial reality with revenue projections</a:t>
            </a:r>
          </a:p>
          <a:p>
            <a:endParaRPr lang="en-US"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5821065"/>
      </p:ext>
    </p:extLst>
  </p:cSld>
  <p:clrMapOvr>
    <a:masterClrMapping/>
  </p:clrMapOvr>
</p:sld>
</file>

<file path=ppt/theme/theme1.xml><?xml version="1.0" encoding="utf-8"?>
<a:theme xmlns:a="http://schemas.openxmlformats.org/drawingml/2006/main" name="Office Theme">
  <a:themeElements>
    <a:clrScheme name="ALA">
      <a:dk1>
        <a:srgbClr val="000000"/>
      </a:dk1>
      <a:lt1>
        <a:srgbClr val="FFFFFF"/>
      </a:lt1>
      <a:dk2>
        <a:srgbClr val="03254D"/>
      </a:dk2>
      <a:lt2>
        <a:srgbClr val="E7E6E6"/>
      </a:lt2>
      <a:accent1>
        <a:srgbClr val="DB3E37"/>
      </a:accent1>
      <a:accent2>
        <a:srgbClr val="054B8D"/>
      </a:accent2>
      <a:accent3>
        <a:srgbClr val="A5A5A5"/>
      </a:accent3>
      <a:accent4>
        <a:srgbClr val="C9C9C9"/>
      </a:accent4>
      <a:accent5>
        <a:srgbClr val="C9C9C9"/>
      </a:accent5>
      <a:accent6>
        <a:srgbClr val="C9C9C9"/>
      </a:accent6>
      <a:hlink>
        <a:srgbClr val="009EC5"/>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Office Theme</Template>
  <TotalTime>3527</TotalTime>
  <Words>473</Words>
  <Application>Microsoft Office PowerPoint</Application>
  <PresentationFormat>On-screen Show (4:3)</PresentationFormat>
  <Paragraphs>49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Calibri</vt:lpstr>
      <vt:lpstr>Arial</vt:lpstr>
      <vt:lpstr>Office Theme</vt:lpstr>
      <vt:lpstr>BARC Report at the Information Session  to the ALA Executive Board, ALA Council and  the Planning and Budget Assembly</vt:lpstr>
      <vt:lpstr>Topics to be Covered</vt:lpstr>
      <vt:lpstr>Six Month Financial Results Ending 2-28-21 - Total ALA -</vt:lpstr>
      <vt:lpstr>Six Month Financial Results  Ending 2-28-21 - Total ALA -</vt:lpstr>
      <vt:lpstr>Six Month Financial Results  Ending 2-28-21 - General Fund - </vt:lpstr>
      <vt:lpstr>Six Month Financial Results  Ending 2-28-21 - General Fund - </vt:lpstr>
      <vt:lpstr>Six Month Financial Results Ending 2-28-21 - Divisions and Round Tables -</vt:lpstr>
      <vt:lpstr>FY 2022  Preliminary Budget</vt:lpstr>
      <vt:lpstr>Directives – FY 2022 Budget</vt:lpstr>
      <vt:lpstr>BARC Engagement</vt:lpstr>
      <vt:lpstr>Financial Education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Marsha Burgess</cp:lastModifiedBy>
  <cp:revision>479</cp:revision>
  <cp:lastPrinted>2019-10-18T15:29:52Z</cp:lastPrinted>
  <dcterms:created xsi:type="dcterms:W3CDTF">2017-03-31T18:31:02Z</dcterms:created>
  <dcterms:modified xsi:type="dcterms:W3CDTF">2021-06-24T15:08:52Z</dcterms:modified>
</cp:coreProperties>
</file>