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1" r:id="rId2"/>
  </p:sldMasterIdLst>
  <p:notesMasterIdLst>
    <p:notesMasterId r:id="rId14"/>
  </p:notesMasterIdLst>
  <p:sldIdLst>
    <p:sldId id="800" r:id="rId3"/>
    <p:sldId id="827" r:id="rId4"/>
    <p:sldId id="828" r:id="rId5"/>
    <p:sldId id="825" r:id="rId6"/>
    <p:sldId id="315" r:id="rId7"/>
    <p:sldId id="835" r:id="rId8"/>
    <p:sldId id="836" r:id="rId9"/>
    <p:sldId id="834" r:id="rId10"/>
    <p:sldId id="837" r:id="rId11"/>
    <p:sldId id="817" r:id="rId12"/>
    <p:sldId id="82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28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EndowII!$B$6</c:f>
              <c:strCache>
                <c:ptCount val="1"/>
                <c:pt idx="0">
                  <c:v>Market Value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EndowII!$C$5:$G$5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EndowII!$C$6:$G$6</c:f>
              <c:numCache>
                <c:formatCode>_("$"* #,##0_);_("$"* \(#,##0\);_("$"* "-"??_);_(@_)</c:formatCode>
                <c:ptCount val="5"/>
                <c:pt idx="0">
                  <c:v>38725000</c:v>
                </c:pt>
                <c:pt idx="1">
                  <c:v>39976000</c:v>
                </c:pt>
                <c:pt idx="2">
                  <c:v>45010000</c:v>
                </c:pt>
                <c:pt idx="3">
                  <c:v>42091000</c:v>
                </c:pt>
                <c:pt idx="4">
                  <c:v>54260000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FC-4293-B5F6-BA5B3E33C411}"/>
            </c:ext>
          </c:extLst>
        </c:ser>
        <c:ser>
          <c:idx val="1"/>
          <c:order val="1"/>
          <c:tx>
            <c:strRef>
              <c:f>EndowII!$B$7</c:f>
              <c:strCache>
                <c:ptCount val="1"/>
                <c:pt idx="0">
                  <c:v>Book Value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EndowII!$C$5:$G$5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EndowII!$C$7:$G$7</c:f>
              <c:numCache>
                <c:formatCode>_("$"* #,##0_);_("$"* \(#,##0\);_("$"* "-"??_);_(@_)</c:formatCode>
                <c:ptCount val="5"/>
                <c:pt idx="0">
                  <c:v>13687000</c:v>
                </c:pt>
                <c:pt idx="1">
                  <c:v>12696000</c:v>
                </c:pt>
                <c:pt idx="2">
                  <c:v>12326000</c:v>
                </c:pt>
                <c:pt idx="3">
                  <c:v>11861000</c:v>
                </c:pt>
                <c:pt idx="4">
                  <c:v>15870000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FC-4293-B5F6-BA5B3E33C4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4748568"/>
        <c:axId val="504748896"/>
      </c:barChart>
      <c:catAx>
        <c:axId val="504748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endParaRPr lang="en-US"/>
          </a:p>
        </c:txPr>
        <c:crossAx val="504748896"/>
        <c:crosses val="autoZero"/>
        <c:auto val="1"/>
        <c:lblAlgn val="ctr"/>
        <c:lblOffset val="100"/>
        <c:noMultiLvlLbl val="0"/>
      </c:catAx>
      <c:valAx>
        <c:axId val="50474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pPr>
            <a:endParaRPr lang="en-US"/>
          </a:p>
        </c:txPr>
        <c:crossAx val="504748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EndowRts!$C$3</c:f>
              <c:strCache>
                <c:ptCount val="1"/>
                <c:pt idx="0">
                  <c:v>% Return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EndowRts!$B$4:$B$14</c:f>
              <c:strCache>
                <c:ptCount val="11"/>
                <c:pt idx="0">
                  <c:v>ALA Endowment</c:v>
                </c:pt>
                <c:pt idx="1">
                  <c:v>FTSE 100</c:v>
                </c:pt>
                <c:pt idx="2">
                  <c:v>Hang Seng</c:v>
                </c:pt>
                <c:pt idx="3">
                  <c:v>Euro Stoxx 50</c:v>
                </c:pt>
                <c:pt idx="4">
                  <c:v>ML Broad Bond</c:v>
                </c:pt>
                <c:pt idx="5">
                  <c:v>DAX</c:v>
                </c:pt>
                <c:pt idx="6">
                  <c:v>Nikkei 225</c:v>
                </c:pt>
                <c:pt idx="7">
                  <c:v>Shanghai Comp</c:v>
                </c:pt>
                <c:pt idx="8">
                  <c:v>Dow Jones</c:v>
                </c:pt>
                <c:pt idx="9">
                  <c:v>NASDAQ</c:v>
                </c:pt>
                <c:pt idx="10">
                  <c:v>S&amp;P 500</c:v>
                </c:pt>
              </c:strCache>
            </c:strRef>
          </c:cat>
          <c:val>
            <c:numRef>
              <c:f>EndowRts!$C$4:$C$14</c:f>
              <c:numCache>
                <c:formatCode>0.0%</c:formatCode>
                <c:ptCount val="11"/>
                <c:pt idx="0">
                  <c:v>0.2014</c:v>
                </c:pt>
                <c:pt idx="1">
                  <c:v>0.2198</c:v>
                </c:pt>
                <c:pt idx="2">
                  <c:v>0.13639999999999999</c:v>
                </c:pt>
                <c:pt idx="3">
                  <c:v>0.26840000000000003</c:v>
                </c:pt>
                <c:pt idx="4">
                  <c:v>8.8800000000000004E-2</c:v>
                </c:pt>
                <c:pt idx="5">
                  <c:v>0.22950000000000001</c:v>
                </c:pt>
                <c:pt idx="6">
                  <c:v>0.22370000000000001</c:v>
                </c:pt>
                <c:pt idx="7">
                  <c:v>0.23760000000000001</c:v>
                </c:pt>
                <c:pt idx="8">
                  <c:v>0.25340000000000001</c:v>
                </c:pt>
                <c:pt idx="9">
                  <c:v>0.3674</c:v>
                </c:pt>
                <c:pt idx="10">
                  <c:v>0.31480000000000002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7-43C7-9B92-5D3B5F8B5A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8522968"/>
        <c:axId val="88523296"/>
      </c:barChart>
      <c:catAx>
        <c:axId val="88522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88523296"/>
        <c:crosses val="autoZero"/>
        <c:auto val="1"/>
        <c:lblAlgn val="ctr"/>
        <c:lblOffset val="100"/>
        <c:noMultiLvlLbl val="0"/>
      </c:catAx>
      <c:valAx>
        <c:axId val="88523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88522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D41763-FD83-4556-BA62-D33FCB3F38B7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408C0F3-A0AA-4C7A-9479-28642DFB3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0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latin typeface="Cambria" panose="02040503050406030204" pitchFamily="18" charset="0"/>
              </a:rPr>
              <a:t>Endowment Trustee’s Report at the Information Session </a:t>
            </a:r>
          </a:p>
          <a:p>
            <a:pPr algn="ctr"/>
            <a:r>
              <a:rPr lang="en-US" dirty="0">
                <a:latin typeface="Cambria" panose="02040503050406030204" pitchFamily="18" charset="0"/>
              </a:rPr>
              <a:t>to the ALA Executive Board and ALA Council </a:t>
            </a:r>
          </a:p>
          <a:p>
            <a:pPr algn="ctr"/>
            <a:endParaRPr lang="en-US" dirty="0">
              <a:latin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</a:rPr>
              <a:t>Rod Hersberger – Senior Endowment Trustee</a:t>
            </a:r>
          </a:p>
          <a:p>
            <a:endParaRPr lang="en-US" dirty="0">
              <a:latin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</a:rPr>
              <a:t>Saturday June 23, 2018</a:t>
            </a:r>
          </a:p>
          <a:p>
            <a:r>
              <a:rPr lang="en-US" dirty="0">
                <a:latin typeface="Cambria" panose="02040503050406030204" pitchFamily="18" charset="0"/>
              </a:rPr>
              <a:t>Sunday June 24, 2018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8C0F3-A0AA-4C7A-9479-28642DFB3F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63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4530" y="4538369"/>
            <a:ext cx="5608320" cy="3660458"/>
          </a:xfrm>
        </p:spPr>
        <p:txBody>
          <a:bodyPr/>
          <a:lstStyle/>
          <a:p>
            <a:r>
              <a:rPr lang="en-US" dirty="0"/>
              <a:t>The work of the Trustees – recent actions</a:t>
            </a:r>
          </a:p>
          <a:p>
            <a:endParaRPr lang="en-US" dirty="0"/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Reviewed Blackstone payout – “J” Curve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  - Investments begins payoff shortly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Made no recommended changes to the portfolio’s asset 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allocation between equites (64%), bonds (24%) and 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alternatives (12%)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Reviewing two new ESG investments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- Preliminary review at the spring meeting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- Final review at the fall meeting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Review portfolio holdings 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          - Made access to portfolio holdings available to Council &amp; 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            membership</a:t>
            </a:r>
            <a:endParaRPr lang="en-US" altLang="en-US" dirty="0">
              <a:latin typeface="Cambria" panose="02040503050406030204" pitchFamily="18" charset="0"/>
            </a:endParaRP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Implemented a Senior Trustee succession plan </a:t>
            </a:r>
            <a:endParaRPr lang="en-US" altLang="en-US" dirty="0">
              <a:latin typeface="Cambria" panose="02040503050406030204" pitchFamily="18" charset="0"/>
            </a:endParaRP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“Strategic Review” of the Endowment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       - Interviewing consulting candidates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8C0F3-A0AA-4C7A-9479-28642DFB3F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1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A8ED2F92-4320-468F-AEFA-4D4D628A95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1F404428-7C03-4F78-BF05-970E8693A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FTSE 100 -8.2% Dow Jones -0.2% Hang Seng 3.0% Euro </a:t>
            </a:r>
            <a:r>
              <a:rPr lang="en-US" dirty="0" err="1"/>
              <a:t>Stoxx</a:t>
            </a:r>
            <a:r>
              <a:rPr lang="en-US" dirty="0"/>
              <a:t> 1.0% NASDAQ 8.3% ML US Broad Market Bonds -1.5% DAX -2.4% Nikkei 225 -1.7% Shanghai Comp -6.1% S&amp;P 500 2.0% ALA Endowment 1.4% 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CF721748-F56B-4C4A-9E69-06FDF36DC8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8652428" indent="-3818654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30F7426-00C3-431D-8485-CC2E1DE4C4C4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7712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300303B3-7695-4E86-AFD1-C508B580F6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A5A5651F-EECB-4E6F-B6E2-A2EF2E964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Time Weighted Rate of Return @ 5-31-18</a:t>
            </a:r>
          </a:p>
          <a:p>
            <a:endParaRPr lang="en-US" altLang="en-US" dirty="0">
              <a:latin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  <a:p>
            <a:pPr eaLnBrk="1" fontAlgn="ctr" hangingPunct="1">
              <a:spcBef>
                <a:spcPct val="0"/>
              </a:spcBef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fontAlgn="ctr" hangingPunct="1">
              <a:spcBef>
                <a:spcPct val="0"/>
              </a:spcBef>
            </a:pPr>
            <a:r>
              <a:rPr lang="en-US" altLang="en-US" sz="1400" dirty="0">
                <a:latin typeface="Arial" panose="020B0604020202020204" pitchFamily="34" charset="0"/>
              </a:rPr>
              <a:t>May 2018  Opening Balance - $45,028,467, Contributions/(Withdrawals) - $0, Interest/Dividends - $52,272, Appreciation/(Depreciation) – ($592,657), Closing Balance - $45,673,395, Rate of Return for the period – (1.43%) and Rate of Return Cumulative (1.37%). </a:t>
            </a: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E1704D8C-FE09-43AC-8BF8-B2031EC48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8652428" indent="-3818654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B3C4D87-E89E-415E-AB80-5F12AED9BF93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45503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03FDD9A-8037-490B-95D3-14AEF9AFD6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EEDD9395-50D0-4F40-B2ED-67F698ABE8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Manager Allocation and Style</a:t>
            </a:r>
          </a:p>
          <a:p>
            <a:endParaRPr lang="en-US" altLang="en-US" b="1" u="sng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r>
              <a:rPr lang="en-US" altLang="en-US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Manager                                                                    Value                               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Clearbridge ESG - Large Cap Core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$9,498,873</a:t>
            </a:r>
            <a:r>
              <a:rPr lang="en-US" altLang="en-US" dirty="0">
                <a:latin typeface="Arial" panose="020B0604020202020204" pitchFamily="34" charset="0"/>
              </a:rPr>
              <a:t> 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20.8%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Merrill Lynch Personal Advisor* - (MLPA)      $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21,971,967                       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48.1%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The Endowment Fund/KKR/Blackstone/ JLL - Alternatives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                                                                              $         3,920,637 </a:t>
            </a:r>
            <a:r>
              <a:rPr lang="en-US" altLang="en-US" dirty="0">
                <a:latin typeface="Arial" panose="020B0604020202020204" pitchFamily="34" charset="0"/>
              </a:rPr>
              <a:t>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8.6%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Capital Group – International</a:t>
            </a:r>
            <a:r>
              <a:rPr lang="en-US" altLang="en-US" dirty="0">
                <a:latin typeface="Arial" panose="020B0604020202020204" pitchFamily="34" charset="0"/>
              </a:rPr>
              <a:t>     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$ 2,110,627                        4.6%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Equity Income &amp; Growth – ETF</a:t>
            </a:r>
            <a:r>
              <a:rPr lang="en-US" altLang="en-US" dirty="0">
                <a:latin typeface="Arial" panose="020B0604020202020204" pitchFamily="34" charset="0"/>
              </a:rPr>
              <a:t>                    </a:t>
            </a:r>
            <a:r>
              <a:rPr lang="en-US" altLang="en-US" u="sng" dirty="0">
                <a:solidFill>
                  <a:srgbClr val="000000"/>
                </a:solidFill>
                <a:latin typeface="Garamond" panose="02020404030301010803" pitchFamily="18" charset="0"/>
              </a:rPr>
              <a:t>$  8,171,292                       17.9%</a:t>
            </a:r>
            <a:endParaRPr lang="en-US" altLang="en-US" dirty="0">
              <a:latin typeface="Arial" panose="020B0604020202020204" pitchFamily="34" charset="0"/>
            </a:endParaRPr>
          </a:p>
          <a:p>
            <a:pPr algn="just"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                                                                   Total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$44,824,221                    100.00%</a:t>
            </a:r>
            <a:endParaRPr lang="en-US" altLang="en-US" dirty="0">
              <a:latin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A98FAC9A-3A45-4191-A060-22534516A3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444E459-357E-433A-A406-149A9DD7C885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6696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03FDD9A-8037-490B-95D3-14AEF9AFD6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EEDD9395-50D0-4F40-B2ED-67F698ABE8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Manager Allocation and Style</a:t>
            </a:r>
          </a:p>
          <a:p>
            <a:endParaRPr lang="en-US" altLang="en-US" b="1" u="sng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r>
              <a:rPr lang="en-US" altLang="en-US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Manager                                                                    Value                               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Clearbridge ESG - Large Cap Core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$9,498,873</a:t>
            </a:r>
            <a:r>
              <a:rPr lang="en-US" altLang="en-US" dirty="0">
                <a:latin typeface="Arial" panose="020B0604020202020204" pitchFamily="34" charset="0"/>
              </a:rPr>
              <a:t> 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20.8%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Merrill Lynch Personal Advisor* - (MLPA)      $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21,971,967                       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48.1%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The Endowment Fund/KKR/Blackstone/ JLL - Alternatives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                                                                              $         3,920,637 </a:t>
            </a:r>
            <a:r>
              <a:rPr lang="en-US" altLang="en-US" dirty="0">
                <a:latin typeface="Arial" panose="020B0604020202020204" pitchFamily="34" charset="0"/>
              </a:rPr>
              <a:t>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8.6%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Capital Group – International</a:t>
            </a:r>
            <a:r>
              <a:rPr lang="en-US" altLang="en-US" dirty="0">
                <a:latin typeface="Arial" panose="020B0604020202020204" pitchFamily="34" charset="0"/>
              </a:rPr>
              <a:t>     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$ 2,110,627                        4.6%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Equity Income &amp; Growth – ETF</a:t>
            </a:r>
            <a:r>
              <a:rPr lang="en-US" altLang="en-US" dirty="0">
                <a:latin typeface="Arial" panose="020B0604020202020204" pitchFamily="34" charset="0"/>
              </a:rPr>
              <a:t>                    </a:t>
            </a:r>
            <a:r>
              <a:rPr lang="en-US" altLang="en-US" u="sng" dirty="0">
                <a:solidFill>
                  <a:srgbClr val="000000"/>
                </a:solidFill>
                <a:latin typeface="Garamond" panose="02020404030301010803" pitchFamily="18" charset="0"/>
              </a:rPr>
              <a:t>$  8,171,292                       17.9%</a:t>
            </a:r>
            <a:endParaRPr lang="en-US" altLang="en-US" dirty="0">
              <a:latin typeface="Arial" panose="020B0604020202020204" pitchFamily="34" charset="0"/>
            </a:endParaRPr>
          </a:p>
          <a:p>
            <a:pPr algn="just"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                                                                   Total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$44,824,221                    100.00%</a:t>
            </a:r>
            <a:endParaRPr lang="en-US" altLang="en-US" dirty="0">
              <a:latin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A98FAC9A-3A45-4191-A060-22534516A3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444E459-357E-433A-A406-149A9DD7C885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1079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03FDD9A-8037-490B-95D3-14AEF9AFD6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EEDD9395-50D0-4F40-B2ED-67F698ABE8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Manager Allocation and Style</a:t>
            </a:r>
          </a:p>
          <a:p>
            <a:endParaRPr lang="en-US" altLang="en-US" b="1" u="sng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r>
              <a:rPr lang="en-US" altLang="en-US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Manager                                                                    Value                               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Clearbridge ESG - Large Cap Core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$9,498,873</a:t>
            </a:r>
            <a:r>
              <a:rPr lang="en-US" altLang="en-US" dirty="0">
                <a:latin typeface="Arial" panose="020B0604020202020204" pitchFamily="34" charset="0"/>
              </a:rPr>
              <a:t> 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20.8%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Merrill Lynch Personal Advisor* - (MLPA)      $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21,971,967                       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48.1%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The Endowment Fund/KKR/Blackstone/ JLL - Alternatives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                                                                              $         3,920,637 </a:t>
            </a:r>
            <a:r>
              <a:rPr lang="en-US" altLang="en-US" dirty="0">
                <a:latin typeface="Arial" panose="020B0604020202020204" pitchFamily="34" charset="0"/>
              </a:rPr>
              <a:t>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8.6%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Capital Group – International</a:t>
            </a:r>
            <a:r>
              <a:rPr lang="en-US" altLang="en-US" dirty="0">
                <a:latin typeface="Arial" panose="020B0604020202020204" pitchFamily="34" charset="0"/>
              </a:rPr>
              <a:t>                       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$ 2,110,627                        4.6%</a:t>
            </a:r>
            <a:endParaRPr lang="en-US" altLang="en-US" dirty="0">
              <a:latin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Equity Income &amp; Growth – ETF</a:t>
            </a:r>
            <a:r>
              <a:rPr lang="en-US" altLang="en-US" dirty="0">
                <a:latin typeface="Arial" panose="020B0604020202020204" pitchFamily="34" charset="0"/>
              </a:rPr>
              <a:t>                    </a:t>
            </a:r>
            <a:r>
              <a:rPr lang="en-US" altLang="en-US" u="sng" dirty="0">
                <a:solidFill>
                  <a:srgbClr val="000000"/>
                </a:solidFill>
                <a:latin typeface="Garamond" panose="02020404030301010803" pitchFamily="18" charset="0"/>
              </a:rPr>
              <a:t>$  8,171,292                       17.9%</a:t>
            </a:r>
            <a:endParaRPr lang="en-US" altLang="en-US" dirty="0">
              <a:latin typeface="Arial" panose="020B0604020202020204" pitchFamily="34" charset="0"/>
            </a:endParaRPr>
          </a:p>
          <a:p>
            <a:pPr algn="just" eaLnBrk="1" fontAlgn="b" hangingPunct="1">
              <a:spcBef>
                <a:spcPct val="0"/>
              </a:spcBef>
            </a:pPr>
            <a:r>
              <a:rPr lang="en-US" altLang="en-US" b="1" dirty="0">
                <a:solidFill>
                  <a:srgbClr val="000000"/>
                </a:solidFill>
                <a:latin typeface="Garamond" panose="02020404030301010803" pitchFamily="18" charset="0"/>
              </a:rPr>
              <a:t>                                                                   Total  </a:t>
            </a: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$44,824,221                    100.00%</a:t>
            </a:r>
            <a:endParaRPr lang="en-US" altLang="en-US" dirty="0">
              <a:latin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A98FAC9A-3A45-4191-A060-22534516A3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444E459-357E-433A-A406-149A9DD7C885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4729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4530" y="4538369"/>
            <a:ext cx="5608320" cy="3660458"/>
          </a:xfrm>
        </p:spPr>
        <p:txBody>
          <a:bodyPr/>
          <a:lstStyle/>
          <a:p>
            <a:r>
              <a:rPr lang="en-US" dirty="0"/>
              <a:t>The work of the Trustees – recent actions</a:t>
            </a:r>
          </a:p>
          <a:p>
            <a:endParaRPr lang="en-US" dirty="0"/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Reviewed Blackstone payout – “J” Curve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  - Investments begins payoff shortly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Made no recommended changes to the portfolio’s asset 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allocation between equites (64%), bonds (24%) and 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alternatives (12%)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Reviewing two new ESG investments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- Preliminary review at the spring meeting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- Final review at the fall meeting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Review portfolio holdings 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          - Made access to portfolio holdings available to Council &amp; 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            membership</a:t>
            </a:r>
            <a:endParaRPr lang="en-US" altLang="en-US" dirty="0">
              <a:latin typeface="Cambria" panose="02040503050406030204" pitchFamily="18" charset="0"/>
            </a:endParaRP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Implemented a Senior Trustee succession plan </a:t>
            </a:r>
            <a:endParaRPr lang="en-US" altLang="en-US" dirty="0">
              <a:latin typeface="Cambria" panose="02040503050406030204" pitchFamily="18" charset="0"/>
            </a:endParaRP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“Strategic Review” of the Endowment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       - Interviewing consulting candidates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8C0F3-A0AA-4C7A-9479-28642DFB3F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15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4530" y="4538369"/>
            <a:ext cx="5608320" cy="3660458"/>
          </a:xfrm>
        </p:spPr>
        <p:txBody>
          <a:bodyPr/>
          <a:lstStyle/>
          <a:p>
            <a:r>
              <a:rPr lang="en-US" dirty="0"/>
              <a:t>The work of the Trustees – recent actions</a:t>
            </a:r>
          </a:p>
          <a:p>
            <a:endParaRPr lang="en-US" dirty="0"/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Reviewed Blackstone payout – “J” Curve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  - Investments begins payoff shortly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Made no recommended changes to the portfolio’s asset 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allocation between equites (64%), bonds (24%) and 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alternatives (12%)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Reviewing two new ESG investments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- Preliminary review at the spring meeting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- Final review at the fall meeting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Review portfolio holdings 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          - Made access to portfolio holdings available to Council &amp; </a:t>
            </a: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            membership</a:t>
            </a:r>
            <a:endParaRPr lang="en-US" altLang="en-US" dirty="0">
              <a:latin typeface="Cambria" panose="02040503050406030204" pitchFamily="18" charset="0"/>
            </a:endParaRPr>
          </a:p>
          <a:p>
            <a:pPr lvl="0">
              <a:defRPr/>
            </a:pPr>
            <a:r>
              <a:rPr lang="en-US" altLang="en-US" dirty="0">
                <a:solidFill>
                  <a:prstClr val="black"/>
                </a:solidFill>
                <a:latin typeface="Cambria" panose="02040503050406030204" pitchFamily="18" charset="0"/>
              </a:rPr>
              <a:t>Implemented a Senior Trustee succession plan </a:t>
            </a:r>
            <a:endParaRPr lang="en-US" altLang="en-US" dirty="0">
              <a:latin typeface="Cambria" panose="02040503050406030204" pitchFamily="18" charset="0"/>
            </a:endParaRP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“Strategic Review” of the Endowment</a:t>
            </a:r>
          </a:p>
          <a:p>
            <a:pPr>
              <a:defRPr/>
            </a:pPr>
            <a:r>
              <a:rPr lang="en-US" altLang="en-US" dirty="0">
                <a:latin typeface="Cambria" panose="02040503050406030204" pitchFamily="18" charset="0"/>
              </a:rPr>
              <a:t>                  - Interviewing consulting candidates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8C0F3-A0AA-4C7A-9479-28642DFB3F3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80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98A6B-B221-4B2B-9F40-DE82615E6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6E615-F9FD-472E-970E-AF7AC2E27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79A86-E05D-4D0F-B340-3803C653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EFBA4-CD1D-424D-8182-8EF26FBA6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ED25B-33A9-49CF-9405-813F3C040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2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186D8-ED19-4F5D-87D1-AB5103E6D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4EBC02-3D42-4A32-946B-B0A0FDA1D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80FCD-82ED-492E-BC40-6921B74C6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EB346-DE3E-4505-9D16-47847E8D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764A9-0E41-4495-8D68-3E0B9EA63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5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8A1519-A6E8-40D2-ADDE-FE0606C45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F5FE7-9C3B-4B6F-9C9E-68090B174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5FC8E-84F1-4473-AD3E-BFB13404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D2EC9-01C4-4A47-A52E-D991F2EA8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C75AC-2E75-43AA-AEEC-109CAF2F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8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D0BD24-0E09-4484-8D65-2FF04548B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0765DC-5F1A-4395-94CD-CA6EA1C433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6F7E15-2587-41D0-B8DD-F12889EDA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91BA3-9103-47CA-BAAD-8438CD288F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017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319BB5-D003-4662-83C1-FCE807AD7A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F4D4AB-DF83-42E2-B3F3-AC6079072D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BF6E19-2D29-4B15-84BA-A92BA070C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7305D-A46E-4BE8-B0ED-67A8214395D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1884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10670-ACE4-44D1-8C6C-2816BB874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E2C1A-E355-42B7-B155-A6333711F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D5B79-EDA0-4B5C-8CCB-721D507E7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DAC8E-0B28-4B63-93CA-C09CEAEB1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C7693-BBD7-4D51-843D-2406E500A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5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F248C-3340-415F-824B-B9F9E1E23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9766C-846E-456E-9DC1-C84F1A493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F5985-14A4-484E-90F5-B8A61580E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467D-B00E-4F99-B016-BB912476D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1AF3B-5704-492A-B71D-325FB51CE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9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91FDE-9AE2-4086-BD7B-8EC86E41A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50033-AF63-42A3-8E3C-E3C0D46BB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0C80E-B41E-4EB1-A01B-10EF5BB35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CDE40-06EF-450D-86AA-CEF547156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1019A-DA87-4339-BB9C-8071B5E20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70149-AFB5-4BD0-B960-7F455A41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8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4F03E-19F9-4158-9231-39003FFF8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5D2FB-43CD-4978-AE2B-2B178A78F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85C9E5-1B81-4BC6-BC30-F5E1806A7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3B2023-020B-409F-9082-B8B2046451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D1F9D3-34D1-4787-8B58-7B64983896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0A983E-D064-449F-B8C6-C1A19E291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50E777-27D4-43C4-8C08-C37FF7FAD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02BCBD-4348-4D10-992C-6A9CE5C5C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6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9EF61-D831-494E-B5A9-AA8E3644E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E81D4E-BAFD-4E9D-907E-9778DCA5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A025C8-472E-4389-AE72-97458BCAE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0123BD-0686-400A-B0B3-66E78C4E8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2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231AA4-5882-48AA-9FEF-47AA25EE6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4983A7-BA66-40E4-A8A0-332C4636E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F8139-F753-4C48-9E8A-B95E5780E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34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0EB59-3BF0-4F14-8349-8EDA017A3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4D0C-7305-4767-AA8A-EFBBA2D9A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ABB86-B1A8-4394-B26F-32C36AD35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E2F6C-879A-4938-879D-ADC4916CF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32BEB-A55C-4FCE-BFF1-48F17C7B9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4400B-43CB-46E8-976D-9549BBF65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7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7B368-34BC-4C06-B9FC-36FBA8452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41CD0-A8DA-4BF2-8B36-37AAA8DA2F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5933E2-7A00-4555-AED9-BA704F4D8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E13E5-4C2C-4158-A1D4-07F11851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F60BC-6A3F-41A7-A558-EEFED149A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CD258-80A6-4A69-BE0D-BFE5A171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1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EF651C-2913-4688-8141-527676022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4AB7B-D5B8-45B3-AE1F-D02D1ADC6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E6489-84A2-42F8-A0D8-666ADC3C9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BA99C-AE1C-428B-9774-892655913E4A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F9499-5F49-4F11-97D4-EBD15C34A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4975-2486-4897-A369-F4D5D40FFC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8C475-BD8D-4C16-9A0E-0A8190408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0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845CD4D-AA46-424D-A33D-71E45FB525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F15C182-317C-4E47-89F0-48D0D4866C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33C23CBE-6A4C-4CD9-8FAA-D8F0CF2B5F5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74788DD6-23C2-4F20-A1E9-49F5BB3237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67DBC2E5-EC3C-41F1-AEC7-3365BE49873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9A9CFFAF-800D-4822-A4C8-59CF8996672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A8E8B5A-A5EC-4A85-9AD6-35969F01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FEA1EC40-D6C3-4BDF-A3A7-7AACA5D93B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52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ＭＳ Ｐゴシック" pitchFamily="34" charset="-128"/>
          <a:cs typeface="ＭＳ Ｐゴシック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pitchFamily="34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pitchFamily="34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pitchFamily="34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pitchFamily="34" charset="-128"/>
          <a:cs typeface="ＭＳ Ｐゴシック" pitchFamily="-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ＭＳ Ｐゴシック" pitchFamily="34" charset="-128"/>
          <a:cs typeface="ＭＳ Ｐゴシック" pitchFamily="-1" charset="-128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ea typeface="ＭＳ Ｐゴシック" pitchFamily="34" charset="-128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ea typeface="ＭＳ Ｐゴシック" pitchFamily="34" charset="-128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ea typeface="ＭＳ Ｐゴシック" pitchFamily="34" charset="-128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ＭＳ Ｐゴシック" pitchFamily="34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commons.wikimedia.org/wiki/File:LuMaxArt_Computer_Workgroup_Concept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commons.wikimedia.org/wiki/File:LuMaxArt_Computer_Workgroup_Concept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commons.wikimedia.org/wiki/File:LuMaxArt_Computer_Workgroup_Concept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C672D0D-4A5D-4501-942F-A2F42327C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596901"/>
            <a:ext cx="46101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C043D6-E835-458F-A772-D5869B2C3B8E}"/>
              </a:ext>
            </a:extLst>
          </p:cNvPr>
          <p:cNvSpPr txBox="1"/>
          <p:nvPr/>
        </p:nvSpPr>
        <p:spPr>
          <a:xfrm>
            <a:off x="8123068" y="5720664"/>
            <a:ext cx="3916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Cambria" panose="02040503050406030204" pitchFamily="18" charset="0"/>
              </a:rPr>
              <a:t>Midwinter Meeting – Philadelphia, PA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Cambria" panose="02040503050406030204" pitchFamily="18" charset="0"/>
              </a:rPr>
              <a:t>Saturday – January 25, 2020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>
              <a:latin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92E33B-DDD4-424A-A26D-E24379CFE949}"/>
              </a:ext>
            </a:extLst>
          </p:cNvPr>
          <p:cNvSpPr txBox="1"/>
          <p:nvPr/>
        </p:nvSpPr>
        <p:spPr>
          <a:xfrm>
            <a:off x="9596762" y="257482"/>
            <a:ext cx="24428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Tx/>
              <a:buSzTx/>
              <a:buFontTx/>
              <a:buNone/>
              <a:defRPr/>
            </a:pPr>
            <a:r>
              <a:rPr lang="en-US" altLang="en-US" sz="1600" dirty="0">
                <a:latin typeface="Cambria" panose="02040503050406030204" pitchFamily="18" charset="0"/>
              </a:rPr>
              <a:t>EBD #13.1</a:t>
            </a:r>
          </a:p>
          <a:p>
            <a:pPr>
              <a:buClrTx/>
              <a:buSzTx/>
              <a:buFontTx/>
              <a:buNone/>
              <a:defRPr/>
            </a:pPr>
            <a:r>
              <a:rPr lang="en-US" altLang="en-US" sz="1600" dirty="0" smtClean="0">
                <a:latin typeface="Cambria" panose="02040503050406030204" pitchFamily="18" charset="0"/>
              </a:rPr>
              <a:t>ALA CD </a:t>
            </a:r>
            <a:r>
              <a:rPr lang="en-US" altLang="en-US" sz="1600" dirty="0">
                <a:latin typeface="Cambria" panose="02040503050406030204" pitchFamily="18" charset="0"/>
              </a:rPr>
              <a:t>#</a:t>
            </a:r>
            <a:r>
              <a:rPr lang="en-US" altLang="en-US" sz="1600" dirty="0" smtClean="0">
                <a:latin typeface="Cambria" panose="02040503050406030204" pitchFamily="18" charset="0"/>
              </a:rPr>
              <a:t>16</a:t>
            </a:r>
            <a:endParaRPr lang="en-US" altLang="en-US" sz="1600" dirty="0">
              <a:latin typeface="Cambria" panose="02040503050406030204" pitchFamily="18" charset="0"/>
            </a:endParaRPr>
          </a:p>
          <a:p>
            <a:pPr>
              <a:buClrTx/>
              <a:buSzTx/>
              <a:buFontTx/>
              <a:buNone/>
              <a:defRPr/>
            </a:pPr>
            <a:r>
              <a:rPr lang="en-US" altLang="en-US" sz="1600" dirty="0">
                <a:latin typeface="Cambria" panose="02040503050406030204" pitchFamily="18" charset="0"/>
              </a:rPr>
              <a:t>BARC #13.1</a:t>
            </a:r>
          </a:p>
          <a:p>
            <a:pPr>
              <a:buClrTx/>
              <a:buSzTx/>
              <a:buFontTx/>
              <a:buNone/>
              <a:defRPr/>
            </a:pPr>
            <a:r>
              <a:rPr lang="en-US" altLang="en-US" sz="1200" dirty="0">
                <a:latin typeface="Cambria" panose="02040503050406030204" pitchFamily="18" charset="0"/>
              </a:rPr>
              <a:t>2019 – 2020 Midwinter Meeting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856533-76A5-4D20-B8C8-A2C7F3A8A330}"/>
              </a:ext>
            </a:extLst>
          </p:cNvPr>
          <p:cNvSpPr txBox="1"/>
          <p:nvPr/>
        </p:nvSpPr>
        <p:spPr>
          <a:xfrm>
            <a:off x="541705" y="5720665"/>
            <a:ext cx="5575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</a:rPr>
              <a:t>Patricia Wand – Senior Endowment Trustee</a:t>
            </a:r>
          </a:p>
          <a:p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DEF467-1306-4D16-8495-4C362F82C10C}"/>
              </a:ext>
            </a:extLst>
          </p:cNvPr>
          <p:cNvSpPr txBox="1"/>
          <p:nvPr/>
        </p:nvSpPr>
        <p:spPr>
          <a:xfrm>
            <a:off x="1355075" y="2419686"/>
            <a:ext cx="946310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ambria" panose="02040503050406030204" pitchFamily="18" charset="0"/>
              </a:rPr>
              <a:t>Endowment Trustee Report </a:t>
            </a:r>
          </a:p>
          <a:p>
            <a:pPr algn="ctr"/>
            <a:r>
              <a:rPr lang="en-US" sz="2800" dirty="0">
                <a:latin typeface="Cambria" panose="02040503050406030204" pitchFamily="18" charset="0"/>
              </a:rPr>
              <a:t/>
            </a:r>
            <a:br>
              <a:rPr lang="en-US" sz="2800" dirty="0">
                <a:latin typeface="Cambria" panose="02040503050406030204" pitchFamily="18" charset="0"/>
              </a:rPr>
            </a:br>
            <a:r>
              <a:rPr lang="en-US" sz="3200" b="1" dirty="0">
                <a:latin typeface="Cambria" panose="02040503050406030204" pitchFamily="18" charset="0"/>
              </a:rPr>
              <a:t>ALA Executive Board, Council, and Membership 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</a:p>
          <a:p>
            <a:pPr algn="ctr"/>
            <a:r>
              <a:rPr lang="en-US" sz="2800" dirty="0">
                <a:latin typeface="Cambria" panose="02040503050406030204" pitchFamily="18" charset="0"/>
              </a:rPr>
              <a:t>Membership Information Session</a:t>
            </a:r>
          </a:p>
          <a:p>
            <a:pPr algn="ctr"/>
            <a:r>
              <a:rPr lang="en-US" sz="2800" dirty="0">
                <a:latin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10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oy&#10;&#10;Description automatically generated">
            <a:extLst>
              <a:ext uri="{FF2B5EF4-FFF2-40B4-BE49-F238E27FC236}">
                <a16:creationId xmlns:a16="http://schemas.microsoft.com/office/drawing/2014/main" id="{06061B03-816C-408A-9D8D-379D6E523C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752114" y="1372414"/>
            <a:ext cx="3340240" cy="4892675"/>
          </a:xfrm>
          <a:prstGeom prst="rect">
            <a:avLst/>
          </a:prstGeom>
        </p:spPr>
      </p:pic>
      <p:sp>
        <p:nvSpPr>
          <p:cNvPr id="22530" name="Title 1">
            <a:extLst>
              <a:ext uri="{FF2B5EF4-FFF2-40B4-BE49-F238E27FC236}">
                <a16:creationId xmlns:a16="http://schemas.microsoft.com/office/drawing/2014/main" id="{18C3BEC0-D8A7-4E20-A00D-1DFED807B4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6715" y="418279"/>
            <a:ext cx="10515600" cy="897749"/>
          </a:xfrm>
        </p:spPr>
        <p:txBody>
          <a:bodyPr anchor="ctr">
            <a:normAutofit/>
          </a:bodyPr>
          <a:lstStyle/>
          <a:p>
            <a:pPr algn="ctr"/>
            <a:r>
              <a:rPr lang="en-US" altLang="en-US" sz="3200" dirty="0">
                <a:latin typeface="Cambria" panose="02040503050406030204" pitchFamily="18" charset="0"/>
              </a:rPr>
              <a:t>Endowment Trustee Activity – 2019-2020</a:t>
            </a:r>
            <a:endParaRPr lang="en-US" altLang="en-US" sz="3200" i="1" dirty="0">
              <a:latin typeface="Cambria" panose="02040503050406030204" pitchFamily="18" charset="0"/>
            </a:endParaRPr>
          </a:p>
        </p:txBody>
      </p:sp>
      <p:sp>
        <p:nvSpPr>
          <p:cNvPr id="11267" name="Content Placeholder 3">
            <a:extLst>
              <a:ext uri="{FF2B5EF4-FFF2-40B4-BE49-F238E27FC236}">
                <a16:creationId xmlns:a16="http://schemas.microsoft.com/office/drawing/2014/main" id="{A644CC0A-3D8F-4AC3-9DA1-0D868D3A5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3161" y="1720213"/>
            <a:ext cx="8750849" cy="512218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altLang="en-US" sz="2000" dirty="0">
                <a:latin typeface="Cambria" panose="02040503050406030204" pitchFamily="18" charset="0"/>
              </a:rPr>
              <a:t>Rebalanced portfolio to meet target asset allocation for fixed income to the minimum level of 25% </a:t>
            </a:r>
          </a:p>
          <a:p>
            <a:pPr>
              <a:defRPr/>
            </a:pPr>
            <a:r>
              <a:rPr lang="en-US" altLang="en-US" sz="2000" dirty="0">
                <a:latin typeface="Cambria" panose="02040503050406030204" pitchFamily="18" charset="0"/>
              </a:rPr>
              <a:t>Liquidated investment in the AQR Long/Short equity fund and reallocated equally among portfolio’s five fixed income managers. ($1.4 million – 3%)</a:t>
            </a:r>
          </a:p>
          <a:p>
            <a:pPr>
              <a:defRPr/>
            </a:pPr>
            <a:r>
              <a:rPr lang="en-US" altLang="en-US" sz="2000" dirty="0">
                <a:latin typeface="Cambria" panose="02040503050406030204" pitchFamily="18" charset="0"/>
              </a:rPr>
              <a:t>Equities (65.9%), fixed Income (24.9%) and Alternatives (9.2%)</a:t>
            </a:r>
          </a:p>
          <a:p>
            <a:pPr marL="0" indent="0">
              <a:buNone/>
              <a:defRPr/>
            </a:pPr>
            <a:r>
              <a:rPr lang="en-US" altLang="en-US" sz="2000" dirty="0">
                <a:latin typeface="Cambria" panose="02040503050406030204" pitchFamily="18" charset="0"/>
              </a:rPr>
              <a:t>Plan for maintaining balance of $50,000 for small endowed accounts</a:t>
            </a:r>
          </a:p>
          <a:p>
            <a:pPr marL="0" indent="0">
              <a:buNone/>
              <a:defRPr/>
            </a:pPr>
            <a:r>
              <a:rPr lang="en-US" altLang="en-US" sz="2000" dirty="0">
                <a:latin typeface="Cambria" panose="02040503050406030204" pitchFamily="18" charset="0"/>
              </a:rPr>
              <a:t>Examine Endowment Trustee operations and expenses </a:t>
            </a:r>
          </a:p>
          <a:p>
            <a:pPr marL="0" indent="0">
              <a:buNone/>
              <a:defRPr/>
            </a:pPr>
            <a:r>
              <a:rPr lang="en-US" altLang="en-US" sz="2000" dirty="0">
                <a:latin typeface="Cambria" panose="02040503050406030204" pitchFamily="18" charset="0"/>
              </a:rPr>
              <a:t>Expand Trustee education based on 2018-2019 Strategic Review</a:t>
            </a:r>
          </a:p>
          <a:p>
            <a:pPr lvl="1">
              <a:defRPr/>
            </a:pPr>
            <a:r>
              <a:rPr lang="en-US" altLang="en-US" sz="2000" dirty="0">
                <a:latin typeface="Cambria" panose="02040503050406030204" pitchFamily="18" charset="0"/>
              </a:rPr>
              <a:t>Sr. Trustee attended </a:t>
            </a:r>
            <a:r>
              <a:rPr lang="en-US" altLang="en-US" sz="2000" dirty="0" err="1">
                <a:latin typeface="Cambria" panose="02040503050406030204" pitchFamily="18" charset="0"/>
              </a:rPr>
              <a:t>Commonfund</a:t>
            </a:r>
            <a:r>
              <a:rPr lang="en-US" altLang="en-US" sz="2000" dirty="0">
                <a:latin typeface="Cambria" panose="02040503050406030204" pitchFamily="18" charset="0"/>
              </a:rPr>
              <a:t> Investment Stewardship Academy</a:t>
            </a:r>
          </a:p>
          <a:p>
            <a:pPr lvl="1">
              <a:defRPr/>
            </a:pPr>
            <a:r>
              <a:rPr lang="en-US" altLang="en-US" sz="2000" dirty="0">
                <a:latin typeface="Cambria" panose="02040503050406030204" pitchFamily="18" charset="0"/>
              </a:rPr>
              <a:t>Participated in </a:t>
            </a:r>
            <a:r>
              <a:rPr lang="en-US" altLang="en-US" sz="2000" dirty="0" err="1">
                <a:latin typeface="Cambria" panose="02040503050406030204" pitchFamily="18" charset="0"/>
              </a:rPr>
              <a:t>Commonfund</a:t>
            </a:r>
            <a:r>
              <a:rPr lang="en-US" altLang="en-US" sz="2000" dirty="0">
                <a:latin typeface="Cambria" panose="02040503050406030204" pitchFamily="18" charset="0"/>
              </a:rPr>
              <a:t> Investment Survey to collect personal responses, analyze results, and compare to peer group investors</a:t>
            </a:r>
          </a:p>
          <a:p>
            <a:pPr marL="0" lvl="0" indent="0"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Cambria" panose="02040503050406030204" pitchFamily="18" charset="0"/>
              </a:rPr>
              <a:t>Published electronic </a:t>
            </a:r>
            <a:r>
              <a:rPr lang="en-US" altLang="en-US" sz="2000" i="1" dirty="0">
                <a:solidFill>
                  <a:prstClr val="black"/>
                </a:solidFill>
                <a:latin typeface="Cambria" panose="02040503050406030204" pitchFamily="18" charset="0"/>
              </a:rPr>
              <a:t>Policy and Procedure Manual </a:t>
            </a:r>
            <a:r>
              <a:rPr lang="en-US" altLang="en-US" sz="2000" dirty="0">
                <a:solidFill>
                  <a:prstClr val="black"/>
                </a:solidFill>
                <a:latin typeface="Cambria" panose="02040503050406030204" pitchFamily="18" charset="0"/>
              </a:rPr>
              <a:t>on Endowment Trustee web page</a:t>
            </a:r>
            <a:endParaRPr lang="en-US" altLang="en-US" sz="2000" dirty="0">
              <a:latin typeface="Garamond" pitchFamily="18" charset="0"/>
            </a:endParaRPr>
          </a:p>
        </p:txBody>
      </p:sp>
      <p:sp>
        <p:nvSpPr>
          <p:cNvPr id="22532" name="Slide Number Placeholder 2">
            <a:extLst>
              <a:ext uri="{FF2B5EF4-FFF2-40B4-BE49-F238E27FC236}">
                <a16:creationId xmlns:a16="http://schemas.microsoft.com/office/drawing/2014/main" id="{41F94005-0A21-4AF0-B274-D784A8F50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497C79-B4FD-44A1-A6D0-CC16444A95C7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 dirty="0">
              <a:latin typeface="Garamond" panose="02020404030301010803" pitchFamily="18" charset="0"/>
            </a:endParaRPr>
          </a:p>
        </p:txBody>
      </p:sp>
      <p:sp>
        <p:nvSpPr>
          <p:cNvPr id="22533" name="TextBox 5">
            <a:extLst>
              <a:ext uri="{FF2B5EF4-FFF2-40B4-BE49-F238E27FC236}">
                <a16:creationId xmlns:a16="http://schemas.microsoft.com/office/drawing/2014/main" id="{1799F145-432C-471B-8424-268C035E9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5390" y="136525"/>
            <a:ext cx="13369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Exhibit #8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cs typeface="Times New Roman" panose="02020603050405020304" pitchFamily="18" charset="0"/>
            </a:endParaRPr>
          </a:p>
        </p:txBody>
      </p:sp>
      <p:sp>
        <p:nvSpPr>
          <p:cNvPr id="12294" name="Content Placeholder 1">
            <a:extLst>
              <a:ext uri="{FF2B5EF4-FFF2-40B4-BE49-F238E27FC236}">
                <a16:creationId xmlns:a16="http://schemas.microsoft.com/office/drawing/2014/main" id="{0BFCC093-2FF9-4553-B86E-CFBD71499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51842" y="1948066"/>
            <a:ext cx="4090480" cy="163613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altLang="en-US" sz="1800" dirty="0">
              <a:latin typeface="Garamond" pitchFamily="18" charset="0"/>
            </a:endParaRPr>
          </a:p>
          <a:p>
            <a:pPr>
              <a:defRPr/>
            </a:pPr>
            <a:endParaRPr lang="en-US" altLang="en-US" sz="3100" dirty="0">
              <a:latin typeface="Cambria" panose="02040503050406030204" pitchFamily="18" charset="0"/>
            </a:endParaRPr>
          </a:p>
          <a:p>
            <a:pPr marL="0" indent="0">
              <a:buNone/>
              <a:defRPr/>
            </a:pPr>
            <a:endParaRPr lang="en-US" altLang="en-US" sz="18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14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oy&#10;&#10;Description automatically generated">
            <a:extLst>
              <a:ext uri="{FF2B5EF4-FFF2-40B4-BE49-F238E27FC236}">
                <a16:creationId xmlns:a16="http://schemas.microsoft.com/office/drawing/2014/main" id="{06061B03-816C-408A-9D8D-379D6E523C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610600" y="1375566"/>
            <a:ext cx="3060840" cy="4409765"/>
          </a:xfrm>
          <a:prstGeom prst="rect">
            <a:avLst/>
          </a:prstGeom>
        </p:spPr>
      </p:pic>
      <p:sp>
        <p:nvSpPr>
          <p:cNvPr id="22530" name="Title 1">
            <a:extLst>
              <a:ext uri="{FF2B5EF4-FFF2-40B4-BE49-F238E27FC236}">
                <a16:creationId xmlns:a16="http://schemas.microsoft.com/office/drawing/2014/main" id="{18C3BEC0-D8A7-4E20-A00D-1DFED807B4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7272" y="230731"/>
            <a:ext cx="7094863" cy="901538"/>
          </a:xfrm>
        </p:spPr>
        <p:txBody>
          <a:bodyPr anchor="ctr">
            <a:normAutofit/>
          </a:bodyPr>
          <a:lstStyle/>
          <a:p>
            <a:pPr algn="ctr"/>
            <a:r>
              <a:rPr lang="en-US" altLang="en-US" sz="3200" b="1" dirty="0">
                <a:latin typeface="Cambria" panose="02040503050406030204" pitchFamily="18" charset="0"/>
              </a:rPr>
              <a:t>ALA Endowment Trustees</a:t>
            </a:r>
            <a:endParaRPr lang="en-US" altLang="en-US" sz="3200" b="1" i="1" dirty="0">
              <a:latin typeface="Cambria" panose="02040503050406030204" pitchFamily="18" charset="0"/>
            </a:endParaRPr>
          </a:p>
        </p:txBody>
      </p:sp>
      <p:sp>
        <p:nvSpPr>
          <p:cNvPr id="11267" name="Content Placeholder 3">
            <a:extLst>
              <a:ext uri="{FF2B5EF4-FFF2-40B4-BE49-F238E27FC236}">
                <a16:creationId xmlns:a16="http://schemas.microsoft.com/office/drawing/2014/main" id="{A644CC0A-3D8F-4AC3-9DA1-0D868D3A5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3720" y="1183107"/>
            <a:ext cx="7788926" cy="3807534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altLang="en-US" sz="2000" b="1" dirty="0"/>
              <a:t>	CONTACT:  </a:t>
            </a:r>
            <a:r>
              <a:rPr lang="en-US" altLang="en-US" sz="2000" b="1" dirty="0" err="1"/>
              <a:t>patwand@american.edu</a:t>
            </a:r>
            <a:r>
              <a:rPr lang="en-US" altLang="en-US" sz="2000" b="1" dirty="0"/>
              <a:t> </a:t>
            </a:r>
          </a:p>
          <a:p>
            <a:pPr marL="0" indent="0">
              <a:buNone/>
              <a:defRPr/>
            </a:pPr>
            <a:r>
              <a:rPr lang="en-US" sz="2000" b="1" dirty="0"/>
              <a:t>	</a:t>
            </a:r>
          </a:p>
          <a:p>
            <a:pPr marL="0" indent="0">
              <a:buNone/>
              <a:defRPr/>
            </a:pPr>
            <a:r>
              <a:rPr lang="en-US" sz="2000" b="1" dirty="0"/>
              <a:t>	Patricia A. Wand, Senior Trustee, 2015 – 2021</a:t>
            </a:r>
          </a:p>
          <a:p>
            <a:pPr marL="0" indent="0">
              <a:buNone/>
              <a:defRPr/>
            </a:pPr>
            <a:r>
              <a:rPr lang="en-US" sz="2000" b="1" dirty="0"/>
              <a:t>	Mario Gonzalez  2017 - 2020</a:t>
            </a:r>
          </a:p>
          <a:p>
            <a:pPr marL="0" indent="0">
              <a:buNone/>
              <a:defRPr/>
            </a:pPr>
            <a:r>
              <a:rPr lang="en-US" sz="2000" b="1" dirty="0"/>
              <a:t>	James G. Neal  2019 - 2022</a:t>
            </a:r>
            <a:endParaRPr lang="en-US" altLang="en-US" sz="2000" b="1" dirty="0"/>
          </a:p>
          <a:p>
            <a:pPr marL="0" indent="0">
              <a:buNone/>
              <a:defRPr/>
            </a:pPr>
            <a:r>
              <a:rPr lang="en-US" sz="2000" b="1" dirty="0"/>
              <a:t>	Robert </a:t>
            </a:r>
            <a:r>
              <a:rPr lang="en-US" sz="2000" b="1" dirty="0" err="1"/>
              <a:t>Newlen</a:t>
            </a:r>
            <a:r>
              <a:rPr lang="en-US" sz="2000" b="1" dirty="0"/>
              <a:t> 2013 – 2020</a:t>
            </a:r>
          </a:p>
          <a:p>
            <a:pPr marL="0" indent="0">
              <a:buNone/>
              <a:defRPr/>
            </a:pPr>
            <a:r>
              <a:rPr lang="en-US" sz="2000" b="1" dirty="0"/>
              <a:t>	Brian E. C. </a:t>
            </a:r>
            <a:r>
              <a:rPr lang="en-US" sz="2000" b="1" dirty="0" err="1"/>
              <a:t>Schottlaender</a:t>
            </a:r>
            <a:r>
              <a:rPr lang="en-US" sz="2000" b="1" dirty="0"/>
              <a:t> 2015 - 2021</a:t>
            </a:r>
            <a:endParaRPr lang="en-US" altLang="en-US" sz="2000" b="1" dirty="0"/>
          </a:p>
          <a:p>
            <a:pPr marL="0" indent="0">
              <a:buNone/>
              <a:defRPr/>
            </a:pPr>
            <a:r>
              <a:rPr lang="en-US" sz="2000" b="1" dirty="0"/>
              <a:t>	Janice </a:t>
            </a:r>
            <a:r>
              <a:rPr lang="en-US" sz="2000" b="1" dirty="0" err="1"/>
              <a:t>Welburn</a:t>
            </a:r>
            <a:r>
              <a:rPr lang="en-US" sz="2000" b="1" dirty="0"/>
              <a:t> 2019-2022</a:t>
            </a:r>
          </a:p>
          <a:p>
            <a:pPr marL="0" indent="0">
              <a:buNone/>
              <a:defRPr/>
            </a:pPr>
            <a:r>
              <a:rPr lang="en-US" sz="2000" b="1" dirty="0"/>
              <a:t>	Maggie Farrell, Treasurer</a:t>
            </a:r>
          </a:p>
          <a:p>
            <a:pPr marL="0" indent="0">
              <a:buNone/>
              <a:defRPr/>
            </a:pPr>
            <a:r>
              <a:rPr lang="en-US" altLang="en-US" sz="1600" b="1" dirty="0"/>
              <a:t>	Supported by ALA Finance Office staff and Merrill Lynch Investment Advisers</a:t>
            </a:r>
          </a:p>
        </p:txBody>
      </p:sp>
      <p:sp>
        <p:nvSpPr>
          <p:cNvPr id="22532" name="Slide Number Placeholder 2">
            <a:extLst>
              <a:ext uri="{FF2B5EF4-FFF2-40B4-BE49-F238E27FC236}">
                <a16:creationId xmlns:a16="http://schemas.microsoft.com/office/drawing/2014/main" id="{41F94005-0A21-4AF0-B274-D784A8F50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497C79-B4FD-44A1-A6D0-CC16444A95C7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 dirty="0">
              <a:latin typeface="Garamond" panose="02020404030301010803" pitchFamily="18" charset="0"/>
            </a:endParaRPr>
          </a:p>
        </p:txBody>
      </p:sp>
      <p:sp>
        <p:nvSpPr>
          <p:cNvPr id="22533" name="TextBox 5">
            <a:extLst>
              <a:ext uri="{FF2B5EF4-FFF2-40B4-BE49-F238E27FC236}">
                <a16:creationId xmlns:a16="http://schemas.microsoft.com/office/drawing/2014/main" id="{1799F145-432C-471B-8424-268C035E9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5390" y="136525"/>
            <a:ext cx="13369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cs typeface="Times New Roman" panose="02020603050405020304" pitchFamily="18" charset="0"/>
            </a:endParaRPr>
          </a:p>
        </p:txBody>
      </p:sp>
      <p:sp>
        <p:nvSpPr>
          <p:cNvPr id="12294" name="Content Placeholder 1">
            <a:extLst>
              <a:ext uri="{FF2B5EF4-FFF2-40B4-BE49-F238E27FC236}">
                <a16:creationId xmlns:a16="http://schemas.microsoft.com/office/drawing/2014/main" id="{0BFCC093-2FF9-4553-B86E-CFBD71499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51842" y="1948066"/>
            <a:ext cx="4090480" cy="1636134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endParaRPr lang="en-US" altLang="en-US" sz="1800" dirty="0">
              <a:latin typeface="Garamond" pitchFamily="18" charset="0"/>
            </a:endParaRPr>
          </a:p>
          <a:p>
            <a:pPr>
              <a:defRPr/>
            </a:pPr>
            <a:endParaRPr lang="en-US" altLang="en-US" sz="3100" dirty="0">
              <a:latin typeface="Cambria" panose="02040503050406030204" pitchFamily="18" charset="0"/>
            </a:endParaRPr>
          </a:p>
          <a:p>
            <a:pPr marL="0" indent="0">
              <a:buNone/>
              <a:defRPr/>
            </a:pPr>
            <a:endParaRPr lang="en-US" altLang="en-US" sz="1800" dirty="0">
              <a:latin typeface="Garamond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08D9FF-A10D-7847-9CBC-B3ED2D94D717}"/>
              </a:ext>
            </a:extLst>
          </p:cNvPr>
          <p:cNvSpPr txBox="1"/>
          <p:nvPr/>
        </p:nvSpPr>
        <p:spPr>
          <a:xfrm>
            <a:off x="991518" y="4726237"/>
            <a:ext cx="1025470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ambria" panose="02040503050406030204" pitchFamily="18" charset="0"/>
              </a:rPr>
              <a:t>Charge</a:t>
            </a:r>
            <a:r>
              <a:rPr lang="en-US" sz="2800" dirty="0"/>
              <a:t> </a:t>
            </a:r>
          </a:p>
          <a:p>
            <a:r>
              <a:rPr lang="en-US" sz="2000" b="1" dirty="0">
                <a:latin typeface="Cambria" panose="02040503050406030204" pitchFamily="18" charset="0"/>
              </a:rPr>
              <a:t>To hold, invest, reinvest and disburse endowment funds as directed by the Executive Board; recommend endowment operating procedures and assumptions to the Executive Board; select endowment investment managers; report endowment status to the Executive Board, Council and Membership.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27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oy&#10;&#10;Description automatically generated">
            <a:extLst>
              <a:ext uri="{FF2B5EF4-FFF2-40B4-BE49-F238E27FC236}">
                <a16:creationId xmlns:a16="http://schemas.microsoft.com/office/drawing/2014/main" id="{06061B03-816C-408A-9D8D-379D6E523C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640658" y="316472"/>
            <a:ext cx="3060840" cy="4409765"/>
          </a:xfrm>
          <a:prstGeom prst="rect">
            <a:avLst/>
          </a:prstGeom>
        </p:spPr>
      </p:pic>
      <p:sp>
        <p:nvSpPr>
          <p:cNvPr id="22530" name="Title 1">
            <a:extLst>
              <a:ext uri="{FF2B5EF4-FFF2-40B4-BE49-F238E27FC236}">
                <a16:creationId xmlns:a16="http://schemas.microsoft.com/office/drawing/2014/main" id="{18C3BEC0-D8A7-4E20-A00D-1DFED807B4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7272" y="230731"/>
            <a:ext cx="7094863" cy="901538"/>
          </a:xfrm>
        </p:spPr>
        <p:txBody>
          <a:bodyPr anchor="ctr">
            <a:normAutofit/>
          </a:bodyPr>
          <a:lstStyle/>
          <a:p>
            <a:pPr algn="ctr"/>
            <a:r>
              <a:rPr lang="en-US" altLang="en-US" sz="3200" b="1" dirty="0">
                <a:latin typeface="Cambria" panose="02040503050406030204" pitchFamily="18" charset="0"/>
              </a:rPr>
              <a:t>ALA Endowment Trustees</a:t>
            </a:r>
            <a:endParaRPr lang="en-US" altLang="en-US" sz="3200" b="1" i="1" dirty="0">
              <a:latin typeface="Cambria" panose="02040503050406030204" pitchFamily="18" charset="0"/>
            </a:endParaRPr>
          </a:p>
        </p:txBody>
      </p:sp>
      <p:sp>
        <p:nvSpPr>
          <p:cNvPr id="11267" name="Content Placeholder 3">
            <a:extLst>
              <a:ext uri="{FF2B5EF4-FFF2-40B4-BE49-F238E27FC236}">
                <a16:creationId xmlns:a16="http://schemas.microsoft.com/office/drawing/2014/main" id="{A644CC0A-3D8F-4AC3-9DA1-0D868D3A5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3720" y="1183107"/>
            <a:ext cx="7788926" cy="380753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400" b="1" dirty="0"/>
              <a:t>Patricia A. Wand, Senior Trustee, 2015 – 2021</a:t>
            </a:r>
          </a:p>
          <a:p>
            <a:pPr marL="0" indent="0">
              <a:buNone/>
              <a:defRPr/>
            </a:pPr>
            <a:r>
              <a:rPr lang="en-US" sz="2400" b="1" dirty="0"/>
              <a:t>Mario Gonzalez  2017 - 2020</a:t>
            </a:r>
          </a:p>
          <a:p>
            <a:pPr marL="0" indent="0">
              <a:buNone/>
              <a:defRPr/>
            </a:pPr>
            <a:r>
              <a:rPr lang="en-US" sz="2400" b="1" dirty="0"/>
              <a:t>James G. Neal  2019 - 2022</a:t>
            </a:r>
            <a:endParaRPr lang="en-US" altLang="en-US" sz="2400" b="1" dirty="0"/>
          </a:p>
          <a:p>
            <a:pPr marL="0" indent="0">
              <a:buNone/>
              <a:defRPr/>
            </a:pPr>
            <a:r>
              <a:rPr lang="en-US" sz="2400" b="1" dirty="0"/>
              <a:t>Robert </a:t>
            </a:r>
            <a:r>
              <a:rPr lang="en-US" sz="2400" b="1" dirty="0" err="1"/>
              <a:t>Newlen</a:t>
            </a:r>
            <a:r>
              <a:rPr lang="en-US" sz="2400" b="1" dirty="0"/>
              <a:t> 2013 – 2020</a:t>
            </a:r>
          </a:p>
          <a:p>
            <a:pPr marL="0" indent="0">
              <a:buNone/>
              <a:defRPr/>
            </a:pPr>
            <a:r>
              <a:rPr lang="en-US" sz="2400" b="1" dirty="0"/>
              <a:t>Brian E. C. </a:t>
            </a:r>
            <a:r>
              <a:rPr lang="en-US" sz="2400" b="1" dirty="0" err="1"/>
              <a:t>Schottlaender</a:t>
            </a:r>
            <a:r>
              <a:rPr lang="en-US" sz="2400" b="1" dirty="0"/>
              <a:t> 2015 - 2021</a:t>
            </a:r>
            <a:endParaRPr lang="en-US" altLang="en-US" sz="2400" b="1" dirty="0"/>
          </a:p>
          <a:p>
            <a:pPr marL="0" indent="0">
              <a:buNone/>
              <a:defRPr/>
            </a:pPr>
            <a:r>
              <a:rPr lang="en-US" sz="2400" b="1" dirty="0"/>
              <a:t>Janice </a:t>
            </a:r>
            <a:r>
              <a:rPr lang="en-US" sz="2400" b="1" dirty="0" err="1"/>
              <a:t>Welburn</a:t>
            </a:r>
            <a:r>
              <a:rPr lang="en-US" sz="2400" b="1" dirty="0"/>
              <a:t> 2019-2022</a:t>
            </a:r>
          </a:p>
          <a:p>
            <a:pPr marL="0" indent="0">
              <a:buNone/>
              <a:defRPr/>
            </a:pPr>
            <a:r>
              <a:rPr lang="en-US" sz="2400" b="1" dirty="0"/>
              <a:t>Maggie Farrell, Treasurer</a:t>
            </a:r>
          </a:p>
          <a:p>
            <a:pPr marL="0" indent="0">
              <a:buNone/>
              <a:defRPr/>
            </a:pPr>
            <a:r>
              <a:rPr lang="en-US" altLang="en-US" sz="1600" b="1" dirty="0"/>
              <a:t>Supported by ALA Finance Office staff and Merrill Lynch Investment Advisers</a:t>
            </a:r>
            <a:endParaRPr lang="en-US" altLang="en-US" sz="1600" dirty="0"/>
          </a:p>
        </p:txBody>
      </p:sp>
      <p:sp>
        <p:nvSpPr>
          <p:cNvPr id="22532" name="Slide Number Placeholder 2">
            <a:extLst>
              <a:ext uri="{FF2B5EF4-FFF2-40B4-BE49-F238E27FC236}">
                <a16:creationId xmlns:a16="http://schemas.microsoft.com/office/drawing/2014/main" id="{41F94005-0A21-4AF0-B274-D784A8F50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497C79-B4FD-44A1-A6D0-CC16444A95C7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 dirty="0">
              <a:latin typeface="Garamond" panose="02020404030301010803" pitchFamily="18" charset="0"/>
            </a:endParaRPr>
          </a:p>
        </p:txBody>
      </p:sp>
      <p:sp>
        <p:nvSpPr>
          <p:cNvPr id="22533" name="TextBox 5">
            <a:extLst>
              <a:ext uri="{FF2B5EF4-FFF2-40B4-BE49-F238E27FC236}">
                <a16:creationId xmlns:a16="http://schemas.microsoft.com/office/drawing/2014/main" id="{1799F145-432C-471B-8424-268C035E9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5390" y="136525"/>
            <a:ext cx="13369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cs typeface="Times New Roman" panose="02020603050405020304" pitchFamily="18" charset="0"/>
            </a:endParaRPr>
          </a:p>
        </p:txBody>
      </p:sp>
      <p:sp>
        <p:nvSpPr>
          <p:cNvPr id="12294" name="Content Placeholder 1">
            <a:extLst>
              <a:ext uri="{FF2B5EF4-FFF2-40B4-BE49-F238E27FC236}">
                <a16:creationId xmlns:a16="http://schemas.microsoft.com/office/drawing/2014/main" id="{0BFCC093-2FF9-4553-B86E-CFBD71499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51842" y="1948066"/>
            <a:ext cx="4090480" cy="163613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altLang="en-US" sz="1800" dirty="0">
              <a:latin typeface="Garamond" pitchFamily="18" charset="0"/>
            </a:endParaRPr>
          </a:p>
          <a:p>
            <a:pPr>
              <a:defRPr/>
            </a:pPr>
            <a:endParaRPr lang="en-US" altLang="en-US" sz="3100" dirty="0">
              <a:latin typeface="Cambria" panose="02040503050406030204" pitchFamily="18" charset="0"/>
            </a:endParaRPr>
          </a:p>
          <a:p>
            <a:pPr marL="0" indent="0">
              <a:buNone/>
              <a:defRPr/>
            </a:pPr>
            <a:endParaRPr lang="en-US" altLang="en-US" sz="1800" dirty="0">
              <a:latin typeface="Garamond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08D9FF-A10D-7847-9CBC-B3ED2D94D717}"/>
              </a:ext>
            </a:extLst>
          </p:cNvPr>
          <p:cNvSpPr txBox="1"/>
          <p:nvPr/>
        </p:nvSpPr>
        <p:spPr>
          <a:xfrm>
            <a:off x="991518" y="4726237"/>
            <a:ext cx="1025470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ambria" panose="02040503050406030204" pitchFamily="18" charset="0"/>
              </a:rPr>
              <a:t>Charge</a:t>
            </a:r>
            <a:r>
              <a:rPr lang="en-US" sz="2800" dirty="0"/>
              <a:t> </a:t>
            </a:r>
          </a:p>
          <a:p>
            <a:r>
              <a:rPr lang="en-US" sz="2000" b="1" dirty="0">
                <a:latin typeface="Cambria" panose="02040503050406030204" pitchFamily="18" charset="0"/>
              </a:rPr>
              <a:t>To hold, invest, reinvest and disburse endowment funds as directed by the Executive Board; recommend endowment operating procedures and assumptions to the Executive Board; select endowment investment managers; report endowment status to the Executive Board, Council and Membership.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41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5BAD8725-CD09-4E8E-95DB-F04140658A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12739"/>
            <a:ext cx="8229600" cy="1112837"/>
          </a:xfrm>
        </p:spPr>
        <p:txBody>
          <a:bodyPr/>
          <a:lstStyle/>
          <a:p>
            <a:pPr algn="ctr"/>
            <a:r>
              <a:rPr lang="en-US" altLang="en-US" sz="2800" dirty="0">
                <a:latin typeface="Cambria" panose="02040503050406030204" pitchFamily="18" charset="0"/>
              </a:rPr>
              <a:t>Market and Book Value  @ 12-31-19*</a:t>
            </a:r>
            <a:br>
              <a:rPr lang="en-US" altLang="en-US" sz="2800" dirty="0">
                <a:latin typeface="Cambria" panose="02040503050406030204" pitchFamily="18" charset="0"/>
              </a:rPr>
            </a:br>
            <a:r>
              <a:rPr lang="en-US" altLang="en-US" sz="2800" dirty="0">
                <a:latin typeface="Cambria" panose="02040503050406030204" pitchFamily="18" charset="0"/>
              </a:rPr>
              <a:t>$54,260,268</a:t>
            </a:r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297D56A6-8A9E-42A2-A5AE-C16D5EEE3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EFFAD8-026B-4722-8146-3583A9E4AB82}" type="slidenum">
              <a:rPr lang="en-US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1268" name="TextBox 5">
            <a:extLst>
              <a:ext uri="{FF2B5EF4-FFF2-40B4-BE49-F238E27FC236}">
                <a16:creationId xmlns:a16="http://schemas.microsoft.com/office/drawing/2014/main" id="{61094D40-FC5B-4BF0-8746-339722B9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1699" y="183217"/>
            <a:ext cx="12855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ambria" panose="02040503050406030204" pitchFamily="18" charset="0"/>
              </a:rPr>
              <a:t>Exhibit #1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52E2BA-E6D1-42D4-8760-79CA452C50E9}"/>
              </a:ext>
            </a:extLst>
          </p:cNvPr>
          <p:cNvSpPr txBox="1"/>
          <p:nvPr/>
        </p:nvSpPr>
        <p:spPr>
          <a:xfrm>
            <a:off x="459798" y="6334125"/>
            <a:ext cx="5715000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+mj-lt"/>
              </a:rPr>
              <a:t>*Calendar year to date (twelve months) through 12-31-19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C2C5E45-A934-4782-911F-4089B7B57A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2675821"/>
              </p:ext>
            </p:extLst>
          </p:nvPr>
        </p:nvGraphicFramePr>
        <p:xfrm>
          <a:off x="1114697" y="1236617"/>
          <a:ext cx="9980023" cy="4615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141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35E0333D-2287-46A4-9EB2-E6DE7C6D7F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latin typeface="Cambria" panose="02040503050406030204" pitchFamily="18" charset="0"/>
              </a:rPr>
              <a:t>World Market Performance </a:t>
            </a:r>
            <a:br>
              <a:rPr lang="en-US" altLang="en-US" dirty="0">
                <a:latin typeface="Cambria" panose="02040503050406030204" pitchFamily="18" charset="0"/>
              </a:rPr>
            </a:br>
            <a:r>
              <a:rPr lang="en-US" altLang="en-US" sz="2000" dirty="0">
                <a:latin typeface="Cambria" panose="02040503050406030204" pitchFamily="18" charset="0"/>
              </a:rPr>
              <a:t>Calendar Year Market Returns  @ 12-31-19</a:t>
            </a:r>
          </a:p>
        </p:txBody>
      </p:sp>
      <p:sp>
        <p:nvSpPr>
          <p:cNvPr id="14340" name="TextBox 5">
            <a:extLst>
              <a:ext uri="{FF2B5EF4-FFF2-40B4-BE49-F238E27FC236}">
                <a16:creationId xmlns:a16="http://schemas.microsoft.com/office/drawing/2014/main" id="{ADCC32FC-876D-4973-ADD2-5186A1775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91800" y="136525"/>
            <a:ext cx="152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Exhibit #2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cs typeface="Times New Roman" panose="02020603050405020304" pitchFamily="18" charset="0"/>
            </a:endParaRPr>
          </a:p>
        </p:txBody>
      </p:sp>
      <p:sp>
        <p:nvSpPr>
          <p:cNvPr id="14341" name="Slide Number Placeholder 5">
            <a:extLst>
              <a:ext uri="{FF2B5EF4-FFF2-40B4-BE49-F238E27FC236}">
                <a16:creationId xmlns:a16="http://schemas.microsoft.com/office/drawing/2014/main" id="{B9A59D7D-91E9-40A9-99A0-B0DF560AA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0BED69-3F7B-4029-A4A5-01D997A27F8B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 dirty="0">
              <a:latin typeface="Garamond" panose="02020404030301010803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896B373-0FC8-4EF9-BCD3-8B6ED255C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168955"/>
              </p:ext>
            </p:extLst>
          </p:nvPr>
        </p:nvGraphicFramePr>
        <p:xfrm>
          <a:off x="871869" y="1558928"/>
          <a:ext cx="10292317" cy="4797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8074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51F411F4-B1CB-4C8A-BA5A-3450ABE24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1036638"/>
          </a:xfrm>
        </p:spPr>
        <p:txBody>
          <a:bodyPr/>
          <a:lstStyle/>
          <a:p>
            <a:r>
              <a:rPr lang="en-US" altLang="en-US" dirty="0">
                <a:latin typeface="Cambria" panose="02040503050406030204" pitchFamily="18" charset="0"/>
                <a:ea typeface="Cambria" panose="02040503050406030204" pitchFamily="18" charset="0"/>
              </a:rPr>
              <a:t>Time Weighted Rate of Return</a:t>
            </a:r>
          </a:p>
        </p:txBody>
      </p:sp>
      <p:sp>
        <p:nvSpPr>
          <p:cNvPr id="15363" name="Slide Number Placeholder 2">
            <a:extLst>
              <a:ext uri="{FF2B5EF4-FFF2-40B4-BE49-F238E27FC236}">
                <a16:creationId xmlns:a16="http://schemas.microsoft.com/office/drawing/2014/main" id="{865C7F0F-B671-4334-8FEB-1F8487B7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5C8CCE-90D8-450B-BEB3-59B91DB56DC7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 dirty="0">
              <a:latin typeface="Garamond" panose="02020404030301010803" pitchFamily="18" charset="0"/>
            </a:endParaRPr>
          </a:p>
        </p:txBody>
      </p:sp>
      <p:sp>
        <p:nvSpPr>
          <p:cNvPr id="15437" name="Rectangle 4">
            <a:extLst>
              <a:ext uri="{FF2B5EF4-FFF2-40B4-BE49-F238E27FC236}">
                <a16:creationId xmlns:a16="http://schemas.microsoft.com/office/drawing/2014/main" id="{EC3F3D2B-5E76-4B1A-9078-FCF927A05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8168" y="105996"/>
            <a:ext cx="14512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ambria" panose="02040503050406030204" pitchFamily="18" charset="0"/>
              </a:rPr>
              <a:t>Exhibit #3</a:t>
            </a:r>
          </a:p>
        </p:txBody>
      </p:sp>
      <p:sp>
        <p:nvSpPr>
          <p:cNvPr id="15438" name="TextBox 5">
            <a:extLst>
              <a:ext uri="{FF2B5EF4-FFF2-40B4-BE49-F238E27FC236}">
                <a16:creationId xmlns:a16="http://schemas.microsoft.com/office/drawing/2014/main" id="{50FF96B9-4E74-43A1-87F8-6BAAC1991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166" y="6248401"/>
            <a:ext cx="27432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Perpetua" panose="02020502060401020303" pitchFamily="18" charset="0"/>
              </a:rPr>
              <a:t>*Rate of Return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F3842D1-B404-4739-8FA5-DF0A65EB31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300815"/>
              </p:ext>
            </p:extLst>
          </p:nvPr>
        </p:nvGraphicFramePr>
        <p:xfrm>
          <a:off x="1004046" y="1891552"/>
          <a:ext cx="10112189" cy="4356853"/>
        </p:xfrm>
        <a:graphic>
          <a:graphicData uri="http://schemas.openxmlformats.org/drawingml/2006/table">
            <a:tbl>
              <a:tblPr/>
              <a:tblGrid>
                <a:gridCol w="1712912">
                  <a:extLst>
                    <a:ext uri="{9D8B030D-6E8A-4147-A177-3AD203B41FA5}">
                      <a16:colId xmlns:a16="http://schemas.microsoft.com/office/drawing/2014/main" val="159286102"/>
                    </a:ext>
                  </a:extLst>
                </a:gridCol>
                <a:gridCol w="1232094">
                  <a:extLst>
                    <a:ext uri="{9D8B030D-6E8A-4147-A177-3AD203B41FA5}">
                      <a16:colId xmlns:a16="http://schemas.microsoft.com/office/drawing/2014/main" val="2240490036"/>
                    </a:ext>
                  </a:extLst>
                </a:gridCol>
                <a:gridCol w="1397375">
                  <a:extLst>
                    <a:ext uri="{9D8B030D-6E8A-4147-A177-3AD203B41FA5}">
                      <a16:colId xmlns:a16="http://schemas.microsoft.com/office/drawing/2014/main" val="701966889"/>
                    </a:ext>
                  </a:extLst>
                </a:gridCol>
                <a:gridCol w="1292196">
                  <a:extLst>
                    <a:ext uri="{9D8B030D-6E8A-4147-A177-3AD203B41FA5}">
                      <a16:colId xmlns:a16="http://schemas.microsoft.com/office/drawing/2014/main" val="1079658252"/>
                    </a:ext>
                  </a:extLst>
                </a:gridCol>
                <a:gridCol w="1412401">
                  <a:extLst>
                    <a:ext uri="{9D8B030D-6E8A-4147-A177-3AD203B41FA5}">
                      <a16:colId xmlns:a16="http://schemas.microsoft.com/office/drawing/2014/main" val="2708537416"/>
                    </a:ext>
                  </a:extLst>
                </a:gridCol>
                <a:gridCol w="1202043">
                  <a:extLst>
                    <a:ext uri="{9D8B030D-6E8A-4147-A177-3AD203B41FA5}">
                      <a16:colId xmlns:a16="http://schemas.microsoft.com/office/drawing/2014/main" val="1745383796"/>
                    </a:ext>
                  </a:extLst>
                </a:gridCol>
                <a:gridCol w="877051">
                  <a:extLst>
                    <a:ext uri="{9D8B030D-6E8A-4147-A177-3AD203B41FA5}">
                      <a16:colId xmlns:a16="http://schemas.microsoft.com/office/drawing/2014/main" val="2077762452"/>
                    </a:ext>
                  </a:extLst>
                </a:gridCol>
                <a:gridCol w="986117">
                  <a:extLst>
                    <a:ext uri="{9D8B030D-6E8A-4147-A177-3AD203B41FA5}">
                      <a16:colId xmlns:a16="http://schemas.microsoft.com/office/drawing/2014/main" val="2959807103"/>
                    </a:ext>
                  </a:extLst>
                </a:gridCol>
              </a:tblGrid>
              <a:tr h="287265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Opening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Contributions (Withdrawals)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Interest /    Dividends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Appreciation / Depreciation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Closing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ROR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ROR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660176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Period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Balance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Balance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Period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Cumulative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0470123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December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48,440,171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5,015,185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375,794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429,118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54,260,268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1.58%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19.44%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486435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November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47,411,249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9,724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45,771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973,427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48,440,171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2.15%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17.59%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513287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October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47,121,666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(428,672)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101,186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617,068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47,411,249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1.56%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15.12%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422167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September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46,736,916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        -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95,811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288,939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47,121,666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0.82%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13.34%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6521517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August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47,203,068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        -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45,073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(511,225)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46,736,916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-0.98%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12.42%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968628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July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47,464,621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(587,103)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83,883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241,668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47,203,068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0.68%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13.53%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883702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June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45,517,657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        -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130,612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1,816,352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45,615,049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-13.00%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12.77%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4085424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May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47,281,573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        -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51,558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(1,815,474)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45,517,657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-3.73%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8.14%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080496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April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45,955,726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        -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69,598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1,256,248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47,281,573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2.89%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12.33%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562809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March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45,383,035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        -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92,661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480,030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45,955,726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1.26%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9.18%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90101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February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44,443,399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        -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78,617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861,019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45,383,035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2.11%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7.82%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214795"/>
                  </a:ext>
                </a:extLst>
              </a:tr>
              <a:tr h="31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January – 2019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42,091,092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             -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   20,118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2,332,190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44,443,399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5.59%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sng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5.59%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696618"/>
                  </a:ext>
                </a:extLst>
              </a:tr>
              <a:tr h="3112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dbl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45,900,664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dbl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4,009,133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dbl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1,190,682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dbl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        6,969,361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dbl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$     54,260,268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dbl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dbl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19.44%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586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245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4">
            <a:extLst>
              <a:ext uri="{FF2B5EF4-FFF2-40B4-BE49-F238E27FC236}">
                <a16:creationId xmlns:a16="http://schemas.microsoft.com/office/drawing/2014/main" id="{5785874F-2DC5-4B19-B3D3-2A2EDBB093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4597" y="457200"/>
            <a:ext cx="8946203" cy="960438"/>
          </a:xfrm>
        </p:spPr>
        <p:txBody>
          <a:bodyPr/>
          <a:lstStyle/>
          <a:p>
            <a:pPr algn="ctr"/>
            <a:r>
              <a:rPr lang="en-US" altLang="en-US" dirty="0">
                <a:latin typeface="Cambria" panose="02040503050406030204" pitchFamily="18" charset="0"/>
              </a:rPr>
              <a:t>Managers, Styles, and Allocations</a:t>
            </a:r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71E135B3-4B8C-4734-AF80-25C71F4DD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B65D26-628B-4249-ADBB-585C7696D9E1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 dirty="0">
              <a:latin typeface="Garamond" panose="02020404030301010803" pitchFamily="18" charset="0"/>
            </a:endParaRPr>
          </a:p>
        </p:txBody>
      </p:sp>
      <p:sp>
        <p:nvSpPr>
          <p:cNvPr id="11290" name="TextBox 6">
            <a:extLst>
              <a:ext uri="{FF2B5EF4-FFF2-40B4-BE49-F238E27FC236}">
                <a16:creationId xmlns:a16="http://schemas.microsoft.com/office/drawing/2014/main" id="{CD1EAFAA-D2F5-4FE3-BB38-12445B161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41" y="6277768"/>
            <a:ext cx="861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1000" dirty="0"/>
              <a:t>*MLPA is a platform under which ALA can access different managers of various investing styles in the form of mutual funds and ETF’s - 12 managers.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1000" dirty="0"/>
              <a:t>**JLL (5.6%), Endowment Fund (2.1%), KKR/Blackstone &amp; the Partners Group TBD</a:t>
            </a:r>
          </a:p>
        </p:txBody>
      </p:sp>
      <p:sp>
        <p:nvSpPr>
          <p:cNvPr id="11291" name="Rectangle 7">
            <a:extLst>
              <a:ext uri="{FF2B5EF4-FFF2-40B4-BE49-F238E27FC236}">
                <a16:creationId xmlns:a16="http://schemas.microsoft.com/office/drawing/2014/main" id="{DD596650-331D-4F81-BB2E-0B5926FCA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6212" y="87868"/>
            <a:ext cx="15551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Exhibit #4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B145B5-86EE-48CF-B8D9-AAC7FEB86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595643"/>
              </p:ext>
            </p:extLst>
          </p:nvPr>
        </p:nvGraphicFramePr>
        <p:xfrm>
          <a:off x="1140822" y="1663337"/>
          <a:ext cx="9919063" cy="4223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2858">
                  <a:extLst>
                    <a:ext uri="{9D8B030D-6E8A-4147-A177-3AD203B41FA5}">
                      <a16:colId xmlns:a16="http://schemas.microsoft.com/office/drawing/2014/main" val="2936498284"/>
                    </a:ext>
                  </a:extLst>
                </a:gridCol>
                <a:gridCol w="1698868">
                  <a:extLst>
                    <a:ext uri="{9D8B030D-6E8A-4147-A177-3AD203B41FA5}">
                      <a16:colId xmlns:a16="http://schemas.microsoft.com/office/drawing/2014/main" val="2358931411"/>
                    </a:ext>
                  </a:extLst>
                </a:gridCol>
                <a:gridCol w="1272946">
                  <a:extLst>
                    <a:ext uri="{9D8B030D-6E8A-4147-A177-3AD203B41FA5}">
                      <a16:colId xmlns:a16="http://schemas.microsoft.com/office/drawing/2014/main" val="3104987451"/>
                    </a:ext>
                  </a:extLst>
                </a:gridCol>
                <a:gridCol w="1504391">
                  <a:extLst>
                    <a:ext uri="{9D8B030D-6E8A-4147-A177-3AD203B41FA5}">
                      <a16:colId xmlns:a16="http://schemas.microsoft.com/office/drawing/2014/main" val="2223442756"/>
                    </a:ext>
                  </a:extLst>
                </a:gridCol>
              </a:tblGrid>
              <a:tr h="454020"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Annual 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29295313"/>
                  </a:ext>
                </a:extLst>
              </a:tr>
              <a:tr h="364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sng" strike="noStrike" dirty="0">
                          <a:effectLst/>
                          <a:latin typeface="Cambria" panose="02040503050406030204" pitchFamily="18" charset="0"/>
                        </a:rPr>
                        <a:t>Manager</a:t>
                      </a:r>
                      <a:endParaRPr lang="en-US" sz="1900" b="1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sng" strike="noStrike" dirty="0">
                          <a:effectLst/>
                          <a:latin typeface="Cambria" panose="02040503050406030204" pitchFamily="18" charset="0"/>
                        </a:rPr>
                        <a:t> Value </a:t>
                      </a:r>
                      <a:endParaRPr lang="en-US" sz="1900" b="1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sng" strike="noStrike" dirty="0">
                          <a:effectLst/>
                          <a:latin typeface="Cambria" panose="02040503050406030204" pitchFamily="18" charset="0"/>
                        </a:rPr>
                        <a:t>%</a:t>
                      </a:r>
                      <a:endParaRPr lang="en-US" sz="1900" b="1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sng" strike="noStrike">
                          <a:effectLst/>
                          <a:latin typeface="Cambria" panose="02040503050406030204" pitchFamily="18" charset="0"/>
                        </a:rPr>
                        <a:t>Performance</a:t>
                      </a:r>
                      <a:endParaRPr lang="en-US" sz="1900" b="1" i="0" u="sng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72958427"/>
                  </a:ext>
                </a:extLst>
              </a:tr>
              <a:tr h="45402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Equity Income &amp; Growth - ETF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 $     9,976,312 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18.4%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27.7%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8957161"/>
                  </a:ext>
                </a:extLst>
              </a:tr>
              <a:tr h="45402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Clearbridge ESG - Large Cap Core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 $  12,946,552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23.9%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32.5%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75398911"/>
                  </a:ext>
                </a:extLst>
              </a:tr>
              <a:tr h="45402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Merrill Lynch Personal Advisor* - (MLPA)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 $  23,436,854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43.2%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- Next Slide -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47742873"/>
                  </a:ext>
                </a:extLst>
              </a:tr>
              <a:tr h="45402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The Endowment Fund/KKR/Blackstone - Alternatives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 $     4,518,227 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8.3%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**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03048691"/>
                  </a:ext>
                </a:extLst>
              </a:tr>
              <a:tr h="45402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Capital Group - International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 $     2,660,728 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4.9%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28.6%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6116528"/>
                  </a:ext>
                </a:extLst>
              </a:tr>
              <a:tr h="500988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Cash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sng" strike="noStrike">
                          <a:effectLst/>
                          <a:latin typeface="Cambria" panose="02040503050406030204" pitchFamily="18" charset="0"/>
                        </a:rPr>
                        <a:t> $        721,595 </a:t>
                      </a:r>
                      <a:endParaRPr lang="en-US" sz="1900" b="0" i="0" u="sng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sng" strike="noStrike">
                          <a:effectLst/>
                          <a:latin typeface="Cambria" panose="02040503050406030204" pitchFamily="18" charset="0"/>
                        </a:rPr>
                        <a:t>1.3%</a:t>
                      </a:r>
                      <a:endParaRPr lang="en-US" sz="1900" b="0" i="0" u="sng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  <a:latin typeface="Cambria" panose="02040503050406030204" pitchFamily="18" charset="0"/>
                        </a:rPr>
                        <a:t>-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68917946"/>
                  </a:ext>
                </a:extLst>
              </a:tr>
              <a:tr h="500988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  <a:latin typeface="Cambria" panose="02040503050406030204" pitchFamily="18" charset="0"/>
                        </a:rPr>
                        <a:t>                    Total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dbl" strike="noStrike">
                          <a:effectLst/>
                          <a:latin typeface="Cambria" panose="02040503050406030204" pitchFamily="18" charset="0"/>
                        </a:rPr>
                        <a:t> $  54,260,268 </a:t>
                      </a:r>
                      <a:endParaRPr lang="en-US" sz="1900" b="0" i="0" u="dbl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dbl" strike="noStrike">
                          <a:effectLst/>
                          <a:latin typeface="Cambria" panose="02040503050406030204" pitchFamily="18" charset="0"/>
                        </a:rPr>
                        <a:t>100.0%</a:t>
                      </a:r>
                      <a:endParaRPr lang="en-US" sz="1900" b="0" i="0" u="dbl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82360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961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: Top Corners Rounded 159">
            <a:extLst>
              <a:ext uri="{FF2B5EF4-FFF2-40B4-BE49-F238E27FC236}">
                <a16:creationId xmlns:a16="http://schemas.microsoft.com/office/drawing/2014/main" id="{3BAF1561-20C4-41FD-A35F-BF2B9E727F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529466" y="996722"/>
            <a:ext cx="5923488" cy="4864556"/>
          </a:xfrm>
          <a:prstGeom prst="round2SameRect">
            <a:avLst>
              <a:gd name="adj1" fmla="val 3762"/>
              <a:gd name="adj2" fmla="val 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Rectangle: Top Corners Rounded 161">
            <a:extLst>
              <a:ext uri="{FF2B5EF4-FFF2-40B4-BE49-F238E27FC236}">
                <a16:creationId xmlns:a16="http://schemas.microsoft.com/office/drawing/2014/main" id="{839DC788-B140-4F3E-A91E-CB3E70ED940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57200" y="1050468"/>
            <a:ext cx="5609397" cy="4757058"/>
          </a:xfrm>
          <a:prstGeom prst="round2SameRect">
            <a:avLst>
              <a:gd name="adj1" fmla="val 2061"/>
              <a:gd name="adj2" fmla="val 0"/>
            </a:avLst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66" name="Title 4">
            <a:extLst>
              <a:ext uri="{FF2B5EF4-FFF2-40B4-BE49-F238E27FC236}">
                <a16:creationId xmlns:a16="http://schemas.microsoft.com/office/drawing/2014/main" id="{5785874F-2DC5-4B19-B3D3-2A2EDBB093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1733" y="803937"/>
            <a:ext cx="4239250" cy="406551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4000" b="1" kern="1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Merrill Lynch Personal Advisor</a:t>
            </a:r>
            <a:br>
              <a:rPr lang="en-US" altLang="en-US" sz="4000" b="1" kern="1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altLang="en-US" sz="4000" b="1" kern="1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altLang="en-US" sz="4000" b="1" kern="1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alt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Managers, Style, and Allocations</a:t>
            </a:r>
            <a:endParaRPr lang="en-US" altLang="en-US" sz="2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FC18D930-0EEE-448F-ABF1-2AA3C83DA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071" y="2705800"/>
            <a:ext cx="1597456" cy="0"/>
          </a:xfrm>
          <a:prstGeom prst="line">
            <a:avLst/>
          </a:prstGeom>
          <a:ln w="508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71E135B3-4B8C-4734-AF80-25C71F4DD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E8B65D26-628B-4249-ADBB-585C7696D9E1}" type="slidenum"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7</a:t>
            </a:fld>
            <a:endParaRPr lang="en-US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1291" name="Rectangle 7">
            <a:extLst>
              <a:ext uri="{FF2B5EF4-FFF2-40B4-BE49-F238E27FC236}">
                <a16:creationId xmlns:a16="http://schemas.microsoft.com/office/drawing/2014/main" id="{DD596650-331D-4F81-BB2E-0B5926FCA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3075" y="87868"/>
            <a:ext cx="13683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US" altLang="en-US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Exhibit #5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791A7ED-8F4A-4824-87AB-4B24F10CA1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96830"/>
              </p:ext>
            </p:extLst>
          </p:nvPr>
        </p:nvGraphicFramePr>
        <p:xfrm>
          <a:off x="5536837" y="740228"/>
          <a:ext cx="5941060" cy="5493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0983">
                  <a:extLst>
                    <a:ext uri="{9D8B030D-6E8A-4147-A177-3AD203B41FA5}">
                      <a16:colId xmlns:a16="http://schemas.microsoft.com/office/drawing/2014/main" val="2526883705"/>
                    </a:ext>
                  </a:extLst>
                </a:gridCol>
                <a:gridCol w="1491925">
                  <a:extLst>
                    <a:ext uri="{9D8B030D-6E8A-4147-A177-3AD203B41FA5}">
                      <a16:colId xmlns:a16="http://schemas.microsoft.com/office/drawing/2014/main" val="1196512285"/>
                    </a:ext>
                  </a:extLst>
                </a:gridCol>
                <a:gridCol w="772604">
                  <a:extLst>
                    <a:ext uri="{9D8B030D-6E8A-4147-A177-3AD203B41FA5}">
                      <a16:colId xmlns:a16="http://schemas.microsoft.com/office/drawing/2014/main" val="31714028"/>
                    </a:ext>
                  </a:extLst>
                </a:gridCol>
                <a:gridCol w="1185548">
                  <a:extLst>
                    <a:ext uri="{9D8B030D-6E8A-4147-A177-3AD203B41FA5}">
                      <a16:colId xmlns:a16="http://schemas.microsoft.com/office/drawing/2014/main" val="3224272563"/>
                    </a:ext>
                  </a:extLst>
                </a:gridCol>
              </a:tblGrid>
              <a:tr h="3612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Annual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85419909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dirty="0">
                          <a:effectLst/>
                        </a:rPr>
                        <a:t>Manager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dirty="0">
                          <a:effectLst/>
                        </a:rPr>
                        <a:t> Value 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>
                          <a:effectLst/>
                        </a:rPr>
                        <a:t>%</a:t>
                      </a:r>
                      <a:endParaRPr lang="en-US" sz="1600" b="0" i="0" u="sng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>
                          <a:effectLst/>
                        </a:rPr>
                        <a:t>Performance</a:t>
                      </a:r>
                      <a:endParaRPr lang="en-US" sz="1600" b="0" i="0" u="sng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28060037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Principal Midcap Fund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2,815,263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12.0%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42.9%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33391529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Calvert Short Duration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2,742,911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11.7%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6.5%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29942426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Doubleline</a:t>
                      </a:r>
                      <a:r>
                        <a:rPr lang="en-US" sz="1600" u="none" strike="noStrike" dirty="0">
                          <a:effectLst/>
                        </a:rPr>
                        <a:t> Total Return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2,527,507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10.8%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5.8%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67600988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Guggenheim Total Return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2,492,160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10.6%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4.7%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4412620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Lord </a:t>
                      </a:r>
                      <a:r>
                        <a:rPr lang="en-US" sz="1600" u="none" strike="noStrike" dirty="0" err="1">
                          <a:effectLst/>
                        </a:rPr>
                        <a:t>Abbett</a:t>
                      </a:r>
                      <a:r>
                        <a:rPr lang="en-US" sz="1600" u="none" strike="noStrike" dirty="0">
                          <a:effectLst/>
                        </a:rPr>
                        <a:t> Short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2,484,585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10.6%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5.5%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39457829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Domini Impact International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1,129,442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4.8%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17.0%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09627889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Lazard International Strategic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1,252,596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5.3%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21.6%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4184070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Nuveen ESG Small Cap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1,625,399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6.9%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27.1%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6141718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Nuveen Real Asset Income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1,356,481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5.8%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21.4%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82811082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Oakmark</a:t>
                      </a:r>
                      <a:r>
                        <a:rPr lang="en-US" sz="1600" u="none" strike="noStrike" dirty="0">
                          <a:effectLst/>
                        </a:rPr>
                        <a:t> International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1,235,204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5.3%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24.2%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99518122"/>
                  </a:ext>
                </a:extLst>
              </a:tr>
              <a:tr h="361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Pimco</a:t>
                      </a:r>
                      <a:r>
                        <a:rPr lang="en-US" sz="1600" u="none" strike="noStrike" dirty="0">
                          <a:effectLst/>
                        </a:rPr>
                        <a:t> Income Fund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2,401,550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10.2%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8.0%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21615363"/>
                  </a:ext>
                </a:extLst>
              </a:tr>
              <a:tr h="3986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Vanguard Real Estate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 $       1,373,756 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sng" strike="noStrike" dirty="0">
                          <a:effectLst/>
                        </a:rPr>
                        <a:t>5.9%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28.9%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65328483"/>
                  </a:ext>
                </a:extLst>
              </a:tr>
              <a:tr h="3986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 $     23,436,854 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sng" strike="noStrike" dirty="0">
                          <a:effectLst/>
                        </a:rPr>
                        <a:t>100.0%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24087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70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159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Title 4">
            <a:extLst>
              <a:ext uri="{FF2B5EF4-FFF2-40B4-BE49-F238E27FC236}">
                <a16:creationId xmlns:a16="http://schemas.microsoft.com/office/drawing/2014/main" id="{5785874F-2DC5-4B19-B3D3-2A2EDBB093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390616" y="1047180"/>
            <a:ext cx="3827880" cy="4326438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altLang="en-US" sz="28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Endowment Performance as of 8-31-19*</a:t>
            </a:r>
            <a:endParaRPr lang="en-US" altLang="en-US" sz="2800" b="1" kern="1200" dirty="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71E135B3-4B8C-4734-AF80-25C71F4DD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257" y="6356350"/>
            <a:ext cx="560009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E8B65D26-628B-4249-ADBB-585C7696D9E1}" type="slidenum">
              <a:rPr lang="en-US" altLang="en-US" sz="1900">
                <a:solidFill>
                  <a:srgbClr val="898989"/>
                </a:solidFill>
                <a:latin typeface="+mn-lt"/>
                <a:ea typeface="+mn-ea"/>
              </a:rPr>
              <a:pPr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8</a:t>
            </a:fld>
            <a:endParaRPr lang="en-US" altLang="en-US" sz="1900">
              <a:solidFill>
                <a:srgbClr val="898989"/>
              </a:solidFill>
              <a:latin typeface="+mn-lt"/>
              <a:ea typeface="+mn-ea"/>
            </a:endParaRPr>
          </a:p>
        </p:txBody>
      </p:sp>
      <p:sp>
        <p:nvSpPr>
          <p:cNvPr id="11291" name="Rectangle 7">
            <a:extLst>
              <a:ext uri="{FF2B5EF4-FFF2-40B4-BE49-F238E27FC236}">
                <a16:creationId xmlns:a16="http://schemas.microsoft.com/office/drawing/2014/main" id="{DD596650-331D-4F81-BB2E-0B5926FCA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6212" y="87868"/>
            <a:ext cx="15551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US" altLang="en-US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Exhibit #6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76D80EF-B167-433D-97FE-1C3E5485B3CD}"/>
              </a:ext>
            </a:extLst>
          </p:cNvPr>
          <p:cNvGraphicFramePr>
            <a:graphicFrameLocks noGrp="1"/>
          </p:cNvGraphicFramePr>
          <p:nvPr/>
        </p:nvGraphicFramePr>
        <p:xfrm>
          <a:off x="3816992" y="1047180"/>
          <a:ext cx="7815687" cy="4579413"/>
        </p:xfrm>
        <a:graphic>
          <a:graphicData uri="http://schemas.openxmlformats.org/drawingml/2006/table">
            <a:tbl>
              <a:tblPr/>
              <a:tblGrid>
                <a:gridCol w="4293897">
                  <a:extLst>
                    <a:ext uri="{9D8B030D-6E8A-4147-A177-3AD203B41FA5}">
                      <a16:colId xmlns:a16="http://schemas.microsoft.com/office/drawing/2014/main" val="1198013232"/>
                    </a:ext>
                  </a:extLst>
                </a:gridCol>
                <a:gridCol w="813713">
                  <a:extLst>
                    <a:ext uri="{9D8B030D-6E8A-4147-A177-3AD203B41FA5}">
                      <a16:colId xmlns:a16="http://schemas.microsoft.com/office/drawing/2014/main" val="1475967167"/>
                    </a:ext>
                  </a:extLst>
                </a:gridCol>
                <a:gridCol w="906549">
                  <a:extLst>
                    <a:ext uri="{9D8B030D-6E8A-4147-A177-3AD203B41FA5}">
                      <a16:colId xmlns:a16="http://schemas.microsoft.com/office/drawing/2014/main" val="1308284219"/>
                    </a:ext>
                  </a:extLst>
                </a:gridCol>
                <a:gridCol w="906549">
                  <a:extLst>
                    <a:ext uri="{9D8B030D-6E8A-4147-A177-3AD203B41FA5}">
                      <a16:colId xmlns:a16="http://schemas.microsoft.com/office/drawing/2014/main" val="2052900189"/>
                    </a:ext>
                  </a:extLst>
                </a:gridCol>
                <a:gridCol w="894979">
                  <a:extLst>
                    <a:ext uri="{9D8B030D-6E8A-4147-A177-3AD203B41FA5}">
                      <a16:colId xmlns:a16="http://schemas.microsoft.com/office/drawing/2014/main" val="1004307056"/>
                    </a:ext>
                  </a:extLst>
                </a:gridCol>
              </a:tblGrid>
              <a:tr h="535106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Annualized Benchmark Comparison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 Year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 Years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 Years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 Years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5437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Gross Returns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3.2%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8.5%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6.1%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8.2%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677180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Net Returns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2.6%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7.8%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5.5%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7.6%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8835877"/>
                  </a:ext>
                </a:extLst>
              </a:tr>
              <a:tr h="344002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Benchmark 1 Policy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4.4%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8.0%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6.4%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9.1%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788648"/>
                  </a:ext>
                </a:extLst>
              </a:tr>
              <a:tr h="48736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Benchmark 2 Inflation – </a:t>
                      </a:r>
                    </a:p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         Consumer Price Index + 4%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4.0%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5.9%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6.1%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5.6%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505744"/>
                  </a:ext>
                </a:extLst>
              </a:tr>
              <a:tr h="535106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June 30, 2018 NACUBO Peer Comparisons**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 Year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 Years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 Years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 Years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827629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ALA Endowment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9.9%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6.8%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8.1%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6.8%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072769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Endowments under $25 million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7.6%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6.2%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7.5%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5.8%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754109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Endowments $25 million - $50 million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7.5%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6.0%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7.0%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6.1%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384181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Endowments $51 million - $100 million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7.7%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6.0%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7.0%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5.7%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669825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Endowments $101 million - $250 million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7.9%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6.0%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7.1%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5.6%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834144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Endowments $251 million - $500 million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8.5%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6.1%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7.3%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5.7%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978624"/>
                  </a:ext>
                </a:extLst>
              </a:tr>
              <a:tr h="29639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Endowments $501 million - $1 billion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8.7%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6.2%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7.4%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5.6%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46" marR="9946" marT="99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38690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FDB4ECB-5DB3-471F-8B84-043D5C91D25F}"/>
              </a:ext>
            </a:extLst>
          </p:cNvPr>
          <p:cNvSpPr txBox="1"/>
          <p:nvPr/>
        </p:nvSpPr>
        <p:spPr>
          <a:xfrm>
            <a:off x="2295827" y="6259810"/>
            <a:ext cx="455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 panose="02040503050406030204" pitchFamily="18" charset="0"/>
                <a:ea typeface="Cambria" panose="02040503050406030204" pitchFamily="18" charset="0"/>
              </a:rPr>
              <a:t>*Top half of chart as of 8-31-19 </a:t>
            </a:r>
          </a:p>
          <a:p>
            <a:r>
              <a:rPr lang="en-US" sz="1200" dirty="0">
                <a:latin typeface="Cambria" panose="02040503050406030204" pitchFamily="18" charset="0"/>
                <a:ea typeface="Cambria" panose="02040503050406030204" pitchFamily="18" charset="0"/>
              </a:rPr>
              <a:t>**Source: 2018 study of college &amp; university endowment returns</a:t>
            </a:r>
          </a:p>
        </p:txBody>
      </p:sp>
    </p:spTree>
    <p:extLst>
      <p:ext uri="{BB962C8B-B14F-4D97-AF65-F5344CB8AC3E}">
        <p14:creationId xmlns:p14="http://schemas.microsoft.com/office/powerpoint/2010/main" val="267233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149972"/>
            <a:ext cx="11101589" cy="1325563"/>
          </a:xfrm>
        </p:spPr>
        <p:txBody>
          <a:bodyPr/>
          <a:lstStyle/>
          <a:p>
            <a:pPr algn="ctr"/>
            <a:r>
              <a:rPr lang="en-US" dirty="0">
                <a:latin typeface="Cambria" panose="02040503050406030204" pitchFamily="18" charset="0"/>
              </a:rPr>
              <a:t>Proceeds from sale of ALA Headquarters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8" y="1825625"/>
            <a:ext cx="5323734" cy="4351338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4657" y="1825625"/>
            <a:ext cx="5604587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en-US" b="1" u="sng" dirty="0">
                <a:latin typeface="Cambria" panose="02040503050406030204" pitchFamily="18" charset="0"/>
                <a:ea typeface="Cambria" panose="02040503050406030204" pitchFamily="18" charset="0"/>
              </a:rPr>
              <a:t>Gross Sale Price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*               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$  6,750,000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Consultant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fees                    ($  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270,000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2 months rent @ </a:t>
            </a:r>
          </a:p>
          <a:p>
            <a:pPr marL="0" indent="0">
              <a:buNone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  old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headquarters                  ($   110,000)</a:t>
            </a: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Deposit***                              ($   250,000)</a:t>
            </a: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Other Expenses                     </a:t>
            </a:r>
            <a:r>
              <a:rPr lang="en-US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($     24,000) </a:t>
            </a:r>
          </a:p>
          <a:p>
            <a:pPr marL="0" indent="0">
              <a:buNone/>
            </a:pPr>
            <a:endParaRPr lang="en-US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Net Proceeds from Sale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$ 6,096,000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Transfer to Endowment    ($ 5,000,000)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Transfer to WC**                 </a:t>
            </a:r>
            <a:r>
              <a:rPr lang="en-US" u="sng" dirty="0">
                <a:latin typeface="Cambria" panose="02040503050406030204" pitchFamily="18" charset="0"/>
                <a:ea typeface="Cambria" panose="02040503050406030204" pitchFamily="18" charset="0"/>
              </a:rPr>
              <a:t>($ 1,000,000)</a:t>
            </a:r>
          </a:p>
          <a:p>
            <a:pPr marL="0" indent="0">
              <a:buNone/>
            </a:pPr>
            <a:endParaRPr lang="en-US" u="sng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en-US" b="1" u="sng" dirty="0">
                <a:latin typeface="Cambria" panose="02040503050406030204" pitchFamily="18" charset="0"/>
                <a:ea typeface="Cambria" panose="02040503050406030204" pitchFamily="18" charset="0"/>
              </a:rPr>
              <a:t>Remaining Balance  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         $ 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   96,000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3747B7-1943-414B-A03A-91BE3458FCE9}"/>
              </a:ext>
            </a:extLst>
          </p:cNvPr>
          <p:cNvSpPr txBox="1"/>
          <p:nvPr/>
        </p:nvSpPr>
        <p:spPr>
          <a:xfrm>
            <a:off x="300318" y="6246363"/>
            <a:ext cx="10502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 panose="02040503050406030204" pitchFamily="18" charset="0"/>
                <a:ea typeface="Cambria" panose="02040503050406030204" pitchFamily="18" charset="0"/>
              </a:rPr>
              <a:t>*Sale price subject to increase provided additional/future investment criteria are met.</a:t>
            </a:r>
          </a:p>
          <a:p>
            <a:r>
              <a:rPr lang="en-US" sz="1200" dirty="0">
                <a:latin typeface="Cambria" panose="02040503050406030204" pitchFamily="18" charset="0"/>
                <a:ea typeface="Cambria" panose="02040503050406030204" pitchFamily="18" charset="0"/>
              </a:rPr>
              <a:t>**ALA Working Capital account, which provides interest income to General Fund</a:t>
            </a:r>
            <a:r>
              <a:rPr lang="en-US" sz="1200" dirty="0" smtClean="0">
                <a:latin typeface="Cambria" panose="02040503050406030204" pitchFamily="18" charset="0"/>
                <a:ea typeface="Cambria" panose="02040503050406030204" pitchFamily="18" charset="0"/>
              </a:rPr>
              <a:t>. ***To be reimbursed at a later date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9CF9FB-0150-CC4F-B11F-8D5E1C53DB31}"/>
              </a:ext>
            </a:extLst>
          </p:cNvPr>
          <p:cNvSpPr txBox="1"/>
          <p:nvPr/>
        </p:nvSpPr>
        <p:spPr>
          <a:xfrm>
            <a:off x="10720251" y="149972"/>
            <a:ext cx="126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</a:rPr>
              <a:t>Exhibit #7</a:t>
            </a:r>
          </a:p>
        </p:txBody>
      </p:sp>
    </p:spTree>
    <p:extLst>
      <p:ext uri="{BB962C8B-B14F-4D97-AF65-F5344CB8AC3E}">
        <p14:creationId xmlns:p14="http://schemas.microsoft.com/office/powerpoint/2010/main" val="315889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dg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2729</TotalTime>
  <Words>1906</Words>
  <Application>Microsoft Office PowerPoint</Application>
  <PresentationFormat>Widescreen</PresentationFormat>
  <Paragraphs>466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ＭＳ Ｐゴシック</vt:lpstr>
      <vt:lpstr>Arial</vt:lpstr>
      <vt:lpstr>Calibri</vt:lpstr>
      <vt:lpstr>Calibri Light</vt:lpstr>
      <vt:lpstr>Cambria</vt:lpstr>
      <vt:lpstr>Garamond</vt:lpstr>
      <vt:lpstr>Perpetua</vt:lpstr>
      <vt:lpstr>Times New Roman</vt:lpstr>
      <vt:lpstr>Wingdings</vt:lpstr>
      <vt:lpstr>Office Theme</vt:lpstr>
      <vt:lpstr>Edge</vt:lpstr>
      <vt:lpstr>PowerPoint Presentation</vt:lpstr>
      <vt:lpstr>ALA Endowment Trustees</vt:lpstr>
      <vt:lpstr>Market and Book Value  @ 12-31-19* $54,260,268</vt:lpstr>
      <vt:lpstr>World Market Performance  Calendar Year Market Returns  @ 12-31-19</vt:lpstr>
      <vt:lpstr>Time Weighted Rate of Return</vt:lpstr>
      <vt:lpstr>Managers, Styles, and Allocations</vt:lpstr>
      <vt:lpstr>Merrill Lynch Personal Advisor  Managers, Style, and Allocations</vt:lpstr>
      <vt:lpstr>Endowment Performance as of 8-31-19*</vt:lpstr>
      <vt:lpstr>Proceeds from sale of ALA Headquarters</vt:lpstr>
      <vt:lpstr>Endowment Trustee Activity – 2019-2020</vt:lpstr>
      <vt:lpstr>ALA Endowment Trustees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Brown</dc:creator>
  <cp:lastModifiedBy>Datasis</cp:lastModifiedBy>
  <cp:revision>171</cp:revision>
  <cp:lastPrinted>2020-01-24T19:25:07Z</cp:lastPrinted>
  <dcterms:created xsi:type="dcterms:W3CDTF">2018-06-10T00:44:50Z</dcterms:created>
  <dcterms:modified xsi:type="dcterms:W3CDTF">2020-01-27T15:10:26Z</dcterms:modified>
</cp:coreProperties>
</file>