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6"/>
  </p:notesMasterIdLst>
  <p:sldIdLst>
    <p:sldId id="361" r:id="rId2"/>
    <p:sldId id="379" r:id="rId3"/>
    <p:sldId id="373" r:id="rId4"/>
    <p:sldId id="376" r:id="rId5"/>
    <p:sldId id="377" r:id="rId6"/>
    <p:sldId id="360" r:id="rId7"/>
    <p:sldId id="362" r:id="rId8"/>
    <p:sldId id="359" r:id="rId9"/>
    <p:sldId id="371" r:id="rId10"/>
    <p:sldId id="378" r:id="rId11"/>
    <p:sldId id="365" r:id="rId12"/>
    <p:sldId id="374" r:id="rId13"/>
    <p:sldId id="358" r:id="rId14"/>
    <p:sldId id="366" r:id="rId15"/>
    <p:sldId id="356" r:id="rId16"/>
    <p:sldId id="350" r:id="rId17"/>
    <p:sldId id="424" r:id="rId18"/>
    <p:sldId id="351" r:id="rId19"/>
    <p:sldId id="372" r:id="rId20"/>
    <p:sldId id="367" r:id="rId21"/>
    <p:sldId id="368" r:id="rId22"/>
    <p:sldId id="375" r:id="rId23"/>
    <p:sldId id="363" r:id="rId24"/>
    <p:sldId id="357" r:id="rId25"/>
  </p:sldIdLst>
  <p:sldSz cx="9144000" cy="5143500" type="screen16x9"/>
  <p:notesSz cx="6858000" cy="9312275"/>
  <p:embeddedFontLst>
    <p:embeddedFont>
      <p:font typeface="Titillium Web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A"/>
    <a:srgbClr val="0062AC"/>
    <a:srgbClr val="FF0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74462" autoAdjust="0"/>
  </p:normalViewPr>
  <p:slideViewPr>
    <p:cSldViewPr snapToGrid="0">
      <p:cViewPr varScale="1">
        <p:scale>
          <a:sx n="112" d="100"/>
          <a:sy n="112" d="100"/>
        </p:scale>
        <p:origin x="139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68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49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33719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85268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67611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96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46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11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11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9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59970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04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44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857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65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8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971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9971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339725" lvl="1" indent="0">
              <a:lnSpc>
                <a:spcPct val="105000"/>
              </a:lnSpc>
              <a:buSzPts val="3000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5889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15386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53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7" tIns="93327" rIns="93327" bIns="93327" anchor="t" anchorCtr="0">
            <a:noAutofit/>
          </a:bodyPr>
          <a:lstStyle/>
          <a:p>
            <a:pPr marL="15875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391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844425" y="1610450"/>
            <a:ext cx="2257200" cy="3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▪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377" marR="0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▫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▸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754" marR="0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5943" marR="0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131" marR="0" lvl="5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320" marR="0" lvl="6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509" marR="0" lvl="7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697" marR="0" lvl="8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2"/>
          </p:nvPr>
        </p:nvSpPr>
        <p:spPr>
          <a:xfrm>
            <a:off x="3217287" y="1610450"/>
            <a:ext cx="2257200" cy="3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▪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377" marR="0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▫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▸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754" marR="0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5943" marR="0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131" marR="0" lvl="5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320" marR="0" lvl="6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509" marR="0" lvl="7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697" marR="0" lvl="8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3"/>
          </p:nvPr>
        </p:nvSpPr>
        <p:spPr>
          <a:xfrm>
            <a:off x="5590147" y="1610450"/>
            <a:ext cx="2257200" cy="3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▪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377" marR="0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▫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▸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754" marR="0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5943" marR="0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131" marR="0" lvl="5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320" marR="0" lvl="6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509" marR="0" lvl="7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697" marR="0" lvl="8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579002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9089702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33302" y="4285675"/>
            <a:ext cx="80535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None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377" marR="0" lvl="1" indent="-34289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▫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566" marR="0" lvl="2" indent="-34289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▸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754" marR="0" lvl="3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5943" marR="0" lvl="4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131" marR="0" lvl="5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320" marR="0" lvl="6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509" marR="0" lvl="7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697" marR="0" lvl="8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/>
          <p:nvPr/>
        </p:nvSpPr>
        <p:spPr>
          <a:xfrm>
            <a:off x="579002" y="44679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7"/>
          <p:cNvSpPr/>
          <p:nvPr/>
        </p:nvSpPr>
        <p:spPr>
          <a:xfrm>
            <a:off x="9089702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3799" y="1586325"/>
            <a:ext cx="6092100" cy="3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▪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▫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▸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ensus.gov/library/visualizations/interactive/2020-complete-count-committees.html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census.gov/en/job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hyperlink" Target="https://www.censushardtocountmaps2020.u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uer.org/post/utah-preparing-2020-census-which-may-include-controversial-citizenship-question#stream/0" TargetMode="Externa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la.org/census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hyperlink" Target="http://2020census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698132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2020 Census: Key Facts for Libraries</a:t>
            </a:r>
            <a:endParaRPr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://www.ala.org/advocacy/sites/ala.org.advocacy/files/content/govinfo/Census%20Cover%20Page.PNG">
            <a:extLst>
              <a:ext uri="{FF2B5EF4-FFF2-40B4-BE49-F238E27FC236}">
                <a16:creationId xmlns:a16="http://schemas.microsoft.com/office/drawing/2014/main" id="{26146B7C-9B8A-4F09-B3F6-238E433B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45" y="1476976"/>
            <a:ext cx="2507047" cy="32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F8761-84B4-4C92-859D-0F3B3A12E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639" y="1962077"/>
            <a:ext cx="4065335" cy="22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5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0803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is new in the 2020 Census?</a:t>
            </a:r>
            <a:endParaRPr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700302-0C9C-4DD9-90DE-56DFCCDB01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00773" y="4179958"/>
            <a:ext cx="4945554" cy="55396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39697" indent="0">
              <a:buNone/>
            </a:pPr>
            <a:r>
              <a:rPr lang="en-US" sz="2400" b="1" dirty="0">
                <a:solidFill>
                  <a:srgbClr val="0062AC"/>
                </a:solidFill>
              </a:rPr>
              <a:t>Census responses are confidential.</a:t>
            </a:r>
          </a:p>
        </p:txBody>
      </p:sp>
      <p:sp>
        <p:nvSpPr>
          <p:cNvPr id="7" name="Google Shape;99;p15">
            <a:extLst>
              <a:ext uri="{FF2B5EF4-FFF2-40B4-BE49-F238E27FC236}">
                <a16:creationId xmlns:a16="http://schemas.microsoft.com/office/drawing/2014/main" id="{8F93B58A-D824-4C02-84E5-10748E51F4B6}"/>
              </a:ext>
            </a:extLst>
          </p:cNvPr>
          <p:cNvSpPr txBox="1">
            <a:spLocks/>
          </p:cNvSpPr>
          <p:nvPr/>
        </p:nvSpPr>
        <p:spPr>
          <a:xfrm>
            <a:off x="669474" y="1528071"/>
            <a:ext cx="4087463" cy="246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▪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▫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▸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Online self-response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Household relationship question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i="1" u="sng" dirty="0"/>
              <a:t>No</a:t>
            </a:r>
            <a:r>
              <a:rPr lang="en-US" sz="2400" i="1" dirty="0"/>
              <a:t> </a:t>
            </a:r>
            <a:r>
              <a:rPr lang="en-US" sz="2400" dirty="0"/>
              <a:t>citizenship question</a:t>
            </a:r>
            <a:endParaRPr lang="en-US" sz="2400" i="1" dirty="0"/>
          </a:p>
          <a:p>
            <a:pPr marL="342891" indent="-342891">
              <a:lnSpc>
                <a:spcPct val="105000"/>
              </a:lnSpc>
              <a:buSzPts val="3000"/>
            </a:pPr>
            <a:endParaRPr lang="en-US" sz="2200" dirty="0"/>
          </a:p>
          <a:p>
            <a:pPr marL="342891" indent="-342891">
              <a:lnSpc>
                <a:spcPct val="105000"/>
              </a:lnSpc>
              <a:buSzPts val="3000"/>
            </a:pPr>
            <a:endParaRPr lang="en-US" sz="2400" dirty="0"/>
          </a:p>
        </p:txBody>
      </p:sp>
      <p:pic>
        <p:nvPicPr>
          <p:cNvPr id="3074" name="Picture 2" descr="Image result for household relationship question census">
            <a:extLst>
              <a:ext uri="{FF2B5EF4-FFF2-40B4-BE49-F238E27FC236}">
                <a16:creationId xmlns:a16="http://schemas.microsoft.com/office/drawing/2014/main" id="{B2C6DA72-09E9-489C-A8FC-2F4D8F06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62" y="1318304"/>
            <a:ext cx="3864217" cy="250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89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4114802" y="1804306"/>
            <a:ext cx="4537599" cy="228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Local communities establish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To increase awareness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To encourage residents to respond to 2020 Census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1C2FD9-4703-4797-B644-F573E1CCE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93" y="2291454"/>
            <a:ext cx="3368276" cy="1794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748AF-7B8C-437B-B657-67C888D69F33}"/>
              </a:ext>
            </a:extLst>
          </p:cNvPr>
          <p:cNvSpPr txBox="1"/>
          <p:nvPr/>
        </p:nvSpPr>
        <p:spPr>
          <a:xfrm>
            <a:off x="832757" y="1376199"/>
            <a:ext cx="64251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F8A"/>
                </a:solidFill>
              </a:rPr>
              <a:t>Participate in Complete Count Committees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E93A2-2A97-41B3-BC5C-0C26FAD02BED}"/>
              </a:ext>
            </a:extLst>
          </p:cNvPr>
          <p:cNvSpPr txBox="1"/>
          <p:nvPr/>
        </p:nvSpPr>
        <p:spPr>
          <a:xfrm>
            <a:off x="109306" y="4036000"/>
            <a:ext cx="8771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5"/>
              </a:rPr>
              <a:t>https://www.census.gov/library/visualizations/interactive/2020-complete-count-committees.html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5549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913379" y="4076689"/>
            <a:ext cx="6395959" cy="8191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lnSpc>
                <a:spcPct val="105000"/>
              </a:lnSpc>
              <a:buSzPts val="3000"/>
              <a:buNone/>
            </a:pPr>
            <a:r>
              <a:rPr lang="en-US" sz="2200" dirty="0"/>
              <a:t>Montana State Librarian Jennie Stapp is a </a:t>
            </a:r>
          </a:p>
          <a:p>
            <a:pPr marL="0" indent="0" algn="ctr">
              <a:lnSpc>
                <a:spcPct val="105000"/>
              </a:lnSpc>
              <a:buSzPts val="3000"/>
              <a:buNone/>
            </a:pPr>
            <a:r>
              <a:rPr lang="en-US" sz="2200" dirty="0"/>
              <a:t>Montana State Complete Count Committee member.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748AF-7B8C-437B-B657-67C888D69F33}"/>
              </a:ext>
            </a:extLst>
          </p:cNvPr>
          <p:cNvSpPr txBox="1"/>
          <p:nvPr/>
        </p:nvSpPr>
        <p:spPr>
          <a:xfrm>
            <a:off x="719476" y="1275105"/>
            <a:ext cx="65277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F8A"/>
                </a:solidFill>
              </a:rPr>
              <a:t>Participate on Complete Count Committees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6B6D3C-FDFC-444C-9F8F-2A605DBB9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321" y="1750793"/>
            <a:ext cx="2932001" cy="2132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DCC3BD-9203-4E27-9214-5D44DB590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78" y="1750794"/>
            <a:ext cx="2932001" cy="21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65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951515" y="1841222"/>
            <a:ext cx="4700884" cy="289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2020 census will encourage online response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March and April 2020 – Many people may come to libraries to complete census form online. 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Census Bureau job hiring requires online application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206F9C-D5EF-49BE-9FF4-5AF61B14A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73" y="1841220"/>
            <a:ext cx="2056299" cy="1145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900C7-027F-4393-AFC2-536CC7C77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775" y="3198546"/>
            <a:ext cx="2090059" cy="1727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4E0FBE-467D-48C0-8ECC-16892DE8CF20}"/>
              </a:ext>
            </a:extLst>
          </p:cNvPr>
          <p:cNvSpPr txBox="1"/>
          <p:nvPr/>
        </p:nvSpPr>
        <p:spPr>
          <a:xfrm>
            <a:off x="719477" y="1267847"/>
            <a:ext cx="83920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F8A"/>
                </a:solidFill>
              </a:rPr>
              <a:t>Prepare for increased use of computers and the Internet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40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822847" y="1291312"/>
            <a:ext cx="8002747" cy="31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b="1" dirty="0">
                <a:solidFill>
                  <a:srgbClr val="004F8A"/>
                </a:solidFill>
              </a:rPr>
              <a:t>Help community members apply for census jobs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Census Bureau will hire about 500,000 temporary workers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Jobseekers must apply online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Apply </a:t>
            </a:r>
            <a:r>
              <a:rPr lang="en-US" sz="2200" b="1" dirty="0"/>
              <a:t>online </a:t>
            </a:r>
            <a:r>
              <a:rPr lang="en-US" sz="2200" dirty="0"/>
              <a:t>at</a:t>
            </a:r>
            <a:r>
              <a:rPr lang="en-US" sz="2200" b="1" dirty="0"/>
              <a:t> </a:t>
            </a:r>
            <a:r>
              <a:rPr lang="en-US" sz="2200" b="1" dirty="0">
                <a:hlinkClick r:id="rId3"/>
              </a:rPr>
              <a:t>2020census.gov/jobs</a:t>
            </a:r>
            <a:r>
              <a:rPr lang="en-US" sz="2200" b="1" dirty="0"/>
              <a:t> </a:t>
            </a:r>
          </a:p>
          <a:p>
            <a:pPr marL="457189" lvl="1" indent="0">
              <a:lnSpc>
                <a:spcPct val="105000"/>
              </a:lnSpc>
              <a:buSzPts val="3000"/>
              <a:buNone/>
            </a:pPr>
            <a:endParaRPr lang="en-US" sz="2400" dirty="0"/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dirty="0"/>
          </a:p>
          <a:p>
            <a:pPr marL="342891" indent="-342891">
              <a:lnSpc>
                <a:spcPct val="105000"/>
              </a:lnSpc>
              <a:buSzPts val="3000"/>
            </a:pPr>
            <a:endParaRPr lang="en-US" sz="2400" dirty="0"/>
          </a:p>
          <a:p>
            <a:pPr marL="342891" indent="-342891">
              <a:lnSpc>
                <a:spcPct val="105000"/>
              </a:lnSpc>
              <a:buSzPts val="3000"/>
            </a:pPr>
            <a:endParaRPr lang="en-US" sz="2400"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70643-D679-4FCA-8B30-8AA8542ED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841" y="3004459"/>
            <a:ext cx="4006593" cy="20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70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738725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837215" y="2304516"/>
            <a:ext cx="4953868" cy="1661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Spread the word – newsletters, social media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Host job fairs with Census Bureau</a:t>
            </a:r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b="1" dirty="0"/>
          </a:p>
          <a:p>
            <a:pPr marL="0" indent="0">
              <a:lnSpc>
                <a:spcPct val="105000"/>
              </a:lnSpc>
              <a:buSzPts val="3000"/>
            </a:pPr>
            <a:endParaRPr lang="en-US" sz="3000"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570510-8198-4395-A9F1-AB35DF1E4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76" y="2126793"/>
            <a:ext cx="3346339" cy="1764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DB4A16-5ECE-419F-9D29-D34ABA9B0BFB}"/>
              </a:ext>
            </a:extLst>
          </p:cNvPr>
          <p:cNvSpPr txBox="1"/>
          <p:nvPr/>
        </p:nvSpPr>
        <p:spPr>
          <a:xfrm>
            <a:off x="719475" y="1305285"/>
            <a:ext cx="72795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F8A"/>
                </a:solidFill>
              </a:rPr>
              <a:t>Help community members apply for census jobs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77980-30B7-498F-BCE0-F73240BCCC2E}"/>
              </a:ext>
            </a:extLst>
          </p:cNvPr>
          <p:cNvSpPr txBox="1"/>
          <p:nvPr/>
        </p:nvSpPr>
        <p:spPr>
          <a:xfrm>
            <a:off x="1583043" y="4176735"/>
            <a:ext cx="5977919" cy="716286"/>
          </a:xfrm>
          <a:prstGeom prst="rect">
            <a:avLst/>
          </a:prstGeom>
          <a:noFill/>
          <a:ln w="19050">
            <a:solidFill>
              <a:srgbClr val="004F8A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05000"/>
              </a:lnSpc>
              <a:buSzPts val="3000"/>
            </a:pPr>
            <a:r>
              <a:rPr lang="en-US" sz="2000" b="1" dirty="0"/>
              <a:t>For a local contact:</a:t>
            </a:r>
            <a:r>
              <a:rPr lang="en-US" sz="2000" dirty="0"/>
              <a:t> 1-855-JOB-2020 and press 3 </a:t>
            </a:r>
          </a:p>
          <a:p>
            <a:pPr>
              <a:lnSpc>
                <a:spcPct val="105000"/>
              </a:lnSpc>
              <a:buSzPts val="3000"/>
            </a:pPr>
            <a:r>
              <a:rPr lang="en-US" sz="2000" dirty="0"/>
              <a:t>to reach your area census office</a:t>
            </a:r>
          </a:p>
        </p:txBody>
      </p:sp>
    </p:spTree>
    <p:extLst>
      <p:ext uri="{BB962C8B-B14F-4D97-AF65-F5344CB8AC3E}">
        <p14:creationId xmlns:p14="http://schemas.microsoft.com/office/powerpoint/2010/main" val="1002249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30601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BD12CB-A9FB-4DA6-B085-112261E9E257}"/>
              </a:ext>
            </a:extLst>
          </p:cNvPr>
          <p:cNvSpPr txBox="1"/>
          <p:nvPr/>
        </p:nvSpPr>
        <p:spPr>
          <a:xfrm>
            <a:off x="745937" y="1233335"/>
            <a:ext cx="72795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F8A"/>
                </a:solidFill>
              </a:rPr>
              <a:t>Help community members apply for census jobs</a:t>
            </a:r>
          </a:p>
          <a:p>
            <a:endParaRPr lang="en-US" dirty="0"/>
          </a:p>
        </p:txBody>
      </p:sp>
      <p:sp>
        <p:nvSpPr>
          <p:cNvPr id="8" name="Google Shape;99;p15">
            <a:extLst>
              <a:ext uri="{FF2B5EF4-FFF2-40B4-BE49-F238E27FC236}">
                <a16:creationId xmlns:a16="http://schemas.microsoft.com/office/drawing/2014/main" id="{393BB95D-BD93-4044-933B-8B357E243F3A}"/>
              </a:ext>
            </a:extLst>
          </p:cNvPr>
          <p:cNvSpPr txBox="1">
            <a:spLocks/>
          </p:cNvSpPr>
          <p:nvPr/>
        </p:nvSpPr>
        <p:spPr>
          <a:xfrm>
            <a:off x="4187358" y="2160126"/>
            <a:ext cx="4326977" cy="241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▪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▫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▸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dirty="0"/>
              <a:t>Cranston Public Library (RI)</a:t>
            </a:r>
            <a:br>
              <a:rPr lang="en-US" sz="2400" dirty="0"/>
            </a:br>
            <a:r>
              <a:rPr lang="en-US" sz="2400" dirty="0"/>
              <a:t>hosting 8 Census job fairs currently – and hosted over 75 Census job fairs and trainings during the 2018 test.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99ED7-0202-4214-8552-8266141D0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6" r="21763"/>
          <a:stretch/>
        </p:blipFill>
        <p:spPr>
          <a:xfrm>
            <a:off x="336884" y="1694046"/>
            <a:ext cx="3794976" cy="313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0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30601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1ADE06-7935-47B3-B32F-26B97AB72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77" y="1823502"/>
            <a:ext cx="3115791" cy="2910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BD12CB-A9FB-4DA6-B085-112261E9E257}"/>
              </a:ext>
            </a:extLst>
          </p:cNvPr>
          <p:cNvSpPr txBox="1"/>
          <p:nvPr/>
        </p:nvSpPr>
        <p:spPr>
          <a:xfrm>
            <a:off x="745937" y="1233335"/>
            <a:ext cx="72795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F8A"/>
                </a:solidFill>
              </a:rPr>
              <a:t>Help community members apply for census jobs</a:t>
            </a:r>
          </a:p>
          <a:p>
            <a:endParaRPr lang="en-US" dirty="0"/>
          </a:p>
        </p:txBody>
      </p:sp>
      <p:sp>
        <p:nvSpPr>
          <p:cNvPr id="8" name="Google Shape;99;p15">
            <a:extLst>
              <a:ext uri="{FF2B5EF4-FFF2-40B4-BE49-F238E27FC236}">
                <a16:creationId xmlns:a16="http://schemas.microsoft.com/office/drawing/2014/main" id="{393BB95D-BD93-4044-933B-8B357E243F3A}"/>
              </a:ext>
            </a:extLst>
          </p:cNvPr>
          <p:cNvSpPr txBox="1">
            <a:spLocks/>
          </p:cNvSpPr>
          <p:nvPr/>
        </p:nvSpPr>
        <p:spPr>
          <a:xfrm>
            <a:off x="4187358" y="2160126"/>
            <a:ext cx="4326977" cy="241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▪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▫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▸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dirty="0"/>
              <a:t>New Haven (CT) Free Public Library “hosted five census job fairs that saw 160 New </a:t>
            </a:r>
            <a:r>
              <a:rPr lang="en-US" sz="2400" dirty="0" err="1"/>
              <a:t>Haveners</a:t>
            </a:r>
            <a:r>
              <a:rPr lang="en-US" sz="2400" dirty="0"/>
              <a:t> come by to learn more and apply.”</a:t>
            </a:r>
          </a:p>
        </p:txBody>
      </p:sp>
    </p:spTree>
    <p:extLst>
      <p:ext uri="{BB962C8B-B14F-4D97-AF65-F5344CB8AC3E}">
        <p14:creationId xmlns:p14="http://schemas.microsoft.com/office/powerpoint/2010/main" val="851615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4039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74E79-EE07-4835-880B-CD97693DD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1854267"/>
            <a:ext cx="2891860" cy="287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D430FF-DAD8-4122-8AD7-F3133E88D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931" y="1809652"/>
            <a:ext cx="2891860" cy="3032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211F5-8D62-45B5-B219-5569227D9119}"/>
              </a:ext>
            </a:extLst>
          </p:cNvPr>
          <p:cNvSpPr txBox="1"/>
          <p:nvPr/>
        </p:nvSpPr>
        <p:spPr>
          <a:xfrm>
            <a:off x="781690" y="1132545"/>
            <a:ext cx="72795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F8A"/>
                </a:solidFill>
              </a:rPr>
              <a:t>Help community members apply for census jobs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12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82027" y="1252863"/>
            <a:ext cx="7837716" cy="76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b="1" dirty="0">
                <a:solidFill>
                  <a:srgbClr val="004F8A"/>
                </a:solidFill>
              </a:rPr>
              <a:t>Share information about the 2020 Census.</a:t>
            </a:r>
          </a:p>
          <a:p>
            <a:pPr marL="0" indent="0" algn="ctr">
              <a:lnSpc>
                <a:spcPct val="105000"/>
              </a:lnSpc>
              <a:buSzPts val="3000"/>
              <a:buNone/>
            </a:pPr>
            <a:endParaRPr lang="en-US" sz="2000"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929F4E-E5ED-4DD5-9562-01FEFC633241}"/>
              </a:ext>
            </a:extLst>
          </p:cNvPr>
          <p:cNvSpPr txBox="1"/>
          <p:nvPr/>
        </p:nvSpPr>
        <p:spPr>
          <a:xfrm>
            <a:off x="710115" y="2012925"/>
            <a:ext cx="7308411" cy="180517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50000"/>
              </a:lnSpc>
              <a:buSzPts val="3000"/>
            </a:pPr>
            <a:endParaRPr lang="en-US" sz="2200" i="1" dirty="0"/>
          </a:p>
          <a:p>
            <a:pPr algn="ctr">
              <a:lnSpc>
                <a:spcPct val="105000"/>
              </a:lnSpc>
              <a:buSzPts val="3000"/>
            </a:pPr>
            <a:r>
              <a:rPr lang="en-US" sz="2200" i="1" dirty="0"/>
              <a:t>The more people know about the census, </a:t>
            </a:r>
          </a:p>
          <a:p>
            <a:pPr algn="ctr">
              <a:lnSpc>
                <a:spcPct val="105000"/>
              </a:lnSpc>
              <a:buSzPts val="3000"/>
            </a:pPr>
            <a:r>
              <a:rPr lang="en-US" sz="2200" i="1" dirty="0"/>
              <a:t>how the data are used, </a:t>
            </a:r>
          </a:p>
          <a:p>
            <a:pPr algn="ctr">
              <a:lnSpc>
                <a:spcPct val="105000"/>
              </a:lnSpc>
              <a:buSzPts val="3000"/>
            </a:pPr>
            <a:r>
              <a:rPr lang="en-US" sz="2200" i="1" dirty="0"/>
              <a:t>and how it impacts them and their communities, </a:t>
            </a:r>
          </a:p>
          <a:p>
            <a:pPr algn="ctr">
              <a:lnSpc>
                <a:spcPct val="105000"/>
              </a:lnSpc>
              <a:buSzPts val="3000"/>
            </a:pPr>
            <a:r>
              <a:rPr lang="en-US" sz="2200" i="1" dirty="0"/>
              <a:t>the more likely they are to participate.</a:t>
            </a:r>
          </a:p>
          <a:p>
            <a:pPr>
              <a:lnSpc>
                <a:spcPct val="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12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0803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What’s ahead?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541668" y="1537178"/>
            <a:ext cx="5510893" cy="286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What is the census, and why is it important?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Who is at risk for not being counted?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How will the 2020 Census work?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What can libraries do?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QA/discussion</a:t>
            </a:r>
            <a:endParaRPr lang="en-US" dirty="0"/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200" dirty="0">
              <a:latin typeface="Titillium Web" panose="020B0604020202020204" charset="0"/>
              <a:cs typeface="Angsana New" panose="020B0502040204020203" pitchFamily="18" charset="-34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7E4519-00FE-407C-9E7D-D052FD8F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1" y="1537178"/>
            <a:ext cx="3269167" cy="252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192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19474" y="1228350"/>
            <a:ext cx="3852527" cy="347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b="1" dirty="0">
              <a:solidFill>
                <a:srgbClr val="004F8A"/>
              </a:solidFill>
            </a:endParaRPr>
          </a:p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b="1" dirty="0">
                <a:solidFill>
                  <a:srgbClr val="004F8A"/>
                </a:solidFill>
              </a:rPr>
              <a:t>Share information about the 2020 Census.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/>
              <a:t>Host programs and events to increase awareness of the upcoming census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/>
              <a:t>Highlight the census in newsletters, social media, and on website</a:t>
            </a:r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dirty="0"/>
          </a:p>
          <a:p>
            <a:pPr marL="0" indent="0" algn="ctr">
              <a:lnSpc>
                <a:spcPct val="105000"/>
              </a:lnSpc>
              <a:buSzPts val="3000"/>
              <a:buNone/>
            </a:pPr>
            <a:endParaRPr lang="en-US" sz="2000"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4D5A4FE-1011-4941-A54F-C20BCF3C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55" y="1421325"/>
            <a:ext cx="3086808" cy="30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6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19475" y="1294510"/>
            <a:ext cx="7837716" cy="536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b="1" dirty="0">
                <a:solidFill>
                  <a:srgbClr val="004F8A"/>
                </a:solidFill>
              </a:rPr>
              <a:t>Share information about the 2020 Census.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9;p15">
            <a:extLst>
              <a:ext uri="{FF2B5EF4-FFF2-40B4-BE49-F238E27FC236}">
                <a16:creationId xmlns:a16="http://schemas.microsoft.com/office/drawing/2014/main" id="{E43D15A7-67DA-4E9C-AD3B-91B9BA4D1110}"/>
              </a:ext>
            </a:extLst>
          </p:cNvPr>
          <p:cNvSpPr txBox="1">
            <a:spLocks/>
          </p:cNvSpPr>
          <p:nvPr/>
        </p:nvSpPr>
        <p:spPr>
          <a:xfrm>
            <a:off x="4939397" y="3770780"/>
            <a:ext cx="4204607" cy="5020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▪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▫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▸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400"/>
              <a:buFont typeface="Titillium Web"/>
              <a:buChar char="▹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indent="0" algn="ctr">
              <a:lnSpc>
                <a:spcPct val="105000"/>
              </a:lnSpc>
              <a:buSzPts val="3000"/>
              <a:buNone/>
            </a:pPr>
            <a:r>
              <a:rPr lang="en-US" sz="2200" b="1" dirty="0">
                <a:hlinkClick r:id="rId4"/>
              </a:rPr>
              <a:t>censushardtocountmaps2020.us</a:t>
            </a:r>
            <a:endParaRPr lang="en-US" sz="2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565CD-293B-4A4C-8528-D3E38BAB8418}"/>
              </a:ext>
            </a:extLst>
          </p:cNvPr>
          <p:cNvSpPr txBox="1"/>
          <p:nvPr/>
        </p:nvSpPr>
        <p:spPr>
          <a:xfrm>
            <a:off x="5436287" y="1980220"/>
            <a:ext cx="2299303" cy="169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buSzPts val="3000"/>
            </a:pPr>
            <a:endParaRPr lang="en-US" b="1" dirty="0">
              <a:solidFill>
                <a:srgbClr val="004F8A"/>
              </a:solidFill>
            </a:endParaRPr>
          </a:p>
          <a:p>
            <a:pPr>
              <a:lnSpc>
                <a:spcPct val="105000"/>
              </a:lnSpc>
              <a:buSzPts val="3000"/>
            </a:pPr>
            <a:r>
              <a:rPr lang="en-US" sz="2400" dirty="0">
                <a:solidFill>
                  <a:schemeClr val="tx1"/>
                </a:solidFill>
                <a:latin typeface="Titillium Web" panose="020B0604020202020204" charset="0"/>
              </a:rPr>
              <a:t>Reach out to </a:t>
            </a:r>
          </a:p>
          <a:p>
            <a:pPr>
              <a:lnSpc>
                <a:spcPct val="105000"/>
              </a:lnSpc>
              <a:buSzPts val="3000"/>
            </a:pPr>
            <a:r>
              <a:rPr lang="en-US" sz="2400" dirty="0">
                <a:solidFill>
                  <a:schemeClr val="tx1"/>
                </a:solidFill>
                <a:latin typeface="Titillium Web" panose="020B0604020202020204" charset="0"/>
              </a:rPr>
              <a:t>hard-to-count populations.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9B5DD-69E1-4400-A922-7440E9706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89" t="33661" r="11061" b="-6983"/>
          <a:stretch/>
        </p:blipFill>
        <p:spPr>
          <a:xfrm>
            <a:off x="113017" y="1896736"/>
            <a:ext cx="4695289" cy="3561743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B85E4D2-08B4-4FA1-B4B2-966F70A72ED8}"/>
              </a:ext>
            </a:extLst>
          </p:cNvPr>
          <p:cNvSpPr/>
          <p:nvPr/>
        </p:nvSpPr>
        <p:spPr>
          <a:xfrm rot="18246156">
            <a:off x="2144697" y="3332573"/>
            <a:ext cx="144108" cy="690075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19475" y="1294510"/>
            <a:ext cx="7837716" cy="536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b="1" dirty="0">
                <a:solidFill>
                  <a:srgbClr val="004F8A"/>
                </a:solidFill>
              </a:rPr>
              <a:t>Share information about the 2020 Census.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Mallory Bateman with the Kem C. Gardner Policy Institute explains to reporters on Monday how Utah's demographics have changed since 2010. ">
            <a:extLst>
              <a:ext uri="{FF2B5EF4-FFF2-40B4-BE49-F238E27FC236}">
                <a16:creationId xmlns:a16="http://schemas.microsoft.com/office/drawing/2014/main" id="{FADD0852-B759-4B4F-8661-B3A89DC7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88" y="1896735"/>
            <a:ext cx="2889251" cy="21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E63776-794F-428E-8C8B-9195A6FE8FF8}"/>
              </a:ext>
            </a:extLst>
          </p:cNvPr>
          <p:cNvSpPr txBox="1"/>
          <p:nvPr/>
        </p:nvSpPr>
        <p:spPr>
          <a:xfrm>
            <a:off x="2420022" y="4324353"/>
            <a:ext cx="43039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Salt Lake County, Columbus Library (UT) </a:t>
            </a:r>
          </a:p>
          <a:p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https://www.kuer.org/post/utah-preparing-2020-census-which-may-include-controversial-citizenship-question#stream/0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49334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can libraries do? How can libraries prepare?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83771" y="1326270"/>
            <a:ext cx="7837716" cy="150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b="1" dirty="0">
                <a:solidFill>
                  <a:srgbClr val="004F8A"/>
                </a:solidFill>
              </a:rPr>
              <a:t>Fight misinformation, disinformation, and scams.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People may have questions and concerns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Libraries can provide accurate information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998F3-69C0-4F59-812E-6876577274D4}"/>
              </a:ext>
            </a:extLst>
          </p:cNvPr>
          <p:cNvSpPr txBox="1"/>
          <p:nvPr/>
        </p:nvSpPr>
        <p:spPr>
          <a:xfrm>
            <a:off x="4220936" y="3306539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[image</a:t>
            </a:r>
          </a:p>
        </p:txBody>
      </p:sp>
      <p:pic>
        <p:nvPicPr>
          <p:cNvPr id="5122" name="Picture 2" descr="Census Partnership Media Graphic 7">
            <a:extLst>
              <a:ext uri="{FF2B5EF4-FFF2-40B4-BE49-F238E27FC236}">
                <a16:creationId xmlns:a16="http://schemas.microsoft.com/office/drawing/2014/main" id="{3325AB05-2F37-4856-AED0-3C6D9CAFC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26" y="2929992"/>
            <a:ext cx="1941223" cy="19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655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0803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Learn More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19475" y="1228351"/>
            <a:ext cx="4665584" cy="144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5000"/>
              </a:lnSpc>
              <a:buSzPts val="3000"/>
            </a:pPr>
            <a:r>
              <a:rPr lang="en-US" dirty="0"/>
              <a:t> </a:t>
            </a:r>
            <a:r>
              <a:rPr lang="en-US" sz="2400" dirty="0">
                <a:solidFill>
                  <a:schemeClr val="tx1"/>
                </a:solidFill>
              </a:rPr>
              <a:t>ALA:  </a:t>
            </a:r>
            <a:r>
              <a:rPr lang="en-US" sz="2400" dirty="0">
                <a:hlinkClick r:id="rId3"/>
              </a:rPr>
              <a:t>ala.org/census</a:t>
            </a:r>
            <a:endParaRPr lang="en-US" sz="2400" dirty="0"/>
          </a:p>
          <a:p>
            <a:pPr marL="0" indent="0">
              <a:lnSpc>
                <a:spcPct val="105000"/>
              </a:lnSpc>
              <a:buSzPts val="3000"/>
            </a:pPr>
            <a:r>
              <a:rPr lang="en-US" sz="2400" dirty="0"/>
              <a:t>Census Bureau: </a:t>
            </a:r>
            <a:r>
              <a:rPr lang="en-US" sz="2400" dirty="0">
                <a:hlinkClick r:id="rId4"/>
              </a:rPr>
              <a:t>2020census.gov</a:t>
            </a:r>
            <a:r>
              <a:rPr lang="en-US" sz="2400" dirty="0"/>
              <a:t> </a:t>
            </a:r>
          </a:p>
          <a:p>
            <a:pPr marL="0" indent="0">
              <a:lnSpc>
                <a:spcPct val="105000"/>
              </a:lnSpc>
              <a:buSzPts val="3000"/>
            </a:pPr>
            <a:r>
              <a:rPr lang="en-US" sz="2400" dirty="0"/>
              <a:t>Census Bureau regional offices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5B668-9A27-45B7-9B8D-74C3217D0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948" y="2801770"/>
            <a:ext cx="3546107" cy="1994685"/>
          </a:xfrm>
          <a:prstGeom prst="rect">
            <a:avLst/>
          </a:prstGeom>
        </p:spPr>
      </p:pic>
      <p:pic>
        <p:nvPicPr>
          <p:cNvPr id="1026" name="Picture 2" descr="http://www.ala.org/advocacy/sites/ala.org.advocacy/files/content/govinfo/Census%20Cover%20Page.PNG">
            <a:extLst>
              <a:ext uri="{FF2B5EF4-FFF2-40B4-BE49-F238E27FC236}">
                <a16:creationId xmlns:a16="http://schemas.microsoft.com/office/drawing/2014/main" id="{B45A1CB0-B087-4F0C-A831-A5BD4FD9B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97" y="1100057"/>
            <a:ext cx="2507047" cy="32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89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0803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What is the decennial census? 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541668" y="1537178"/>
            <a:ext cx="5510893" cy="286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>
                <a:latin typeface="Titillium Web" panose="020B0604020202020204" charset="0"/>
                <a:cs typeface="Angsana New" panose="020B0502040204020203" pitchFamily="18" charset="-34"/>
              </a:rPr>
              <a:t>It’s in the constitution.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>
                <a:latin typeface="Titillium Web" panose="020B0604020202020204" charset="0"/>
                <a:cs typeface="Angsana New" panose="020B0502040204020203" pitchFamily="18" charset="-34"/>
              </a:rPr>
              <a:t>Count every person in the U.S. once, and only once, and in the right place.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>
                <a:latin typeface="Titillium Web" panose="020B0604020202020204" charset="0"/>
                <a:cs typeface="Angsana New" panose="020B0502040204020203" pitchFamily="18" charset="-34"/>
              </a:rPr>
              <a:t>Essential for: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Federal funding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Political representation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Informed decision-making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person, floor, indoor, clothing&#10;&#10;Description automatically generated">
            <a:extLst>
              <a:ext uri="{FF2B5EF4-FFF2-40B4-BE49-F238E27FC236}">
                <a16:creationId xmlns:a16="http://schemas.microsoft.com/office/drawing/2014/main" id="{1FFBACAF-1857-49B8-8DAD-15A3D94C4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86" y="1681844"/>
            <a:ext cx="2571751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6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44848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Does the census affect funds for my community? 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390473" y="1010081"/>
            <a:ext cx="5157628" cy="388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lnSpc>
                <a:spcPct val="105000"/>
              </a:lnSpc>
              <a:buSzPts val="300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YES!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200" dirty="0"/>
              <a:t>Help your community get its fair share for schools, health centers, roads, housing assistance and other vital programs.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National School Lunch Program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Medicare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SNAP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>
                <a:latin typeface="Titillium Web" panose="020B0604020202020204" charset="0"/>
                <a:cs typeface="Angsana New" panose="020B0502040204020203" pitchFamily="18" charset="-34"/>
              </a:rPr>
              <a:t>IMLS state grants</a:t>
            </a:r>
          </a:p>
          <a:p>
            <a:pPr marL="342891" indent="-342891">
              <a:lnSpc>
                <a:spcPct val="105000"/>
              </a:lnSpc>
              <a:buSzPts val="3000"/>
            </a:pPr>
            <a:endParaRPr lang="en-US" sz="2200" dirty="0">
              <a:latin typeface="Titillium Web" panose="020B0604020202020204" charset="0"/>
              <a:cs typeface="Angsana New" panose="020B0502040204020203" pitchFamily="18" charset="-34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9C0841-ACF2-4E62-BEF0-36940886D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1" y="1798807"/>
            <a:ext cx="2521236" cy="25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92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6" y="570150"/>
            <a:ext cx="7289689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Who is at risk of being undercounted?</a:t>
            </a:r>
            <a:endParaRPr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74F7FB-9241-4054-ACC2-AEEA5965C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37"/>
          <a:stretch/>
        </p:blipFill>
        <p:spPr>
          <a:xfrm>
            <a:off x="927157" y="1204884"/>
            <a:ext cx="7289689" cy="33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6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0803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How will the 2020 Census Work?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371849" y="1228351"/>
            <a:ext cx="5535387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891" indent="-342891">
              <a:lnSpc>
                <a:spcPct val="105000"/>
              </a:lnSpc>
              <a:buSzPts val="3000"/>
              <a:tabLst>
                <a:tab pos="1771606" algn="l"/>
              </a:tabLst>
            </a:pPr>
            <a:r>
              <a:rPr lang="en-US" sz="2400" dirty="0">
                <a:solidFill>
                  <a:srgbClr val="0062AC"/>
                </a:solidFill>
              </a:rPr>
              <a:t>March 12 </a:t>
            </a:r>
            <a:r>
              <a:rPr lang="en-US" sz="2400" dirty="0"/>
              <a:t>– mailing to every household</a:t>
            </a:r>
          </a:p>
          <a:p>
            <a:pPr marL="857229" lvl="1" indent="-342891">
              <a:lnSpc>
                <a:spcPct val="105000"/>
              </a:lnSpc>
              <a:buSzPts val="3000"/>
            </a:pPr>
            <a:r>
              <a:rPr lang="en-US" sz="2000" dirty="0"/>
              <a:t>New option to respond online</a:t>
            </a:r>
          </a:p>
          <a:p>
            <a:pPr marL="857229" lvl="1" indent="-342891">
              <a:lnSpc>
                <a:spcPct val="105000"/>
              </a:lnSpc>
              <a:buSzPts val="3000"/>
            </a:pPr>
            <a:r>
              <a:rPr lang="en-US" sz="2000" dirty="0"/>
              <a:t>Other methods for group living situations</a:t>
            </a:r>
          </a:p>
          <a:p>
            <a:pPr marL="857229" lvl="1" indent="-342891">
              <a:lnSpc>
                <a:spcPct val="105000"/>
              </a:lnSpc>
              <a:buSzPts val="3000"/>
            </a:pPr>
            <a:r>
              <a:rPr lang="en-US" sz="2000" dirty="0"/>
              <a:t>Household visits in remote and rural areas</a:t>
            </a:r>
          </a:p>
          <a:p>
            <a:pPr marL="342891" indent="-342891">
              <a:lnSpc>
                <a:spcPct val="105000"/>
              </a:lnSpc>
              <a:buSzPts val="3000"/>
            </a:pPr>
            <a:endParaRPr lang="en-US" sz="2400" dirty="0">
              <a:solidFill>
                <a:srgbClr val="0062AC"/>
              </a:solidFill>
            </a:endParaRP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>
                <a:solidFill>
                  <a:srgbClr val="0062AC"/>
                </a:solidFill>
              </a:rPr>
              <a:t>April 1</a:t>
            </a:r>
            <a:r>
              <a:rPr lang="en-US" sz="2400" dirty="0"/>
              <a:t> – “Census Day”</a:t>
            </a: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ow the 2020 Census will invite everyone to respond">
            <a:extLst>
              <a:ext uri="{FF2B5EF4-FFF2-40B4-BE49-F238E27FC236}">
                <a16:creationId xmlns:a16="http://schemas.microsoft.com/office/drawing/2014/main" id="{E8C021B3-F2AB-49DB-B5E8-5CDEFD7A8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3" r="5021" b="33969"/>
          <a:stretch/>
        </p:blipFill>
        <p:spPr bwMode="auto">
          <a:xfrm>
            <a:off x="18074" y="1889057"/>
            <a:ext cx="3208455" cy="17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92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0803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How will the 2020 Census Work?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770768" y="1391305"/>
            <a:ext cx="4777333" cy="3414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dirty="0">
                <a:solidFill>
                  <a:srgbClr val="0062AC"/>
                </a:solidFill>
              </a:rPr>
              <a:t>April  </a:t>
            </a:r>
            <a:r>
              <a:rPr lang="en-US" sz="2400" dirty="0"/>
              <a:t>– Group quarters counted</a:t>
            </a:r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dirty="0">
              <a:solidFill>
                <a:srgbClr val="0062AC"/>
              </a:solidFill>
            </a:endParaRPr>
          </a:p>
          <a:p>
            <a:pPr marL="0" indent="0">
              <a:lnSpc>
                <a:spcPct val="105000"/>
              </a:lnSpc>
              <a:buSzPts val="3000"/>
              <a:buNone/>
            </a:pPr>
            <a:r>
              <a:rPr lang="en-US" sz="2400" dirty="0">
                <a:solidFill>
                  <a:srgbClr val="0062AC"/>
                </a:solidFill>
              </a:rPr>
              <a:t>May</a:t>
            </a:r>
            <a:r>
              <a:rPr lang="en-US" sz="2400" dirty="0"/>
              <a:t> – In-person visits to households that haven’t responded</a:t>
            </a:r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dirty="0"/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/>
              <a:t>Paper questionnaire sent to households that haven’t responded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200" dirty="0"/>
              <a:t>In-person follow-up, if needed</a:t>
            </a:r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17F4FC2-AE8C-4193-97F8-234026C8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4" y="1391306"/>
            <a:ext cx="2193960" cy="329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1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0803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How will the Census work?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2653396" y="1574952"/>
            <a:ext cx="6327321" cy="315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Online, by phone, or by mail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Online – smartphone, tablet, or computer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Online – secure and responses encrypted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Online &amp; phone – questionnaire available in 13 languages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About 10 minutes to complete questionnaire</a:t>
            </a:r>
          </a:p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Toll-free Census Bureau phone hotline in 13 languages</a:t>
            </a:r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95762C28-120E-48A9-A67A-57D5F3E20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1" y="1796748"/>
            <a:ext cx="2039303" cy="20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88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19475" y="570150"/>
            <a:ext cx="70803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004E"/>
              </a:buClr>
            </a:pPr>
            <a:r>
              <a:rPr lang="en-US" dirty="0">
                <a:solidFill>
                  <a:srgbClr val="FF004E"/>
                </a:solidFill>
              </a:rPr>
              <a:t>How can people respond to the 2020 Census?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669472" y="1528070"/>
            <a:ext cx="8009165" cy="304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891" indent="-342891">
              <a:lnSpc>
                <a:spcPct val="105000"/>
              </a:lnSpc>
              <a:buSzPts val="3000"/>
            </a:pPr>
            <a:r>
              <a:rPr lang="en-US" sz="2400" dirty="0"/>
              <a:t>Efforts to reach hard-to-count communities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Online and phone questionnaire available in 13 languages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Guides in 59 non-English languages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Census Bureau plans to hire employees who are</a:t>
            </a:r>
          </a:p>
          <a:p>
            <a:pPr marL="1257269" lvl="2" indent="-342891">
              <a:lnSpc>
                <a:spcPct val="105000"/>
              </a:lnSpc>
              <a:buSzPts val="3000"/>
            </a:pPr>
            <a:r>
              <a:rPr lang="en-US" sz="2200" dirty="0"/>
              <a:t>familiar with neighborhoods</a:t>
            </a:r>
          </a:p>
          <a:p>
            <a:pPr marL="1257269" lvl="2" indent="-342891">
              <a:lnSpc>
                <a:spcPct val="105000"/>
              </a:lnSpc>
              <a:buSzPts val="3000"/>
            </a:pPr>
            <a:r>
              <a:rPr lang="en-US" sz="2200" dirty="0"/>
              <a:t>reflect diversity of communities</a:t>
            </a:r>
          </a:p>
          <a:p>
            <a:pPr marL="800080" lvl="1" indent="-342891">
              <a:lnSpc>
                <a:spcPct val="105000"/>
              </a:lnSpc>
              <a:buSzPts val="3000"/>
            </a:pPr>
            <a:r>
              <a:rPr lang="en-US" sz="2200" dirty="0"/>
              <a:t>Census Bureau will partner with “trusted voices” – such as libraries</a:t>
            </a:r>
          </a:p>
          <a:p>
            <a:pPr marL="0" indent="0">
              <a:lnSpc>
                <a:spcPct val="105000"/>
              </a:lnSpc>
              <a:buSzPts val="3000"/>
              <a:buNone/>
            </a:pPr>
            <a:endParaRPr lang="en-US" sz="2400" dirty="0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2242" y="4324351"/>
            <a:ext cx="800319" cy="819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226463"/>
      </p:ext>
    </p:extLst>
  </p:cSld>
  <p:clrMapOvr>
    <a:masterClrMapping/>
  </p:clrMapOvr>
</p:sld>
</file>

<file path=ppt/theme/theme1.xml><?xml version="1.0" encoding="utf-8"?>
<a:theme xmlns:a="http://schemas.openxmlformats.org/drawingml/2006/main" name="Fidel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33048</TotalTime>
  <Words>817</Words>
  <Application>Microsoft Office PowerPoint</Application>
  <PresentationFormat>On-screen Show (16:9)</PresentationFormat>
  <Paragraphs>123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Titillium Web</vt:lpstr>
      <vt:lpstr>Arial</vt:lpstr>
      <vt:lpstr>Fidele template</vt:lpstr>
      <vt:lpstr>2020 Census: Key Facts for Libraries</vt:lpstr>
      <vt:lpstr>What’s ahead?</vt:lpstr>
      <vt:lpstr>What is the decennial census? </vt:lpstr>
      <vt:lpstr>Does the census affect funds for my community? </vt:lpstr>
      <vt:lpstr>Who is at risk of being undercounted?</vt:lpstr>
      <vt:lpstr>How will the 2020 Census Work?</vt:lpstr>
      <vt:lpstr>How will the 2020 Census Work?</vt:lpstr>
      <vt:lpstr>How will the Census work?</vt:lpstr>
      <vt:lpstr>How can people respond to the 2020 Census?</vt:lpstr>
      <vt:lpstr>What is new in the 2020 Census?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What can libraries do? How can libraries prepare?</vt:lpstr>
      <vt:lpstr>Learn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Committing to a Long-Term Relationship:  Library Advocacy Over and for the Long Term</dc:title>
  <dc:creator>Megan Ortegon</dc:creator>
  <cp:lastModifiedBy>Larra Clark</cp:lastModifiedBy>
  <cp:revision>233</cp:revision>
  <cp:lastPrinted>2019-07-14T19:37:52Z</cp:lastPrinted>
  <dcterms:modified xsi:type="dcterms:W3CDTF">2019-10-25T15:17:26Z</dcterms:modified>
</cp:coreProperties>
</file>