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817" r:id="rId3"/>
    <p:sldId id="293" r:id="rId4"/>
    <p:sldId id="352" r:id="rId5"/>
    <p:sldId id="353" r:id="rId6"/>
    <p:sldId id="394" r:id="rId7"/>
    <p:sldId id="273" r:id="rId8"/>
    <p:sldId id="278" r:id="rId9"/>
    <p:sldId id="820" r:id="rId10"/>
    <p:sldId id="828" r:id="rId11"/>
    <p:sldId id="829" r:id="rId12"/>
    <p:sldId id="832" r:id="rId13"/>
    <p:sldId id="834" r:id="rId14"/>
    <p:sldId id="835" r:id="rId15"/>
    <p:sldId id="847" r:id="rId16"/>
    <p:sldId id="824" r:id="rId17"/>
    <p:sldId id="816" r:id="rId18"/>
    <p:sldId id="825" r:id="rId19"/>
    <p:sldId id="830" r:id="rId20"/>
    <p:sldId id="831" r:id="rId21"/>
    <p:sldId id="398" r:id="rId22"/>
    <p:sldId id="404" r:id="rId23"/>
    <p:sldId id="410" r:id="rId24"/>
    <p:sldId id="827"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3891" autoAdjust="0"/>
  </p:normalViewPr>
  <p:slideViewPr>
    <p:cSldViewPr snapToGrid="0">
      <p:cViewPr varScale="1">
        <p:scale>
          <a:sx n="87" d="100"/>
          <a:sy n="87" d="100"/>
        </p:scale>
        <p:origin x="102" y="498"/>
      </p:cViewPr>
      <p:guideLst/>
    </p:cSldViewPr>
  </p:slideViewPr>
  <p:notesTextViewPr>
    <p:cViewPr>
      <p:scale>
        <a:sx n="1" d="1"/>
        <a:sy n="1" d="1"/>
      </p:scale>
      <p:origin x="0" y="0"/>
    </p:cViewPr>
  </p:notesTextViewPr>
  <p:sorterViewPr>
    <p:cViewPr>
      <p:scale>
        <a:sx n="100" d="100"/>
        <a:sy n="100" d="100"/>
      </p:scale>
      <p:origin x="0" y="-6826"/>
    </p:cViewPr>
  </p:sorterViewPr>
  <p:notesViewPr>
    <p:cSldViewPr snapToGrid="0">
      <p:cViewPr varScale="1">
        <p:scale>
          <a:sx n="60" d="100"/>
          <a:sy n="60" d="100"/>
        </p:scale>
        <p:origin x="2982"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856736657917761"/>
          <c:y val="3.9532897697214055E-2"/>
          <c:w val="0.89143263342082235"/>
          <c:h val="0.92093420460557185"/>
        </c:manualLayout>
      </c:layout>
      <c:barChart>
        <c:barDir val="col"/>
        <c:grouping val="clustered"/>
        <c:varyColors val="0"/>
        <c:ser>
          <c:idx val="0"/>
          <c:order val="0"/>
          <c:tx>
            <c:strRef>
              <c:f>Sheet1!$A$19</c:f>
              <c:strCache>
                <c:ptCount val="1"/>
                <c:pt idx="0">
                  <c:v>Net</c:v>
                </c:pt>
              </c:strCache>
            </c:strRef>
          </c:tx>
          <c:spPr>
            <a:solidFill>
              <a:schemeClr val="accent1"/>
            </a:solidFill>
            <a:ln>
              <a:noFill/>
            </a:ln>
            <a:effectLst/>
          </c:spPr>
          <c:invertIfNegative val="0"/>
          <c:dPt>
            <c:idx val="1"/>
            <c:invertIfNegative val="0"/>
            <c:bubble3D val="0"/>
            <c:spPr>
              <a:solidFill>
                <a:srgbClr val="FF0000"/>
              </a:solidFill>
              <a:ln>
                <a:noFill/>
              </a:ln>
              <a:effectLst/>
            </c:spPr>
            <c:extLst>
              <c:ext xmlns:c16="http://schemas.microsoft.com/office/drawing/2014/chart" uri="{C3380CC4-5D6E-409C-BE32-E72D297353CC}">
                <c16:uniqueId val="{00000006-1821-43D6-89B6-84474767D819}"/>
              </c:ext>
            </c:extLst>
          </c:dPt>
          <c:dPt>
            <c:idx val="2"/>
            <c:invertIfNegative val="0"/>
            <c:bubble3D val="0"/>
            <c:spPr>
              <a:solidFill>
                <a:srgbClr val="FF0000"/>
              </a:solidFill>
              <a:ln>
                <a:noFill/>
              </a:ln>
              <a:effectLst/>
            </c:spPr>
            <c:extLst>
              <c:ext xmlns:c16="http://schemas.microsoft.com/office/drawing/2014/chart" uri="{C3380CC4-5D6E-409C-BE32-E72D297353CC}">
                <c16:uniqueId val="{00000007-1821-43D6-89B6-84474767D819}"/>
              </c:ext>
            </c:extLst>
          </c:dPt>
          <c:dPt>
            <c:idx val="3"/>
            <c:invertIfNegative val="0"/>
            <c:bubble3D val="0"/>
            <c:spPr>
              <a:solidFill>
                <a:srgbClr val="00CC00"/>
              </a:solidFill>
              <a:ln>
                <a:noFill/>
              </a:ln>
              <a:effectLst/>
            </c:spPr>
            <c:extLst>
              <c:ext xmlns:c16="http://schemas.microsoft.com/office/drawing/2014/chart" uri="{C3380CC4-5D6E-409C-BE32-E72D297353CC}">
                <c16:uniqueId val="{00000014-D505-40F9-B0E0-00D52BB89613}"/>
              </c:ext>
            </c:extLst>
          </c:dPt>
          <c:dPt>
            <c:idx val="4"/>
            <c:invertIfNegative val="0"/>
            <c:bubble3D val="0"/>
            <c:spPr>
              <a:solidFill>
                <a:srgbClr val="00CC00"/>
              </a:solidFill>
              <a:ln>
                <a:noFill/>
              </a:ln>
              <a:effectLst/>
            </c:spPr>
            <c:extLst>
              <c:ext xmlns:c16="http://schemas.microsoft.com/office/drawing/2014/chart" uri="{C3380CC4-5D6E-409C-BE32-E72D297353CC}">
                <c16:uniqueId val="{00000001-1821-43D6-89B6-84474767D819}"/>
              </c:ext>
            </c:extLst>
          </c:dPt>
          <c:dPt>
            <c:idx val="5"/>
            <c:invertIfNegative val="0"/>
            <c:bubble3D val="0"/>
            <c:spPr>
              <a:solidFill>
                <a:srgbClr val="00CC00"/>
              </a:solidFill>
              <a:ln>
                <a:noFill/>
              </a:ln>
              <a:effectLst/>
            </c:spPr>
            <c:extLst>
              <c:ext xmlns:c16="http://schemas.microsoft.com/office/drawing/2014/chart" uri="{C3380CC4-5D6E-409C-BE32-E72D297353CC}">
                <c16:uniqueId val="{00000002-1821-43D6-89B6-84474767D819}"/>
              </c:ext>
            </c:extLst>
          </c:dPt>
          <c:dPt>
            <c:idx val="6"/>
            <c:invertIfNegative val="0"/>
            <c:bubble3D val="0"/>
            <c:spPr>
              <a:solidFill>
                <a:srgbClr val="FF0000"/>
              </a:solidFill>
              <a:ln>
                <a:noFill/>
              </a:ln>
              <a:effectLst/>
            </c:spPr>
            <c:extLst>
              <c:ext xmlns:c16="http://schemas.microsoft.com/office/drawing/2014/chart" uri="{C3380CC4-5D6E-409C-BE32-E72D297353CC}">
                <c16:uniqueId val="{00000008-1821-43D6-89B6-84474767D819}"/>
              </c:ext>
            </c:extLst>
          </c:dPt>
          <c:dPt>
            <c:idx val="7"/>
            <c:invertIfNegative val="0"/>
            <c:bubble3D val="0"/>
            <c:spPr>
              <a:solidFill>
                <a:srgbClr val="FF0000"/>
              </a:solidFill>
              <a:ln>
                <a:noFill/>
              </a:ln>
              <a:effectLst/>
            </c:spPr>
            <c:extLst>
              <c:ext xmlns:c16="http://schemas.microsoft.com/office/drawing/2014/chart" uri="{C3380CC4-5D6E-409C-BE32-E72D297353CC}">
                <c16:uniqueId val="{00000009-1821-43D6-89B6-84474767D819}"/>
              </c:ext>
            </c:extLst>
          </c:dPt>
          <c:dPt>
            <c:idx val="8"/>
            <c:invertIfNegative val="0"/>
            <c:bubble3D val="0"/>
            <c:spPr>
              <a:solidFill>
                <a:srgbClr val="00B050"/>
              </a:solidFill>
              <a:ln>
                <a:noFill/>
              </a:ln>
              <a:effectLst/>
            </c:spPr>
            <c:extLst>
              <c:ext xmlns:c16="http://schemas.microsoft.com/office/drawing/2014/chart" uri="{C3380CC4-5D6E-409C-BE32-E72D297353CC}">
                <c16:uniqueId val="{0000000A-1821-43D6-89B6-84474767D819}"/>
              </c:ext>
            </c:extLst>
          </c:dPt>
          <c:dPt>
            <c:idx val="9"/>
            <c:invertIfNegative val="0"/>
            <c:bubble3D val="0"/>
            <c:spPr>
              <a:solidFill>
                <a:srgbClr val="00B0F0"/>
              </a:solidFill>
              <a:ln>
                <a:noFill/>
              </a:ln>
              <a:effectLst/>
            </c:spPr>
            <c:extLst>
              <c:ext xmlns:c16="http://schemas.microsoft.com/office/drawing/2014/chart" uri="{C3380CC4-5D6E-409C-BE32-E72D297353CC}">
                <c16:uniqueId val="{00000003-1821-43D6-89B6-84474767D819}"/>
              </c:ext>
            </c:extLst>
          </c:dPt>
          <c:dLbls>
            <c:dLbl>
              <c:idx val="0"/>
              <c:layout>
                <c:manualLayout>
                  <c:x val="-2.4154589371980675E-3"/>
                  <c:y val="-7.0047419897052349E-2"/>
                </c:manualLayout>
              </c:layout>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FF0000"/>
                      </a:solidFill>
                      <a:latin typeface="Cambria" panose="02040503050406030204" pitchFamily="18" charset="0"/>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821-43D6-89B6-84474767D819}"/>
                </c:ext>
              </c:extLst>
            </c:dLbl>
            <c:dLbl>
              <c:idx val="1"/>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FF0000"/>
                      </a:solidFill>
                      <a:latin typeface="Cambria" panose="02040503050406030204" pitchFamily="18" charset="0"/>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6-1821-43D6-89B6-84474767D819}"/>
                </c:ext>
              </c:extLst>
            </c:dLbl>
            <c:dLbl>
              <c:idx val="2"/>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FF0000"/>
                      </a:solidFill>
                      <a:latin typeface="Cambria" panose="02040503050406030204" pitchFamily="18" charset="0"/>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7-1821-43D6-89B6-84474767D819}"/>
                </c:ext>
              </c:extLst>
            </c:dLbl>
            <c:dLbl>
              <c:idx val="6"/>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FF0000"/>
                      </a:solidFill>
                      <a:latin typeface="Cambria" panose="02040503050406030204" pitchFamily="18" charset="0"/>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8-1821-43D6-89B6-84474767D819}"/>
                </c:ext>
              </c:extLst>
            </c:dLbl>
            <c:dLbl>
              <c:idx val="7"/>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FF0000"/>
                      </a:solidFill>
                      <a:latin typeface="Cambria" panose="02040503050406030204" pitchFamily="18" charset="0"/>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9-1821-43D6-89B6-84474767D819}"/>
                </c:ext>
              </c:extLst>
            </c:dLbl>
            <c:dLbl>
              <c:idx val="9"/>
              <c:tx>
                <c:rich>
                  <a:bodyPr/>
                  <a:lstStyle/>
                  <a:p>
                    <a:fld id="{0707A345-275B-483A-BBAA-E432B648CD71}" type="VALUE">
                      <a:rPr lang="en-US">
                        <a:solidFill>
                          <a:srgbClr val="FF0000"/>
                        </a:solidFill>
                      </a:rPr>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1821-43D6-89B6-84474767D819}"/>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Cambria" panose="02040503050406030204"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Sheet1!$D$18:$M$18</c:f>
              <c:strCache>
                <c:ptCount val="10"/>
                <c:pt idx="0">
                  <c:v>2010</c:v>
                </c:pt>
                <c:pt idx="1">
                  <c:v>2011</c:v>
                </c:pt>
                <c:pt idx="2">
                  <c:v>2012</c:v>
                </c:pt>
                <c:pt idx="3">
                  <c:v>2013</c:v>
                </c:pt>
                <c:pt idx="4">
                  <c:v>2014</c:v>
                </c:pt>
                <c:pt idx="5">
                  <c:v>2015</c:v>
                </c:pt>
                <c:pt idx="6">
                  <c:v>2016</c:v>
                </c:pt>
                <c:pt idx="7">
                  <c:v>2017</c:v>
                </c:pt>
                <c:pt idx="8">
                  <c:v>2018*</c:v>
                </c:pt>
                <c:pt idx="9">
                  <c:v>2019</c:v>
                </c:pt>
              </c:strCache>
            </c:strRef>
          </c:cat>
          <c:val>
            <c:numRef>
              <c:f>Sheet1!$D$19:$M$19</c:f>
              <c:numCache>
                <c:formatCode>_("$"* #,##0_);_("$"* \(#,##0\);_("$"* "-"??_);_(@_)</c:formatCode>
                <c:ptCount val="10"/>
                <c:pt idx="0">
                  <c:v>-8027</c:v>
                </c:pt>
                <c:pt idx="1">
                  <c:v>-437067</c:v>
                </c:pt>
                <c:pt idx="2">
                  <c:v>-1372230</c:v>
                </c:pt>
                <c:pt idx="3">
                  <c:v>76787</c:v>
                </c:pt>
                <c:pt idx="4">
                  <c:v>906587</c:v>
                </c:pt>
                <c:pt idx="5">
                  <c:v>279375</c:v>
                </c:pt>
                <c:pt idx="6">
                  <c:v>-1067553</c:v>
                </c:pt>
                <c:pt idx="7">
                  <c:v>-1693796</c:v>
                </c:pt>
                <c:pt idx="8">
                  <c:v>77470</c:v>
                </c:pt>
                <c:pt idx="9">
                  <c:v>-1715043</c:v>
                </c:pt>
              </c:numCache>
            </c:numRef>
          </c:val>
          <c:extLst>
            <c:ext xmlns:c16="http://schemas.microsoft.com/office/drawing/2014/chart" uri="{C3380CC4-5D6E-409C-BE32-E72D297353CC}">
              <c16:uniqueId val="{00000000-1821-43D6-89B6-84474767D819}"/>
            </c:ext>
          </c:extLst>
        </c:ser>
        <c:dLbls>
          <c:showLegendKey val="0"/>
          <c:showVal val="0"/>
          <c:showCatName val="0"/>
          <c:showSerName val="0"/>
          <c:showPercent val="0"/>
          <c:showBubbleSize val="0"/>
        </c:dLbls>
        <c:gapWidth val="219"/>
        <c:overlap val="-27"/>
        <c:axId val="292820816"/>
        <c:axId val="292823440"/>
      </c:barChart>
      <c:catAx>
        <c:axId val="29282081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400" dirty="0"/>
                  <a:t>Fiscal Year</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Cambria" panose="02040503050406030204" pitchFamily="18" charset="0"/>
                <a:ea typeface="+mn-ea"/>
                <a:cs typeface="+mn-cs"/>
              </a:defRPr>
            </a:pPr>
            <a:endParaRPr lang="en-US"/>
          </a:p>
        </c:txPr>
        <c:crossAx val="292823440"/>
        <c:crosses val="autoZero"/>
        <c:auto val="1"/>
        <c:lblAlgn val="ctr"/>
        <c:lblOffset val="100"/>
        <c:noMultiLvlLbl val="0"/>
      </c:catAx>
      <c:valAx>
        <c:axId val="29282344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400" dirty="0"/>
                  <a:t>Revenue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ambria" panose="02040503050406030204" pitchFamily="18" charset="0"/>
                <a:ea typeface="+mn-ea"/>
                <a:cs typeface="+mn-cs"/>
              </a:defRPr>
            </a:pPr>
            <a:endParaRPr lang="en-US"/>
          </a:p>
        </c:txPr>
        <c:crossAx val="2928208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a:t>General Fund Revenue</a:t>
            </a:r>
            <a:r>
              <a:rPr lang="en-US" b="1" baseline="0"/>
              <a:t> &amp; Expenditure Cycle</a:t>
            </a:r>
            <a:endParaRPr lang="en-US" b="1"/>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Sheet1!$A$103</c:f>
              <c:strCache>
                <c:ptCount val="1"/>
                <c:pt idx="0">
                  <c:v>General Fund Revenues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Sheet1!$B$102:$L$102</c:f>
              <c:strCache>
                <c:ptCount val="11"/>
                <c:pt idx="0">
                  <c:v>ODD</c:v>
                </c:pt>
                <c:pt idx="1">
                  <c:v>ODD</c:v>
                </c:pt>
                <c:pt idx="3">
                  <c:v>EVEN</c:v>
                </c:pt>
                <c:pt idx="4">
                  <c:v>EVEN</c:v>
                </c:pt>
                <c:pt idx="6">
                  <c:v>ODD</c:v>
                </c:pt>
                <c:pt idx="7">
                  <c:v>ODD</c:v>
                </c:pt>
                <c:pt idx="9">
                  <c:v>EVEN</c:v>
                </c:pt>
                <c:pt idx="10">
                  <c:v>EVEN</c:v>
                </c:pt>
              </c:strCache>
            </c:strRef>
          </c:cat>
          <c:val>
            <c:numRef>
              <c:f>Sheet1!$B$103:$L$103</c:f>
              <c:numCache>
                <c:formatCode>General</c:formatCode>
                <c:ptCount val="11"/>
                <c:pt idx="0">
                  <c:v>16.7</c:v>
                </c:pt>
                <c:pt idx="3">
                  <c:v>17.100000000000001</c:v>
                </c:pt>
                <c:pt idx="6">
                  <c:v>17.3</c:v>
                </c:pt>
                <c:pt idx="9">
                  <c:v>17.7</c:v>
                </c:pt>
              </c:numCache>
            </c:numRef>
          </c:val>
          <c:extLst>
            <c:ext xmlns:c16="http://schemas.microsoft.com/office/drawing/2014/chart" uri="{C3380CC4-5D6E-409C-BE32-E72D297353CC}">
              <c16:uniqueId val="{00000000-7A61-4740-AFFA-BEA426811855}"/>
            </c:ext>
          </c:extLst>
        </c:ser>
        <c:ser>
          <c:idx val="1"/>
          <c:order val="1"/>
          <c:tx>
            <c:strRef>
              <c:f>Sheet1!$A$104</c:f>
              <c:strCache>
                <c:ptCount val="1"/>
                <c:pt idx="0">
                  <c:v>General Fund Expenditures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Sheet1!$B$102:$L$102</c:f>
              <c:strCache>
                <c:ptCount val="11"/>
                <c:pt idx="0">
                  <c:v>ODD</c:v>
                </c:pt>
                <c:pt idx="1">
                  <c:v>ODD</c:v>
                </c:pt>
                <c:pt idx="3">
                  <c:v>EVEN</c:v>
                </c:pt>
                <c:pt idx="4">
                  <c:v>EVEN</c:v>
                </c:pt>
                <c:pt idx="6">
                  <c:v>ODD</c:v>
                </c:pt>
                <c:pt idx="7">
                  <c:v>ODD</c:v>
                </c:pt>
                <c:pt idx="9">
                  <c:v>EVEN</c:v>
                </c:pt>
                <c:pt idx="10">
                  <c:v>EVEN</c:v>
                </c:pt>
              </c:strCache>
            </c:strRef>
          </c:cat>
          <c:val>
            <c:numRef>
              <c:f>Sheet1!$B$104:$L$104</c:f>
              <c:numCache>
                <c:formatCode>General</c:formatCode>
                <c:ptCount val="11"/>
                <c:pt idx="1">
                  <c:v>16.7</c:v>
                </c:pt>
                <c:pt idx="4">
                  <c:v>16.8</c:v>
                </c:pt>
                <c:pt idx="7">
                  <c:v>17.3</c:v>
                </c:pt>
                <c:pt idx="10">
                  <c:v>17.399999999999999</c:v>
                </c:pt>
              </c:numCache>
            </c:numRef>
          </c:val>
          <c:extLst>
            <c:ext xmlns:c16="http://schemas.microsoft.com/office/drawing/2014/chart" uri="{C3380CC4-5D6E-409C-BE32-E72D297353CC}">
              <c16:uniqueId val="{00000001-7A61-4740-AFFA-BEA426811855}"/>
            </c:ext>
          </c:extLst>
        </c:ser>
        <c:ser>
          <c:idx val="2"/>
          <c:order val="2"/>
          <c:tx>
            <c:strRef>
              <c:f>Sheet1!$A$105</c:f>
              <c:strCache>
                <c:ptCount val="1"/>
                <c:pt idx="0">
                  <c:v>Net</c:v>
                </c:pt>
              </c:strCache>
            </c:strRef>
          </c:tx>
          <c:spPr>
            <a:solidFill>
              <a:schemeClr val="accent3"/>
            </a:solidFill>
            <a:ln>
              <a:noFill/>
            </a:ln>
            <a:effectLst/>
          </c:spPr>
          <c:invertIfNegative val="0"/>
          <c:dLbls>
            <c:dLbl>
              <c:idx val="1"/>
              <c:delete val="1"/>
              <c:extLst>
                <c:ext xmlns:c15="http://schemas.microsoft.com/office/drawing/2012/chart" uri="{CE6537A1-D6FC-4f65-9D91-7224C49458BB}"/>
                <c:ext xmlns:c16="http://schemas.microsoft.com/office/drawing/2014/chart" uri="{C3380CC4-5D6E-409C-BE32-E72D297353CC}">
                  <c16:uniqueId val="{00000002-7A61-4740-AFFA-BEA426811855}"/>
                </c:ext>
              </c:extLst>
            </c:dLbl>
            <c:dLbl>
              <c:idx val="7"/>
              <c:delete val="1"/>
              <c:extLst>
                <c:ext xmlns:c15="http://schemas.microsoft.com/office/drawing/2012/chart" uri="{CE6537A1-D6FC-4f65-9D91-7224C49458BB}"/>
                <c:ext xmlns:c16="http://schemas.microsoft.com/office/drawing/2014/chart" uri="{C3380CC4-5D6E-409C-BE32-E72D297353CC}">
                  <c16:uniqueId val="{00000003-7A61-4740-AFFA-BEA426811855}"/>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Sheet1!$B$102:$L$102</c:f>
              <c:strCache>
                <c:ptCount val="11"/>
                <c:pt idx="0">
                  <c:v>ODD</c:v>
                </c:pt>
                <c:pt idx="1">
                  <c:v>ODD</c:v>
                </c:pt>
                <c:pt idx="3">
                  <c:v>EVEN</c:v>
                </c:pt>
                <c:pt idx="4">
                  <c:v>EVEN</c:v>
                </c:pt>
                <c:pt idx="6">
                  <c:v>ODD</c:v>
                </c:pt>
                <c:pt idx="7">
                  <c:v>ODD</c:v>
                </c:pt>
                <c:pt idx="9">
                  <c:v>EVEN</c:v>
                </c:pt>
                <c:pt idx="10">
                  <c:v>EVEN</c:v>
                </c:pt>
              </c:strCache>
            </c:strRef>
          </c:cat>
          <c:val>
            <c:numRef>
              <c:f>Sheet1!$B$105:$L$105</c:f>
              <c:numCache>
                <c:formatCode>General</c:formatCode>
                <c:ptCount val="11"/>
                <c:pt idx="1">
                  <c:v>0</c:v>
                </c:pt>
                <c:pt idx="4">
                  <c:v>0.30000000000000071</c:v>
                </c:pt>
                <c:pt idx="7">
                  <c:v>0</c:v>
                </c:pt>
                <c:pt idx="10">
                  <c:v>0.30000000000000071</c:v>
                </c:pt>
              </c:numCache>
            </c:numRef>
          </c:val>
          <c:extLst>
            <c:ext xmlns:c16="http://schemas.microsoft.com/office/drawing/2014/chart" uri="{C3380CC4-5D6E-409C-BE32-E72D297353CC}">
              <c16:uniqueId val="{00000004-7A61-4740-AFFA-BEA426811855}"/>
            </c:ext>
          </c:extLst>
        </c:ser>
        <c:dLbls>
          <c:showLegendKey val="0"/>
          <c:showVal val="0"/>
          <c:showCatName val="0"/>
          <c:showSerName val="0"/>
          <c:showPercent val="0"/>
          <c:showBubbleSize val="0"/>
        </c:dLbls>
        <c:gapWidth val="0"/>
        <c:overlap val="100"/>
        <c:axId val="574585808"/>
        <c:axId val="574586792"/>
      </c:barChart>
      <c:catAx>
        <c:axId val="5745858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74586792"/>
        <c:crosses val="autoZero"/>
        <c:auto val="1"/>
        <c:lblAlgn val="ctr"/>
        <c:lblOffset val="100"/>
        <c:noMultiLvlLbl val="0"/>
      </c:catAx>
      <c:valAx>
        <c:axId val="574586792"/>
        <c:scaling>
          <c:orientation val="minMax"/>
          <c:min val="15"/>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millions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745858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solidFill>
        <a:srgbClr val="000000"/>
      </a:solid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D41763-FD83-4556-BA62-D33FCB3F38B7}" type="datetimeFigureOut">
              <a:rPr lang="en-US" smtClean="0"/>
              <a:t>6/24/2018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08C0F3-A0AA-4C7A-9479-28642DFB3F3A}" type="slidenum">
              <a:rPr lang="en-US" smtClean="0"/>
              <a:t>‹#›</a:t>
            </a:fld>
            <a:endParaRPr lang="en-US"/>
          </a:p>
        </p:txBody>
      </p:sp>
    </p:spTree>
    <p:extLst>
      <p:ext uri="{BB962C8B-B14F-4D97-AF65-F5344CB8AC3E}">
        <p14:creationId xmlns:p14="http://schemas.microsoft.com/office/powerpoint/2010/main" val="3621105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08C0F3-A0AA-4C7A-9479-28642DFB3F3A}" type="slidenum">
              <a:rPr lang="en-US" smtClean="0"/>
              <a:t>1</a:t>
            </a:fld>
            <a:endParaRPr lang="en-US"/>
          </a:p>
        </p:txBody>
      </p:sp>
    </p:spTree>
    <p:extLst>
      <p:ext uri="{BB962C8B-B14F-4D97-AF65-F5344CB8AC3E}">
        <p14:creationId xmlns:p14="http://schemas.microsoft.com/office/powerpoint/2010/main" val="19430858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A6CF48-A8EE-423D-9C33-14DD33DCA19A}" type="slidenum">
              <a:rPr lang="en-US" smtClean="0"/>
              <a:t>10</a:t>
            </a:fld>
            <a:endParaRPr lang="en-US" dirty="0"/>
          </a:p>
        </p:txBody>
      </p:sp>
    </p:spTree>
    <p:extLst>
      <p:ext uri="{BB962C8B-B14F-4D97-AF65-F5344CB8AC3E}">
        <p14:creationId xmlns:p14="http://schemas.microsoft.com/office/powerpoint/2010/main" val="14270379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A6CF48-A8EE-423D-9C33-14DD33DCA19A}" type="slidenum">
              <a:rPr lang="en-US" smtClean="0"/>
              <a:t>11</a:t>
            </a:fld>
            <a:endParaRPr lang="en-US" dirty="0"/>
          </a:p>
        </p:txBody>
      </p:sp>
    </p:spTree>
    <p:extLst>
      <p:ext uri="{BB962C8B-B14F-4D97-AF65-F5344CB8AC3E}">
        <p14:creationId xmlns:p14="http://schemas.microsoft.com/office/powerpoint/2010/main" val="14528951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950CB460-FC9F-4325-A205-8CE5416D16B5}"/>
              </a:ext>
            </a:extLst>
          </p:cNvPr>
          <p:cNvSpPr>
            <a:spLocks noGrp="1" noRot="1" noChangeAspect="1" noChangeArrowheads="1" noTextEdit="1"/>
          </p:cNvSpPr>
          <p:nvPr>
            <p:ph type="sldImg"/>
          </p:nvPr>
        </p:nvSpPr>
        <p:spPr>
          <a:xfrm>
            <a:off x="406400" y="696913"/>
            <a:ext cx="6197600" cy="3486150"/>
          </a:xfrm>
          <a:ln/>
        </p:spPr>
      </p:sp>
      <p:sp>
        <p:nvSpPr>
          <p:cNvPr id="21507" name="Rectangle 3">
            <a:extLst>
              <a:ext uri="{FF2B5EF4-FFF2-40B4-BE49-F238E27FC236}">
                <a16:creationId xmlns:a16="http://schemas.microsoft.com/office/drawing/2014/main" id="{2AC05FA1-476B-4D7A-9122-60D98CCEF11B}"/>
              </a:ext>
            </a:extLst>
          </p:cNvPr>
          <p:cNvSpPr>
            <a:spLocks noGrp="1" noChangeArrowheads="1"/>
          </p:cNvSpPr>
          <p:nvPr>
            <p:ph type="body" idx="1"/>
          </p:nvPr>
        </p:nvSpPr>
        <p:spPr>
          <a:xfrm>
            <a:off x="701675" y="4416425"/>
            <a:ext cx="5607050" cy="4183063"/>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Arial" panose="020B0604020202020204" pitchFamily="34" charset="0"/>
              </a:rPr>
              <a:t>Totals in 3 year plan</a:t>
            </a:r>
          </a:p>
        </p:txBody>
      </p:sp>
    </p:spTree>
    <p:extLst>
      <p:ext uri="{BB962C8B-B14F-4D97-AF65-F5344CB8AC3E}">
        <p14:creationId xmlns:p14="http://schemas.microsoft.com/office/powerpoint/2010/main" val="23954361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574FCF82-ECE1-4561-9A9F-2FBA2251A740}"/>
              </a:ext>
            </a:extLst>
          </p:cNvPr>
          <p:cNvSpPr>
            <a:spLocks noGrp="1" noRot="1" noChangeAspect="1" noChangeArrowheads="1" noTextEdit="1"/>
          </p:cNvSpPr>
          <p:nvPr>
            <p:ph type="sldImg"/>
          </p:nvPr>
        </p:nvSpPr>
        <p:spPr>
          <a:xfrm>
            <a:off x="406400" y="696913"/>
            <a:ext cx="6197600" cy="3486150"/>
          </a:xfrm>
          <a:ln/>
        </p:spPr>
      </p:sp>
      <p:sp>
        <p:nvSpPr>
          <p:cNvPr id="23555" name="Rectangle 3">
            <a:extLst>
              <a:ext uri="{FF2B5EF4-FFF2-40B4-BE49-F238E27FC236}">
                <a16:creationId xmlns:a16="http://schemas.microsoft.com/office/drawing/2014/main" id="{C3319D8F-7A98-4FDB-B4D5-7CA619FB55C2}"/>
              </a:ext>
            </a:extLst>
          </p:cNvPr>
          <p:cNvSpPr>
            <a:spLocks noGrp="1" noChangeArrowheads="1"/>
          </p:cNvSpPr>
          <p:nvPr>
            <p:ph type="body" idx="1"/>
          </p:nvPr>
        </p:nvSpPr>
        <p:spPr>
          <a:xfrm>
            <a:off x="701675" y="4416425"/>
            <a:ext cx="5607050" cy="4183063"/>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Arial" panose="020B0604020202020204" pitchFamily="34" charset="0"/>
              </a:rPr>
              <a:t>Shows benefits and how we are going to measure impact of investments</a:t>
            </a:r>
          </a:p>
        </p:txBody>
      </p:sp>
    </p:spTree>
    <p:extLst>
      <p:ext uri="{BB962C8B-B14F-4D97-AF65-F5344CB8AC3E}">
        <p14:creationId xmlns:p14="http://schemas.microsoft.com/office/powerpoint/2010/main" val="16038033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BD1180DB-0F7B-4E02-BB9B-6901C670E642}"/>
              </a:ext>
            </a:extLst>
          </p:cNvPr>
          <p:cNvSpPr>
            <a:spLocks noGrp="1" noRot="1" noChangeAspect="1" noChangeArrowheads="1" noTextEdit="1"/>
          </p:cNvSpPr>
          <p:nvPr>
            <p:ph type="sldImg"/>
          </p:nvPr>
        </p:nvSpPr>
        <p:spPr>
          <a:xfrm>
            <a:off x="406400" y="696913"/>
            <a:ext cx="6197600" cy="3486150"/>
          </a:xfrm>
          <a:ln/>
        </p:spPr>
      </p:sp>
      <p:sp>
        <p:nvSpPr>
          <p:cNvPr id="27651" name="Rectangle 3">
            <a:extLst>
              <a:ext uri="{FF2B5EF4-FFF2-40B4-BE49-F238E27FC236}">
                <a16:creationId xmlns:a16="http://schemas.microsoft.com/office/drawing/2014/main" id="{8A423981-26CB-414D-9AAA-327932EE223C}"/>
              </a:ext>
            </a:extLst>
          </p:cNvPr>
          <p:cNvSpPr>
            <a:spLocks noGrp="1" noChangeArrowheads="1"/>
          </p:cNvSpPr>
          <p:nvPr>
            <p:ph type="body" idx="1"/>
          </p:nvPr>
        </p:nvSpPr>
        <p:spPr>
          <a:xfrm>
            <a:off x="701675" y="4416425"/>
            <a:ext cx="5607050" cy="4183063"/>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Arial" panose="020B0604020202020204" pitchFamily="34" charset="0"/>
              </a:rPr>
              <a:t>Detailed description of expenses over 3 years and funding needs</a:t>
            </a:r>
          </a:p>
        </p:txBody>
      </p:sp>
    </p:spTree>
    <p:extLst>
      <p:ext uri="{BB962C8B-B14F-4D97-AF65-F5344CB8AC3E}">
        <p14:creationId xmlns:p14="http://schemas.microsoft.com/office/powerpoint/2010/main" val="33876091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0B609C18-6FE6-456D-8650-BBE2DFA580CF}"/>
              </a:ext>
            </a:extLst>
          </p:cNvPr>
          <p:cNvSpPr>
            <a:spLocks noGrp="1" noRot="1" noChangeAspect="1" noChangeArrowheads="1" noTextEdit="1"/>
          </p:cNvSpPr>
          <p:nvPr>
            <p:ph type="sldImg"/>
          </p:nvPr>
        </p:nvSpPr>
        <p:spPr>
          <a:xfrm>
            <a:off x="406400" y="696913"/>
            <a:ext cx="6197600" cy="3486150"/>
          </a:xfrm>
          <a:ln/>
        </p:spPr>
      </p:sp>
      <p:sp>
        <p:nvSpPr>
          <p:cNvPr id="33795" name="Rectangle 3">
            <a:extLst>
              <a:ext uri="{FF2B5EF4-FFF2-40B4-BE49-F238E27FC236}">
                <a16:creationId xmlns:a16="http://schemas.microsoft.com/office/drawing/2014/main" id="{E11F8DDC-D505-43A8-B466-AD98E2BEF178}"/>
              </a:ext>
            </a:extLst>
          </p:cNvPr>
          <p:cNvSpPr>
            <a:spLocks noGrp="1" noChangeArrowheads="1"/>
          </p:cNvSpPr>
          <p:nvPr>
            <p:ph type="body" idx="1"/>
          </p:nvPr>
        </p:nvSpPr>
        <p:spPr>
          <a:xfrm>
            <a:off x="701675" y="4416425"/>
            <a:ext cx="5607050" cy="4183063"/>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Arial" panose="020B0604020202020204" pitchFamily="34" charset="0"/>
              </a:rPr>
              <a:t>Plan for 1-2 year conferences. </a:t>
            </a:r>
            <a:r>
              <a:rPr lang="en-US" dirty="0"/>
              <a:t>when we would return to consistent balanced budgets and surpluses?  we would just need to say that our projections, and our goal, is to arrive there by FY 22, our next 2 conference year after the our 3 year investment plan "</a:t>
            </a:r>
            <a:r>
              <a:rPr lang="en-US"/>
              <a:t>concludes.”</a:t>
            </a:r>
            <a:endParaRPr lang="en-US" altLang="en-US" dirty="0">
              <a:latin typeface="Arial" panose="020B0604020202020204" pitchFamily="34" charset="0"/>
            </a:endParaRPr>
          </a:p>
        </p:txBody>
      </p:sp>
    </p:spTree>
    <p:extLst>
      <p:ext uri="{BB962C8B-B14F-4D97-AF65-F5344CB8AC3E}">
        <p14:creationId xmlns:p14="http://schemas.microsoft.com/office/powerpoint/2010/main" val="21297326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Manage cash carefully</a:t>
            </a:r>
          </a:p>
          <a:p>
            <a:r>
              <a:rPr lang="en-US" dirty="0"/>
              <a:t>Bank financing can be used for capital expenses, including some IT, not operating</a:t>
            </a:r>
          </a:p>
          <a:p>
            <a:r>
              <a:rPr lang="en-US" dirty="0"/>
              <a:t>Reviewing possibilities of leveraging ALA real estate assets</a:t>
            </a:r>
          </a:p>
          <a:p>
            <a:r>
              <a:rPr lang="en-US" dirty="0"/>
              <a:t>Using other assets of Association, including ALA endowment</a:t>
            </a:r>
          </a:p>
          <a:p>
            <a:endParaRPr lang="en-US" dirty="0"/>
          </a:p>
        </p:txBody>
      </p:sp>
      <p:sp>
        <p:nvSpPr>
          <p:cNvPr id="4" name="Slide Number Placeholder 3"/>
          <p:cNvSpPr>
            <a:spLocks noGrp="1"/>
          </p:cNvSpPr>
          <p:nvPr>
            <p:ph type="sldNum" sz="quarter" idx="10"/>
          </p:nvPr>
        </p:nvSpPr>
        <p:spPr/>
        <p:txBody>
          <a:bodyPr/>
          <a:lstStyle/>
          <a:p>
            <a:fld id="{0408C0F3-A0AA-4C7A-9479-28642DFB3F3A}" type="slidenum">
              <a:rPr lang="en-US" smtClean="0"/>
              <a:t>16</a:t>
            </a:fld>
            <a:endParaRPr lang="en-US"/>
          </a:p>
        </p:txBody>
      </p:sp>
    </p:spTree>
    <p:extLst>
      <p:ext uri="{BB962C8B-B14F-4D97-AF65-F5344CB8AC3E}">
        <p14:creationId xmlns:p14="http://schemas.microsoft.com/office/powerpoint/2010/main" val="37844080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F9668FE4-0B9C-4558-9697-BA89F9403879}"/>
              </a:ext>
            </a:extLst>
          </p:cNvPr>
          <p:cNvSpPr>
            <a:spLocks noGrp="1" noRot="1" noChangeAspect="1" noChangeArrowheads="1" noTextEdit="1"/>
          </p:cNvSpPr>
          <p:nvPr>
            <p:ph type="sldImg"/>
          </p:nvPr>
        </p:nvSpPr>
        <p:spPr>
          <a:xfrm>
            <a:off x="457200" y="719138"/>
            <a:ext cx="6400800" cy="3600450"/>
          </a:xfrm>
          <a:ln/>
        </p:spPr>
      </p:sp>
      <p:sp>
        <p:nvSpPr>
          <p:cNvPr id="8195" name="Rectangle 3">
            <a:extLst>
              <a:ext uri="{FF2B5EF4-FFF2-40B4-BE49-F238E27FC236}">
                <a16:creationId xmlns:a16="http://schemas.microsoft.com/office/drawing/2014/main" id="{C49148BB-4345-42BF-87A0-79D06EEAA805}"/>
              </a:ext>
            </a:extLst>
          </p:cNvPr>
          <p:cNvSpPr>
            <a:spLocks noGrp="1" noChangeArrowheads="1"/>
          </p:cNvSpPr>
          <p:nvPr>
            <p:ph type="body" idx="1"/>
          </p:nvPr>
        </p:nvSpPr>
        <p:spPr>
          <a:xfrm>
            <a:off x="731838" y="4560888"/>
            <a:ext cx="5851525" cy="4321175"/>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Arial" panose="020B0604020202020204" pitchFamily="34" charset="0"/>
              </a:rPr>
              <a:t>Let’s talk about net </a:t>
            </a:r>
            <a:r>
              <a:rPr lang="en-US" altLang="en-US" dirty="0" err="1">
                <a:latin typeface="Arial" panose="020B0604020202020204" pitchFamily="34" charset="0"/>
              </a:rPr>
              <a:t>assets.This</a:t>
            </a:r>
            <a:r>
              <a:rPr lang="en-US" altLang="en-US" dirty="0">
                <a:latin typeface="Arial" panose="020B0604020202020204" pitchFamily="34" charset="0"/>
              </a:rPr>
              <a:t> represents ALA’s audited balance sheet at the end of FY 17 or August 2017.  It is recalculated at the end of each fiscal year with the annual audit so will be revised in fall 2018.</a:t>
            </a:r>
          </a:p>
          <a:p>
            <a:endParaRPr lang="en-US" altLang="en-US" dirty="0">
              <a:latin typeface="Arial" panose="020B0604020202020204" pitchFamily="34" charset="0"/>
            </a:endParaRPr>
          </a:p>
          <a:p>
            <a:r>
              <a:rPr lang="en-US" altLang="en-US" dirty="0">
                <a:latin typeface="Arial" panose="020B0604020202020204" pitchFamily="34" charset="0"/>
              </a:rPr>
              <a:t>ALA has a strong balance sheet</a:t>
            </a:r>
          </a:p>
          <a:p>
            <a:endParaRPr lang="en-US" altLang="en-US" dirty="0">
              <a:latin typeface="Arial" panose="020B0604020202020204" pitchFamily="34" charset="0"/>
            </a:endParaRPr>
          </a:p>
          <a:p>
            <a:r>
              <a:rPr lang="en-US" altLang="en-US" dirty="0">
                <a:latin typeface="Arial" panose="020B0604020202020204" pitchFamily="34" charset="0"/>
              </a:rPr>
              <a:t> The equation for the Statement of Financial Position or Balance Sheet is:</a:t>
            </a:r>
          </a:p>
          <a:p>
            <a:r>
              <a:rPr lang="en-US" altLang="en-US" dirty="0">
                <a:latin typeface="Arial" panose="020B0604020202020204" pitchFamily="34" charset="0"/>
              </a:rPr>
              <a:t>Net Assets = Assets – Liabilities</a:t>
            </a:r>
          </a:p>
          <a:p>
            <a:endParaRPr lang="en-US" altLang="en-US" dirty="0">
              <a:latin typeface="Arial" panose="020B0604020202020204" pitchFamily="34" charset="0"/>
            </a:endParaRPr>
          </a:p>
          <a:p>
            <a:endParaRPr lang="en-US" altLang="en-US" dirty="0">
              <a:latin typeface="Arial" panose="020B0604020202020204" pitchFamily="34" charset="0"/>
            </a:endParaRPr>
          </a:p>
          <a:p>
            <a:r>
              <a:rPr lang="en-US" altLang="en-US" dirty="0">
                <a:latin typeface="Arial" panose="020B0604020202020204" pitchFamily="34" charset="0"/>
              </a:rPr>
              <a:t>On left – what we have: $72.5M</a:t>
            </a:r>
          </a:p>
          <a:p>
            <a:r>
              <a:rPr lang="en-US" altLang="en-US" dirty="0">
                <a:latin typeface="Arial" panose="020B0604020202020204" pitchFamily="34" charset="0"/>
              </a:rPr>
              <a:t>Assets = Cash, Investments/Endowment, Real Estate, Inventory etc.</a:t>
            </a:r>
          </a:p>
          <a:p>
            <a:r>
              <a:rPr lang="en-US" altLang="en-US" dirty="0">
                <a:latin typeface="Arial" panose="020B0604020202020204" pitchFamily="34" charset="0"/>
              </a:rPr>
              <a:t>On  lower right  - what we owe $32.6 M 45%</a:t>
            </a:r>
          </a:p>
          <a:p>
            <a:r>
              <a:rPr lang="en-US" altLang="en-US" dirty="0">
                <a:latin typeface="Arial" panose="020B0604020202020204" pitchFamily="34" charset="0"/>
              </a:rPr>
              <a:t>Liabilities = Payroll, Accounts Payable, Bank Debt, Post retirement Obligation</a:t>
            </a:r>
          </a:p>
          <a:p>
            <a:r>
              <a:rPr lang="en-US" altLang="en-US" dirty="0">
                <a:latin typeface="Arial" panose="020B0604020202020204" pitchFamily="34" charset="0"/>
              </a:rPr>
              <a:t>On upper right – what we have when all liabilities are paid - $39.9 M  55%</a:t>
            </a:r>
          </a:p>
          <a:p>
            <a:endParaRPr lang="en-US" altLang="en-US" dirty="0">
              <a:latin typeface="Arial" panose="020B0604020202020204" pitchFamily="34" charset="0"/>
            </a:endParaRPr>
          </a:p>
          <a:p>
            <a:endParaRPr lang="en-US" altLang="en-US" dirty="0">
              <a:latin typeface="Arial" panose="020B0604020202020204" pitchFamily="34" charset="0"/>
            </a:endParaRPr>
          </a:p>
        </p:txBody>
      </p:sp>
    </p:spTree>
    <p:extLst>
      <p:ext uri="{BB962C8B-B14F-4D97-AF65-F5344CB8AC3E}">
        <p14:creationId xmlns:p14="http://schemas.microsoft.com/office/powerpoint/2010/main" val="21406027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we developed the FY 19 budget we realized that the budgetary ceiling approach would not work.  In past budgets, the general fund was always balanced, even though that protocol may have limited the capacity of the association to move forward.</a:t>
            </a:r>
          </a:p>
          <a:p>
            <a:r>
              <a:rPr lang="en-US" dirty="0"/>
              <a:t>Only the division and roundtable net assets were included in the budgetary ceiling calculation.  For FY 19 we are also including the General Fund net assets to develop the annual estimate of income.    The development of the budgetary ceiling was a practice that has been in place for a number of years but was not defined in any fiscal policy. </a:t>
            </a:r>
          </a:p>
          <a:p>
            <a:r>
              <a:rPr lang="en-US" dirty="0"/>
              <a:t>Here are specific examples.  </a:t>
            </a:r>
          </a:p>
          <a:p>
            <a:endParaRPr lang="en-US" dirty="0"/>
          </a:p>
        </p:txBody>
      </p:sp>
      <p:sp>
        <p:nvSpPr>
          <p:cNvPr id="4" name="Slide Number Placeholder 3"/>
          <p:cNvSpPr>
            <a:spLocks noGrp="1"/>
          </p:cNvSpPr>
          <p:nvPr>
            <p:ph type="sldNum" sz="quarter" idx="10"/>
          </p:nvPr>
        </p:nvSpPr>
        <p:spPr/>
        <p:txBody>
          <a:bodyPr/>
          <a:lstStyle/>
          <a:p>
            <a:fld id="{0408C0F3-A0AA-4C7A-9479-28642DFB3F3A}" type="slidenum">
              <a:rPr lang="en-US" smtClean="0"/>
              <a:t>18</a:t>
            </a:fld>
            <a:endParaRPr lang="en-US"/>
          </a:p>
        </p:txBody>
      </p:sp>
    </p:spTree>
    <p:extLst>
      <p:ext uri="{BB962C8B-B14F-4D97-AF65-F5344CB8AC3E}">
        <p14:creationId xmlns:p14="http://schemas.microsoft.com/office/powerpoint/2010/main" val="24243440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those of you who have been on Council previously you may have seen this presentation of the budgetary ceiling. I know this print is small but the important factor to note is that only the net assets of the divisions and roundtables were represented here.  Using the budgetary ceiling protocol, the FY 19 budgetary ceiling is $61.7M.  The budgetary is more that the total operating budget – it is the amount beyond which the association cannot incur expenses.</a:t>
            </a:r>
          </a:p>
          <a:p>
            <a:endParaRPr lang="en-US" dirty="0"/>
          </a:p>
        </p:txBody>
      </p:sp>
      <p:sp>
        <p:nvSpPr>
          <p:cNvPr id="4" name="Slide Number Placeholder 3"/>
          <p:cNvSpPr>
            <a:spLocks noGrp="1"/>
          </p:cNvSpPr>
          <p:nvPr>
            <p:ph type="sldNum" sz="quarter" idx="10"/>
          </p:nvPr>
        </p:nvSpPr>
        <p:spPr/>
        <p:txBody>
          <a:bodyPr/>
          <a:lstStyle/>
          <a:p>
            <a:fld id="{0408C0F3-A0AA-4C7A-9479-28642DFB3F3A}" type="slidenum">
              <a:rPr lang="en-US" smtClean="0"/>
              <a:t>19</a:t>
            </a:fld>
            <a:endParaRPr lang="en-US"/>
          </a:p>
        </p:txBody>
      </p:sp>
    </p:spTree>
    <p:extLst>
      <p:ext uri="{BB962C8B-B14F-4D97-AF65-F5344CB8AC3E}">
        <p14:creationId xmlns:p14="http://schemas.microsoft.com/office/powerpoint/2010/main" val="35323389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Articulate theme coined by Maggie Farrell, BARC member</a:t>
            </a:r>
          </a:p>
          <a:p>
            <a:endParaRPr lang="en-US" dirty="0"/>
          </a:p>
        </p:txBody>
      </p:sp>
      <p:sp>
        <p:nvSpPr>
          <p:cNvPr id="4" name="Slide Number Placeholder 3"/>
          <p:cNvSpPr>
            <a:spLocks noGrp="1"/>
          </p:cNvSpPr>
          <p:nvPr>
            <p:ph type="sldNum" sz="quarter" idx="10"/>
          </p:nvPr>
        </p:nvSpPr>
        <p:spPr/>
        <p:txBody>
          <a:bodyPr/>
          <a:lstStyle/>
          <a:p>
            <a:fld id="{0408C0F3-A0AA-4C7A-9479-28642DFB3F3A}" type="slidenum">
              <a:rPr lang="en-US" smtClean="0"/>
              <a:t>2</a:t>
            </a:fld>
            <a:endParaRPr lang="en-US"/>
          </a:p>
        </p:txBody>
      </p:sp>
    </p:spTree>
    <p:extLst>
      <p:ext uri="{BB962C8B-B14F-4D97-AF65-F5344CB8AC3E}">
        <p14:creationId xmlns:p14="http://schemas.microsoft.com/office/powerpoint/2010/main" val="38234726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annual estimate of income represents the net assets of the association as a whole and the estimated revenue for FY 19.  The annual estimate of income is defined in ALA bylaws as the net assets of the association plus the anticipated revenue for the upcoming fiscal year.   The annual estimate for FY 19 is $84.3 M, which is $22.6 M more than the budgetary ceiling.</a:t>
            </a:r>
          </a:p>
          <a:p>
            <a:endParaRPr lang="en-US" dirty="0"/>
          </a:p>
          <a:p>
            <a:r>
              <a:rPr lang="en-US" dirty="0"/>
              <a:t>The annual estimate of income provides a more complete financial picture of the association than the budgetary ceiling.  In any case, the annual estimate represents how much money the association could spend.   It is far beyond what will be spent in FY 19  based on the revenue estimate of $46.6 M</a:t>
            </a:r>
          </a:p>
          <a:p>
            <a:endParaRPr lang="en-US" dirty="0"/>
          </a:p>
          <a:p>
            <a:r>
              <a:rPr lang="en-US" dirty="0"/>
              <a:t>You will be asked on Monday at Council II to approve the annual estimate of income of $84.3M.</a:t>
            </a:r>
          </a:p>
          <a:p>
            <a:endParaRPr lang="en-US" dirty="0"/>
          </a:p>
        </p:txBody>
      </p:sp>
      <p:sp>
        <p:nvSpPr>
          <p:cNvPr id="4" name="Slide Number Placeholder 3"/>
          <p:cNvSpPr>
            <a:spLocks noGrp="1"/>
          </p:cNvSpPr>
          <p:nvPr>
            <p:ph type="sldNum" sz="quarter" idx="10"/>
          </p:nvPr>
        </p:nvSpPr>
        <p:spPr/>
        <p:txBody>
          <a:bodyPr/>
          <a:lstStyle/>
          <a:p>
            <a:fld id="{0408C0F3-A0AA-4C7A-9479-28642DFB3F3A}" type="slidenum">
              <a:rPr lang="en-US" smtClean="0"/>
              <a:t>20</a:t>
            </a:fld>
            <a:endParaRPr lang="en-US"/>
          </a:p>
        </p:txBody>
      </p:sp>
    </p:spTree>
    <p:extLst>
      <p:ext uri="{BB962C8B-B14F-4D97-AF65-F5344CB8AC3E}">
        <p14:creationId xmlns:p14="http://schemas.microsoft.com/office/powerpoint/2010/main" val="17375342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defRPr>
            </a:lvl1pPr>
            <a:lvl2pPr marL="757066" indent="-291179" eaLnBrk="0" hangingPunct="0">
              <a:defRPr>
                <a:solidFill>
                  <a:schemeClr val="tx1"/>
                </a:solidFill>
                <a:latin typeface="Verdana" pitchFamily="34" charset="0"/>
              </a:defRPr>
            </a:lvl2pPr>
            <a:lvl3pPr marL="1164717" indent="-232943" eaLnBrk="0" hangingPunct="0">
              <a:defRPr>
                <a:solidFill>
                  <a:schemeClr val="tx1"/>
                </a:solidFill>
                <a:latin typeface="Verdana" pitchFamily="34" charset="0"/>
              </a:defRPr>
            </a:lvl3pPr>
            <a:lvl4pPr marL="1630604" indent="-232943" eaLnBrk="0" hangingPunct="0">
              <a:defRPr>
                <a:solidFill>
                  <a:schemeClr val="tx1"/>
                </a:solidFill>
                <a:latin typeface="Verdana" pitchFamily="34" charset="0"/>
              </a:defRPr>
            </a:lvl4pPr>
            <a:lvl5pPr marL="2096491" indent="-232943" eaLnBrk="0" hangingPunct="0">
              <a:defRPr>
                <a:solidFill>
                  <a:schemeClr val="tx1"/>
                </a:solidFill>
                <a:latin typeface="Verdana" pitchFamily="34" charset="0"/>
              </a:defRPr>
            </a:lvl5pPr>
            <a:lvl6pPr marL="2562377" indent="-232943" eaLnBrk="0" fontAlgn="base" hangingPunct="0">
              <a:spcBef>
                <a:spcPct val="0"/>
              </a:spcBef>
              <a:spcAft>
                <a:spcPct val="0"/>
              </a:spcAft>
              <a:defRPr>
                <a:solidFill>
                  <a:schemeClr val="tx1"/>
                </a:solidFill>
                <a:latin typeface="Verdana" pitchFamily="34" charset="0"/>
              </a:defRPr>
            </a:lvl6pPr>
            <a:lvl7pPr marL="3028264" indent="-232943" eaLnBrk="0" fontAlgn="base" hangingPunct="0">
              <a:spcBef>
                <a:spcPct val="0"/>
              </a:spcBef>
              <a:spcAft>
                <a:spcPct val="0"/>
              </a:spcAft>
              <a:defRPr>
                <a:solidFill>
                  <a:schemeClr val="tx1"/>
                </a:solidFill>
                <a:latin typeface="Verdana" pitchFamily="34" charset="0"/>
              </a:defRPr>
            </a:lvl7pPr>
            <a:lvl8pPr marL="3494151" indent="-232943" eaLnBrk="0" fontAlgn="base" hangingPunct="0">
              <a:spcBef>
                <a:spcPct val="0"/>
              </a:spcBef>
              <a:spcAft>
                <a:spcPct val="0"/>
              </a:spcAft>
              <a:defRPr>
                <a:solidFill>
                  <a:schemeClr val="tx1"/>
                </a:solidFill>
                <a:latin typeface="Verdana" pitchFamily="34" charset="0"/>
              </a:defRPr>
            </a:lvl8pPr>
            <a:lvl9pPr marL="3960038" indent="-232943" eaLnBrk="0" fontAlgn="base" hangingPunct="0">
              <a:spcBef>
                <a:spcPct val="0"/>
              </a:spcBef>
              <a:spcAft>
                <a:spcPct val="0"/>
              </a:spcAft>
              <a:defRPr>
                <a:solidFill>
                  <a:schemeClr val="tx1"/>
                </a:solidFill>
                <a:latin typeface="Verdana" pitchFamily="34" charset="0"/>
              </a:defRPr>
            </a:lvl9pPr>
          </a:lstStyle>
          <a:p>
            <a:pPr eaLnBrk="1" hangingPunct="1"/>
            <a:fld id="{0435DC67-433D-432B-BDBE-B3A291D10A29}" type="slidenum">
              <a:rPr lang="en-US" smtClean="0">
                <a:latin typeface="Arial" pitchFamily="34" charset="0"/>
              </a:rPr>
              <a:pPr eaLnBrk="1" hangingPunct="1"/>
              <a:t>21</a:t>
            </a:fld>
            <a:endParaRPr lang="en-US">
              <a:latin typeface="Arial" pitchFamily="34"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xfrm>
            <a:off x="934720" y="4415790"/>
            <a:ext cx="5140960" cy="418338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7" tIns="45785" rIns="91567" bIns="45785"/>
          <a:lstStyle/>
          <a:p>
            <a:pPr eaLnBrk="1" hangingPunct="1"/>
            <a:r>
              <a:rPr lang="en-US" dirty="0">
                <a:latin typeface="Arial" pitchFamily="34" charset="0"/>
              </a:rPr>
              <a:t>Of</a:t>
            </a:r>
            <a:r>
              <a:rPr lang="en-US" baseline="0" dirty="0">
                <a:latin typeface="Arial" pitchFamily="34" charset="0"/>
              </a:rPr>
              <a:t> the 4 financial “funds” that make up the Total ALA budget, the General Fund is the largest</a:t>
            </a:r>
          </a:p>
          <a:p>
            <a:pPr eaLnBrk="1" hangingPunct="1"/>
            <a:endParaRPr lang="en-US" baseline="0" dirty="0">
              <a:latin typeface="Arial" pitchFamily="34" charset="0"/>
            </a:endParaRPr>
          </a:p>
          <a:p>
            <a:pPr eaLnBrk="1" hangingPunct="1"/>
            <a:r>
              <a:rPr lang="en-US" baseline="0" dirty="0">
                <a:latin typeface="Arial" pitchFamily="34" charset="0"/>
              </a:rPr>
              <a:t>Very similar to FY 18 which was $28.7M</a:t>
            </a:r>
          </a:p>
          <a:p>
            <a:pPr eaLnBrk="1" hangingPunct="1"/>
            <a:endParaRPr lang="en-US" baseline="0" dirty="0">
              <a:latin typeface="Arial" pitchFamily="34" charset="0"/>
            </a:endParaRPr>
          </a:p>
        </p:txBody>
      </p:sp>
    </p:spTree>
    <p:extLst>
      <p:ext uri="{BB962C8B-B14F-4D97-AF65-F5344CB8AC3E}">
        <p14:creationId xmlns:p14="http://schemas.microsoft.com/office/powerpoint/2010/main" val="33241366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defRPr>
            </a:lvl1pPr>
            <a:lvl2pPr marL="757066" indent="-291179" eaLnBrk="0" hangingPunct="0">
              <a:defRPr>
                <a:solidFill>
                  <a:schemeClr val="tx1"/>
                </a:solidFill>
                <a:latin typeface="Verdana" pitchFamily="34" charset="0"/>
              </a:defRPr>
            </a:lvl2pPr>
            <a:lvl3pPr marL="1164717" indent="-232943" eaLnBrk="0" hangingPunct="0">
              <a:defRPr>
                <a:solidFill>
                  <a:schemeClr val="tx1"/>
                </a:solidFill>
                <a:latin typeface="Verdana" pitchFamily="34" charset="0"/>
              </a:defRPr>
            </a:lvl3pPr>
            <a:lvl4pPr marL="1630604" indent="-232943" eaLnBrk="0" hangingPunct="0">
              <a:defRPr>
                <a:solidFill>
                  <a:schemeClr val="tx1"/>
                </a:solidFill>
                <a:latin typeface="Verdana" pitchFamily="34" charset="0"/>
              </a:defRPr>
            </a:lvl4pPr>
            <a:lvl5pPr marL="2096491" indent="-232943" eaLnBrk="0" hangingPunct="0">
              <a:defRPr>
                <a:solidFill>
                  <a:schemeClr val="tx1"/>
                </a:solidFill>
                <a:latin typeface="Verdana" pitchFamily="34" charset="0"/>
              </a:defRPr>
            </a:lvl5pPr>
            <a:lvl6pPr marL="2562377" indent="-232943" eaLnBrk="0" fontAlgn="base" hangingPunct="0">
              <a:spcBef>
                <a:spcPct val="0"/>
              </a:spcBef>
              <a:spcAft>
                <a:spcPct val="0"/>
              </a:spcAft>
              <a:defRPr>
                <a:solidFill>
                  <a:schemeClr val="tx1"/>
                </a:solidFill>
                <a:latin typeface="Verdana" pitchFamily="34" charset="0"/>
              </a:defRPr>
            </a:lvl6pPr>
            <a:lvl7pPr marL="3028264" indent="-232943" eaLnBrk="0" fontAlgn="base" hangingPunct="0">
              <a:spcBef>
                <a:spcPct val="0"/>
              </a:spcBef>
              <a:spcAft>
                <a:spcPct val="0"/>
              </a:spcAft>
              <a:defRPr>
                <a:solidFill>
                  <a:schemeClr val="tx1"/>
                </a:solidFill>
                <a:latin typeface="Verdana" pitchFamily="34" charset="0"/>
              </a:defRPr>
            </a:lvl7pPr>
            <a:lvl8pPr marL="3494151" indent="-232943" eaLnBrk="0" fontAlgn="base" hangingPunct="0">
              <a:spcBef>
                <a:spcPct val="0"/>
              </a:spcBef>
              <a:spcAft>
                <a:spcPct val="0"/>
              </a:spcAft>
              <a:defRPr>
                <a:solidFill>
                  <a:schemeClr val="tx1"/>
                </a:solidFill>
                <a:latin typeface="Verdana" pitchFamily="34" charset="0"/>
              </a:defRPr>
            </a:lvl8pPr>
            <a:lvl9pPr marL="3960038" indent="-232943" eaLnBrk="0" fontAlgn="base" hangingPunct="0">
              <a:spcBef>
                <a:spcPct val="0"/>
              </a:spcBef>
              <a:spcAft>
                <a:spcPct val="0"/>
              </a:spcAft>
              <a:defRPr>
                <a:solidFill>
                  <a:schemeClr val="tx1"/>
                </a:solidFill>
                <a:latin typeface="Verdana" pitchFamily="34" charset="0"/>
              </a:defRPr>
            </a:lvl9pPr>
          </a:lstStyle>
          <a:p>
            <a:pPr eaLnBrk="1" hangingPunct="1"/>
            <a:fld id="{CCC75B4A-372B-4C88-95C4-6145E5D1DFD2}" type="slidenum">
              <a:rPr lang="en-US" smtClean="0">
                <a:latin typeface="Arial" pitchFamily="34" charset="0"/>
              </a:rPr>
              <a:pPr eaLnBrk="1" hangingPunct="1"/>
              <a:t>22</a:t>
            </a:fld>
            <a:endParaRPr lang="en-US">
              <a:latin typeface="Arial" pitchFamily="34"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xfrm>
            <a:off x="934720" y="4415790"/>
            <a:ext cx="5140960" cy="418338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7" tIns="45785" rIns="91567" bIns="45785"/>
          <a:lstStyle/>
          <a:p>
            <a:pPr eaLnBrk="1" hangingPunct="1"/>
            <a:endParaRPr lang="en-US" dirty="0">
              <a:latin typeface="Arial" pitchFamily="34" charset="0"/>
            </a:endParaRPr>
          </a:p>
        </p:txBody>
      </p:sp>
    </p:spTree>
    <p:extLst>
      <p:ext uri="{BB962C8B-B14F-4D97-AF65-F5344CB8AC3E}">
        <p14:creationId xmlns:p14="http://schemas.microsoft.com/office/powerpoint/2010/main" val="17347794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08C0F3-A0AA-4C7A-9479-28642DFB3F3A}" type="slidenum">
              <a:rPr lang="en-US" smtClean="0"/>
              <a:t>23</a:t>
            </a:fld>
            <a:endParaRPr lang="en-US"/>
          </a:p>
        </p:txBody>
      </p:sp>
    </p:spTree>
    <p:extLst>
      <p:ext uri="{BB962C8B-B14F-4D97-AF65-F5344CB8AC3E}">
        <p14:creationId xmlns:p14="http://schemas.microsoft.com/office/powerpoint/2010/main" val="38391153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08C0F3-A0AA-4C7A-9479-28642DFB3F3A}" type="slidenum">
              <a:rPr lang="en-US" smtClean="0"/>
              <a:t>24</a:t>
            </a:fld>
            <a:endParaRPr lang="en-US"/>
          </a:p>
        </p:txBody>
      </p:sp>
    </p:spTree>
    <p:extLst>
      <p:ext uri="{BB962C8B-B14F-4D97-AF65-F5344CB8AC3E}">
        <p14:creationId xmlns:p14="http://schemas.microsoft.com/office/powerpoint/2010/main" val="2329104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ALA General Fund Net Revenues (Expenses)</a:t>
            </a:r>
          </a:p>
          <a:p>
            <a:endParaRPr lang="en-US" dirty="0"/>
          </a:p>
          <a:p>
            <a:r>
              <a:rPr lang="en-US" dirty="0"/>
              <a:t>2010	2011	2012	2013	2014	2015	2016	2017	2018*	2019</a:t>
            </a:r>
          </a:p>
          <a:p>
            <a:r>
              <a:rPr lang="en-US" dirty="0"/>
              <a:t> $(8,027)	 $(437,067)	 $(1,372,230)	 $76,787 	 $906,587 	 $279,375 	 $(1,067,553)	 $(1,693,796)	 $77,470 	 $(1,715,043)</a:t>
            </a:r>
          </a:p>
          <a:p>
            <a:r>
              <a:rPr lang="en-US" dirty="0"/>
              <a:t>You can see a somewhat alarming pattern here.  As a result of the recession and Neal Schuman acquisition we had net expenses in 2010-2012.  We saw some recovery in 2013-2015 but have had difficult years recently with net expenses of about $1M in 2016 and $1.7M in 2017.  We hope to end FY 2018 in the black – actual outcome will depend on annual conference revenues and expenses.  In FY 2019 we are planning investments which will require us to use net assets but we are allocating resources strategically to develop the association in contrast to ending up in a deficit without anticipating how to address it.</a:t>
            </a:r>
          </a:p>
          <a:p>
            <a:endParaRPr lang="en-US" dirty="0"/>
          </a:p>
          <a:p>
            <a:endParaRPr lang="en-US" dirty="0"/>
          </a:p>
          <a:p>
            <a:r>
              <a:rPr lang="en-US" dirty="0"/>
              <a:t>*FY18 Year End projection</a:t>
            </a:r>
          </a:p>
          <a:p>
            <a:r>
              <a:rPr lang="en-US" dirty="0"/>
              <a:t>FY19 Proposed budget</a:t>
            </a:r>
          </a:p>
        </p:txBody>
      </p:sp>
      <p:sp>
        <p:nvSpPr>
          <p:cNvPr id="4" name="Slide Number Placeholder 3"/>
          <p:cNvSpPr>
            <a:spLocks noGrp="1"/>
          </p:cNvSpPr>
          <p:nvPr>
            <p:ph type="sldNum" sz="quarter" idx="10"/>
          </p:nvPr>
        </p:nvSpPr>
        <p:spPr/>
        <p:txBody>
          <a:bodyPr/>
          <a:lstStyle/>
          <a:p>
            <a:fld id="{AF235AC5-E82C-495E-83BD-11A419979B6C}" type="slidenum">
              <a:rPr lang="en-US" smtClean="0"/>
              <a:t>3</a:t>
            </a:fld>
            <a:endParaRPr lang="en-US"/>
          </a:p>
        </p:txBody>
      </p:sp>
    </p:spTree>
    <p:extLst>
      <p:ext uri="{BB962C8B-B14F-4D97-AF65-F5344CB8AC3E}">
        <p14:creationId xmlns:p14="http://schemas.microsoft.com/office/powerpoint/2010/main" val="18977674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08C0F3-A0AA-4C7A-9479-28642DFB3F3A}" type="slidenum">
              <a:rPr lang="en-US" smtClean="0"/>
              <a:t>4</a:t>
            </a:fld>
            <a:endParaRPr lang="en-US"/>
          </a:p>
        </p:txBody>
      </p:sp>
    </p:spTree>
    <p:extLst>
      <p:ext uri="{BB962C8B-B14F-4D97-AF65-F5344CB8AC3E}">
        <p14:creationId xmlns:p14="http://schemas.microsoft.com/office/powerpoint/2010/main" val="19043511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ln w="9525"/>
        </p:spPr>
        <p:txBody>
          <a:bodyPr/>
          <a:lstStyle/>
          <a:p>
            <a:endParaRPr lang="en-US">
              <a:latin typeface="Arial" pitchFamily="34" charset="0"/>
            </a:endParaRPr>
          </a:p>
        </p:txBody>
      </p:sp>
    </p:spTree>
    <p:extLst>
      <p:ext uri="{BB962C8B-B14F-4D97-AF65-F5344CB8AC3E}">
        <p14:creationId xmlns:p14="http://schemas.microsoft.com/office/powerpoint/2010/main" val="32144177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ln w="9525"/>
        </p:spPr>
        <p:txBody>
          <a:bodyPr/>
          <a:lstStyle/>
          <a:p>
            <a:endParaRPr lang="en-US">
              <a:latin typeface="Arial" pitchFamily="34" charset="0"/>
            </a:endParaRPr>
          </a:p>
        </p:txBody>
      </p:sp>
    </p:spTree>
    <p:extLst>
      <p:ext uri="{BB962C8B-B14F-4D97-AF65-F5344CB8AC3E}">
        <p14:creationId xmlns:p14="http://schemas.microsoft.com/office/powerpoint/2010/main" val="2627453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the preliminary picture for the FY 19 budget.  This budget  is subject to revisions based on the FY 18 fourth quarter revenue and expenses and any other critical factors.</a:t>
            </a:r>
          </a:p>
          <a:p>
            <a:endParaRPr lang="en-US" dirty="0"/>
          </a:p>
          <a:p>
            <a:r>
              <a:rPr lang="en-US" dirty="0"/>
              <a:t>The General Fund budget reflects planned strategic investments that will both improve the overall Association’s financial prospects as well as attain mission. </a:t>
            </a:r>
          </a:p>
          <a:p>
            <a:r>
              <a:rPr lang="en-US" dirty="0"/>
              <a:t>Investment budget of $1.7M in general fund supported by use of net assets.</a:t>
            </a:r>
          </a:p>
          <a:p>
            <a:r>
              <a:rPr lang="en-US" dirty="0"/>
              <a:t> </a:t>
            </a:r>
          </a:p>
          <a:p>
            <a:r>
              <a:rPr lang="en-US" dirty="0"/>
              <a:t> Grants and awards are projected based on grants in hand as well as grants anticipated.</a:t>
            </a:r>
          </a:p>
          <a:p>
            <a:endParaRPr lang="en-US" dirty="0"/>
          </a:p>
          <a:p>
            <a:r>
              <a:rPr lang="en-US" dirty="0"/>
              <a:t>Division are using $2.2M of their net assets to invest in membership, strategic initiatives, capacity building for new programs and new revenue streams</a:t>
            </a:r>
          </a:p>
          <a:p>
            <a:endParaRPr lang="en-US" dirty="0"/>
          </a:p>
        </p:txBody>
      </p:sp>
    </p:spTree>
    <p:extLst>
      <p:ext uri="{BB962C8B-B14F-4D97-AF65-F5344CB8AC3E}">
        <p14:creationId xmlns:p14="http://schemas.microsoft.com/office/powerpoint/2010/main" val="15858088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A6CF48-A8EE-423D-9C33-14DD33DCA19A}" type="slidenum">
              <a:rPr lang="en-US" smtClean="0"/>
              <a:t>8</a:t>
            </a:fld>
            <a:endParaRPr lang="en-US" dirty="0"/>
          </a:p>
        </p:txBody>
      </p:sp>
    </p:spTree>
    <p:extLst>
      <p:ext uri="{BB962C8B-B14F-4D97-AF65-F5344CB8AC3E}">
        <p14:creationId xmlns:p14="http://schemas.microsoft.com/office/powerpoint/2010/main" val="20056246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A6CF48-A8EE-423D-9C33-14DD33DCA19A}" type="slidenum">
              <a:rPr lang="en-US" smtClean="0"/>
              <a:t>9</a:t>
            </a:fld>
            <a:endParaRPr lang="en-US" dirty="0"/>
          </a:p>
        </p:txBody>
      </p:sp>
    </p:spTree>
    <p:extLst>
      <p:ext uri="{BB962C8B-B14F-4D97-AF65-F5344CB8AC3E}">
        <p14:creationId xmlns:p14="http://schemas.microsoft.com/office/powerpoint/2010/main" val="4453165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98A6B-B221-4B2B-9F40-DE82615E6BD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5C6E615-F9FD-472E-970E-AF7AC2E275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8D79A86-E05D-4D0F-B340-3803C653A890}"/>
              </a:ext>
            </a:extLst>
          </p:cNvPr>
          <p:cNvSpPr>
            <a:spLocks noGrp="1"/>
          </p:cNvSpPr>
          <p:nvPr>
            <p:ph type="dt" sz="half" idx="10"/>
          </p:nvPr>
        </p:nvSpPr>
        <p:spPr/>
        <p:txBody>
          <a:bodyPr/>
          <a:lstStyle/>
          <a:p>
            <a:fld id="{08BBA99C-AE1C-428B-9774-892655913E4A}" type="datetimeFigureOut">
              <a:rPr lang="en-US" smtClean="0"/>
              <a:t>6/24/2018</a:t>
            </a:fld>
            <a:endParaRPr lang="en-US"/>
          </a:p>
        </p:txBody>
      </p:sp>
      <p:sp>
        <p:nvSpPr>
          <p:cNvPr id="5" name="Footer Placeholder 4">
            <a:extLst>
              <a:ext uri="{FF2B5EF4-FFF2-40B4-BE49-F238E27FC236}">
                <a16:creationId xmlns:a16="http://schemas.microsoft.com/office/drawing/2014/main" id="{5F3EFBA4-CD1D-424D-8182-8EF26FBA68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4ED25B-33A9-49CF-9405-813F3C040192}"/>
              </a:ext>
            </a:extLst>
          </p:cNvPr>
          <p:cNvSpPr>
            <a:spLocks noGrp="1"/>
          </p:cNvSpPr>
          <p:nvPr>
            <p:ph type="sldNum" sz="quarter" idx="12"/>
          </p:nvPr>
        </p:nvSpPr>
        <p:spPr/>
        <p:txBody>
          <a:bodyPr/>
          <a:lstStyle/>
          <a:p>
            <a:fld id="{AE38C475-BD8D-4C16-9A0E-0A8190408C57}" type="slidenum">
              <a:rPr lang="en-US" smtClean="0"/>
              <a:t>‹#›</a:t>
            </a:fld>
            <a:endParaRPr lang="en-US"/>
          </a:p>
        </p:txBody>
      </p:sp>
    </p:spTree>
    <p:extLst>
      <p:ext uri="{BB962C8B-B14F-4D97-AF65-F5344CB8AC3E}">
        <p14:creationId xmlns:p14="http://schemas.microsoft.com/office/powerpoint/2010/main" val="2352629067"/>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186D8-ED19-4F5D-87D1-AB5103E6DB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44EBC02-3D42-4A32-946B-B0A0FDA1DCA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280FCD-82ED-492E-BC40-6921B74C6CAD}"/>
              </a:ext>
            </a:extLst>
          </p:cNvPr>
          <p:cNvSpPr>
            <a:spLocks noGrp="1"/>
          </p:cNvSpPr>
          <p:nvPr>
            <p:ph type="dt" sz="half" idx="10"/>
          </p:nvPr>
        </p:nvSpPr>
        <p:spPr/>
        <p:txBody>
          <a:bodyPr/>
          <a:lstStyle/>
          <a:p>
            <a:fld id="{08BBA99C-AE1C-428B-9774-892655913E4A}" type="datetimeFigureOut">
              <a:rPr lang="en-US" smtClean="0"/>
              <a:t>6/24/2018</a:t>
            </a:fld>
            <a:endParaRPr lang="en-US"/>
          </a:p>
        </p:txBody>
      </p:sp>
      <p:sp>
        <p:nvSpPr>
          <p:cNvPr id="5" name="Footer Placeholder 4">
            <a:extLst>
              <a:ext uri="{FF2B5EF4-FFF2-40B4-BE49-F238E27FC236}">
                <a16:creationId xmlns:a16="http://schemas.microsoft.com/office/drawing/2014/main" id="{50BEB346-DE3E-4505-9D16-47847E8D6D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6764A9-0E41-4495-8D68-3E0B9EA6333B}"/>
              </a:ext>
            </a:extLst>
          </p:cNvPr>
          <p:cNvSpPr>
            <a:spLocks noGrp="1"/>
          </p:cNvSpPr>
          <p:nvPr>
            <p:ph type="sldNum" sz="quarter" idx="12"/>
          </p:nvPr>
        </p:nvSpPr>
        <p:spPr/>
        <p:txBody>
          <a:bodyPr/>
          <a:lstStyle/>
          <a:p>
            <a:fld id="{AE38C475-BD8D-4C16-9A0E-0A8190408C57}" type="slidenum">
              <a:rPr lang="en-US" smtClean="0"/>
              <a:t>‹#›</a:t>
            </a:fld>
            <a:endParaRPr lang="en-US"/>
          </a:p>
        </p:txBody>
      </p:sp>
    </p:spTree>
    <p:extLst>
      <p:ext uri="{BB962C8B-B14F-4D97-AF65-F5344CB8AC3E}">
        <p14:creationId xmlns:p14="http://schemas.microsoft.com/office/powerpoint/2010/main" val="2656557137"/>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8A1519-A6E8-40D2-ADDE-FE0606C451B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D5F5FE7-9C3B-4B6F-9C9E-68090B174B7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E5FC8E-84F1-4473-AD3E-BFB1340421E7}"/>
              </a:ext>
            </a:extLst>
          </p:cNvPr>
          <p:cNvSpPr>
            <a:spLocks noGrp="1"/>
          </p:cNvSpPr>
          <p:nvPr>
            <p:ph type="dt" sz="half" idx="10"/>
          </p:nvPr>
        </p:nvSpPr>
        <p:spPr/>
        <p:txBody>
          <a:bodyPr/>
          <a:lstStyle/>
          <a:p>
            <a:fld id="{08BBA99C-AE1C-428B-9774-892655913E4A}" type="datetimeFigureOut">
              <a:rPr lang="en-US" smtClean="0"/>
              <a:t>6/24/2018</a:t>
            </a:fld>
            <a:endParaRPr lang="en-US"/>
          </a:p>
        </p:txBody>
      </p:sp>
      <p:sp>
        <p:nvSpPr>
          <p:cNvPr id="5" name="Footer Placeholder 4">
            <a:extLst>
              <a:ext uri="{FF2B5EF4-FFF2-40B4-BE49-F238E27FC236}">
                <a16:creationId xmlns:a16="http://schemas.microsoft.com/office/drawing/2014/main" id="{2A1D2EC9-01C4-4A47-A52E-D991F2EA87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0C75AC-2E75-43AA-AEEC-109CAF2FC8BA}"/>
              </a:ext>
            </a:extLst>
          </p:cNvPr>
          <p:cNvSpPr>
            <a:spLocks noGrp="1"/>
          </p:cNvSpPr>
          <p:nvPr>
            <p:ph type="sldNum" sz="quarter" idx="12"/>
          </p:nvPr>
        </p:nvSpPr>
        <p:spPr/>
        <p:txBody>
          <a:bodyPr/>
          <a:lstStyle/>
          <a:p>
            <a:fld id="{AE38C475-BD8D-4C16-9A0E-0A8190408C57}" type="slidenum">
              <a:rPr lang="en-US" smtClean="0"/>
              <a:t>‹#›</a:t>
            </a:fld>
            <a:endParaRPr lang="en-US"/>
          </a:p>
        </p:txBody>
      </p:sp>
    </p:spTree>
    <p:extLst>
      <p:ext uri="{BB962C8B-B14F-4D97-AF65-F5344CB8AC3E}">
        <p14:creationId xmlns:p14="http://schemas.microsoft.com/office/powerpoint/2010/main" val="1247085329"/>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10670-ACE4-44D1-8C6C-2816BB874F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2E2C1A-E355-42B7-B155-A6333711F80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0D5B79-EDA0-4B5C-8CCB-721D507E78F8}"/>
              </a:ext>
            </a:extLst>
          </p:cNvPr>
          <p:cNvSpPr>
            <a:spLocks noGrp="1"/>
          </p:cNvSpPr>
          <p:nvPr>
            <p:ph type="dt" sz="half" idx="10"/>
          </p:nvPr>
        </p:nvSpPr>
        <p:spPr/>
        <p:txBody>
          <a:bodyPr/>
          <a:lstStyle/>
          <a:p>
            <a:fld id="{08BBA99C-AE1C-428B-9774-892655913E4A}" type="datetimeFigureOut">
              <a:rPr lang="en-US" smtClean="0"/>
              <a:t>6/24/2018</a:t>
            </a:fld>
            <a:endParaRPr lang="en-US"/>
          </a:p>
        </p:txBody>
      </p:sp>
      <p:sp>
        <p:nvSpPr>
          <p:cNvPr id="5" name="Footer Placeholder 4">
            <a:extLst>
              <a:ext uri="{FF2B5EF4-FFF2-40B4-BE49-F238E27FC236}">
                <a16:creationId xmlns:a16="http://schemas.microsoft.com/office/drawing/2014/main" id="{A47DAC8E-0B28-4B63-93CA-C09CEAEB1A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BC7693-BBD7-4D51-843D-2406E500A9BA}"/>
              </a:ext>
            </a:extLst>
          </p:cNvPr>
          <p:cNvSpPr>
            <a:spLocks noGrp="1"/>
          </p:cNvSpPr>
          <p:nvPr>
            <p:ph type="sldNum" sz="quarter" idx="12"/>
          </p:nvPr>
        </p:nvSpPr>
        <p:spPr/>
        <p:txBody>
          <a:bodyPr/>
          <a:lstStyle/>
          <a:p>
            <a:fld id="{AE38C475-BD8D-4C16-9A0E-0A8190408C57}" type="slidenum">
              <a:rPr lang="en-US" smtClean="0"/>
              <a:t>‹#›</a:t>
            </a:fld>
            <a:endParaRPr lang="en-US"/>
          </a:p>
        </p:txBody>
      </p:sp>
    </p:spTree>
    <p:extLst>
      <p:ext uri="{BB962C8B-B14F-4D97-AF65-F5344CB8AC3E}">
        <p14:creationId xmlns:p14="http://schemas.microsoft.com/office/powerpoint/2010/main" val="1328055867"/>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F248C-3340-415F-824B-B9F9E1E2382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29766C-846E-456E-9DC1-C84F1A4933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2EF5985-14A4-484E-90F5-B8A61580E3D4}"/>
              </a:ext>
            </a:extLst>
          </p:cNvPr>
          <p:cNvSpPr>
            <a:spLocks noGrp="1"/>
          </p:cNvSpPr>
          <p:nvPr>
            <p:ph type="dt" sz="half" idx="10"/>
          </p:nvPr>
        </p:nvSpPr>
        <p:spPr/>
        <p:txBody>
          <a:bodyPr/>
          <a:lstStyle/>
          <a:p>
            <a:fld id="{08BBA99C-AE1C-428B-9774-892655913E4A}" type="datetimeFigureOut">
              <a:rPr lang="en-US" smtClean="0"/>
              <a:t>6/24/2018</a:t>
            </a:fld>
            <a:endParaRPr lang="en-US"/>
          </a:p>
        </p:txBody>
      </p:sp>
      <p:sp>
        <p:nvSpPr>
          <p:cNvPr id="5" name="Footer Placeholder 4">
            <a:extLst>
              <a:ext uri="{FF2B5EF4-FFF2-40B4-BE49-F238E27FC236}">
                <a16:creationId xmlns:a16="http://schemas.microsoft.com/office/drawing/2014/main" id="{797A467D-B00E-4F99-B016-BB912476D0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51AF3B-5704-492A-B71D-325FB51CEF5F}"/>
              </a:ext>
            </a:extLst>
          </p:cNvPr>
          <p:cNvSpPr>
            <a:spLocks noGrp="1"/>
          </p:cNvSpPr>
          <p:nvPr>
            <p:ph type="sldNum" sz="quarter" idx="12"/>
          </p:nvPr>
        </p:nvSpPr>
        <p:spPr/>
        <p:txBody>
          <a:bodyPr/>
          <a:lstStyle/>
          <a:p>
            <a:fld id="{AE38C475-BD8D-4C16-9A0E-0A8190408C57}" type="slidenum">
              <a:rPr lang="en-US" smtClean="0"/>
              <a:t>‹#›</a:t>
            </a:fld>
            <a:endParaRPr lang="en-US"/>
          </a:p>
        </p:txBody>
      </p:sp>
    </p:spTree>
    <p:extLst>
      <p:ext uri="{BB962C8B-B14F-4D97-AF65-F5344CB8AC3E}">
        <p14:creationId xmlns:p14="http://schemas.microsoft.com/office/powerpoint/2010/main" val="1703796757"/>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91FDE-9AE2-4086-BD7B-8EC86E41A0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250033-AF63-42A3-8E3C-E3C0D46BB59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B70C80E-B41E-4EB1-A01B-10EF5BB356D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98CDE40-06EF-450D-86AA-CEF547156918}"/>
              </a:ext>
            </a:extLst>
          </p:cNvPr>
          <p:cNvSpPr>
            <a:spLocks noGrp="1"/>
          </p:cNvSpPr>
          <p:nvPr>
            <p:ph type="dt" sz="half" idx="10"/>
          </p:nvPr>
        </p:nvSpPr>
        <p:spPr/>
        <p:txBody>
          <a:bodyPr/>
          <a:lstStyle/>
          <a:p>
            <a:fld id="{08BBA99C-AE1C-428B-9774-892655913E4A}" type="datetimeFigureOut">
              <a:rPr lang="en-US" smtClean="0"/>
              <a:t>6/24/2018</a:t>
            </a:fld>
            <a:endParaRPr lang="en-US"/>
          </a:p>
        </p:txBody>
      </p:sp>
      <p:sp>
        <p:nvSpPr>
          <p:cNvPr id="6" name="Footer Placeholder 5">
            <a:extLst>
              <a:ext uri="{FF2B5EF4-FFF2-40B4-BE49-F238E27FC236}">
                <a16:creationId xmlns:a16="http://schemas.microsoft.com/office/drawing/2014/main" id="{5001019A-DA87-4339-BB9C-8071B5E205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170149-AFB5-4BD0-B960-7F455A41BF84}"/>
              </a:ext>
            </a:extLst>
          </p:cNvPr>
          <p:cNvSpPr>
            <a:spLocks noGrp="1"/>
          </p:cNvSpPr>
          <p:nvPr>
            <p:ph type="sldNum" sz="quarter" idx="12"/>
          </p:nvPr>
        </p:nvSpPr>
        <p:spPr/>
        <p:txBody>
          <a:bodyPr/>
          <a:lstStyle/>
          <a:p>
            <a:fld id="{AE38C475-BD8D-4C16-9A0E-0A8190408C57}" type="slidenum">
              <a:rPr lang="en-US" smtClean="0"/>
              <a:t>‹#›</a:t>
            </a:fld>
            <a:endParaRPr lang="en-US"/>
          </a:p>
        </p:txBody>
      </p:sp>
    </p:spTree>
    <p:extLst>
      <p:ext uri="{BB962C8B-B14F-4D97-AF65-F5344CB8AC3E}">
        <p14:creationId xmlns:p14="http://schemas.microsoft.com/office/powerpoint/2010/main" val="1336983825"/>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4F03E-19F9-4158-9231-39003FFF8AE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B5D2FB-43CD-4978-AE2B-2B178A78FC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885C9E5-1B81-4BC6-BC30-F5E1806A7D1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D3B2023-020B-409F-9082-B8B2046451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4D1F9D3-34D1-4787-8B58-7B64983896E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0A983E-D064-449F-B8C6-C1A19E291734}"/>
              </a:ext>
            </a:extLst>
          </p:cNvPr>
          <p:cNvSpPr>
            <a:spLocks noGrp="1"/>
          </p:cNvSpPr>
          <p:nvPr>
            <p:ph type="dt" sz="half" idx="10"/>
          </p:nvPr>
        </p:nvSpPr>
        <p:spPr/>
        <p:txBody>
          <a:bodyPr/>
          <a:lstStyle/>
          <a:p>
            <a:fld id="{08BBA99C-AE1C-428B-9774-892655913E4A}" type="datetimeFigureOut">
              <a:rPr lang="en-US" smtClean="0"/>
              <a:t>6/24/2018</a:t>
            </a:fld>
            <a:endParaRPr lang="en-US"/>
          </a:p>
        </p:txBody>
      </p:sp>
      <p:sp>
        <p:nvSpPr>
          <p:cNvPr id="8" name="Footer Placeholder 7">
            <a:extLst>
              <a:ext uri="{FF2B5EF4-FFF2-40B4-BE49-F238E27FC236}">
                <a16:creationId xmlns:a16="http://schemas.microsoft.com/office/drawing/2014/main" id="{8050E777-27D4-43C4-8C08-C37FF7FADF5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802BCBD-4348-4D10-992C-6A9CE5C5C828}"/>
              </a:ext>
            </a:extLst>
          </p:cNvPr>
          <p:cNvSpPr>
            <a:spLocks noGrp="1"/>
          </p:cNvSpPr>
          <p:nvPr>
            <p:ph type="sldNum" sz="quarter" idx="12"/>
          </p:nvPr>
        </p:nvSpPr>
        <p:spPr/>
        <p:txBody>
          <a:bodyPr/>
          <a:lstStyle/>
          <a:p>
            <a:fld id="{AE38C475-BD8D-4C16-9A0E-0A8190408C57}" type="slidenum">
              <a:rPr lang="en-US" smtClean="0"/>
              <a:t>‹#›</a:t>
            </a:fld>
            <a:endParaRPr lang="en-US"/>
          </a:p>
        </p:txBody>
      </p:sp>
    </p:spTree>
    <p:extLst>
      <p:ext uri="{BB962C8B-B14F-4D97-AF65-F5344CB8AC3E}">
        <p14:creationId xmlns:p14="http://schemas.microsoft.com/office/powerpoint/2010/main" val="2509864943"/>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9EF61-D831-494E-B5A9-AA8E3644E8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FE81D4E-BAFD-4E9D-907E-9778DCA521E3}"/>
              </a:ext>
            </a:extLst>
          </p:cNvPr>
          <p:cNvSpPr>
            <a:spLocks noGrp="1"/>
          </p:cNvSpPr>
          <p:nvPr>
            <p:ph type="dt" sz="half" idx="10"/>
          </p:nvPr>
        </p:nvSpPr>
        <p:spPr/>
        <p:txBody>
          <a:bodyPr/>
          <a:lstStyle/>
          <a:p>
            <a:fld id="{08BBA99C-AE1C-428B-9774-892655913E4A}" type="datetimeFigureOut">
              <a:rPr lang="en-US" smtClean="0"/>
              <a:t>6/24/2018</a:t>
            </a:fld>
            <a:endParaRPr lang="en-US"/>
          </a:p>
        </p:txBody>
      </p:sp>
      <p:sp>
        <p:nvSpPr>
          <p:cNvPr id="4" name="Footer Placeholder 3">
            <a:extLst>
              <a:ext uri="{FF2B5EF4-FFF2-40B4-BE49-F238E27FC236}">
                <a16:creationId xmlns:a16="http://schemas.microsoft.com/office/drawing/2014/main" id="{66A025C8-472E-4389-AE72-97458BCAE2C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A0123BD-0686-400A-B0B3-66E78C4E87A8}"/>
              </a:ext>
            </a:extLst>
          </p:cNvPr>
          <p:cNvSpPr>
            <a:spLocks noGrp="1"/>
          </p:cNvSpPr>
          <p:nvPr>
            <p:ph type="sldNum" sz="quarter" idx="12"/>
          </p:nvPr>
        </p:nvSpPr>
        <p:spPr/>
        <p:txBody>
          <a:bodyPr/>
          <a:lstStyle/>
          <a:p>
            <a:fld id="{AE38C475-BD8D-4C16-9A0E-0A8190408C57}" type="slidenum">
              <a:rPr lang="en-US" smtClean="0"/>
              <a:t>‹#›</a:t>
            </a:fld>
            <a:endParaRPr lang="en-US"/>
          </a:p>
        </p:txBody>
      </p:sp>
    </p:spTree>
    <p:extLst>
      <p:ext uri="{BB962C8B-B14F-4D97-AF65-F5344CB8AC3E}">
        <p14:creationId xmlns:p14="http://schemas.microsoft.com/office/powerpoint/2010/main" val="4261223787"/>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231AA4-5882-48AA-9FEF-47AA25EE699C}"/>
              </a:ext>
            </a:extLst>
          </p:cNvPr>
          <p:cNvSpPr>
            <a:spLocks noGrp="1"/>
          </p:cNvSpPr>
          <p:nvPr>
            <p:ph type="dt" sz="half" idx="10"/>
          </p:nvPr>
        </p:nvSpPr>
        <p:spPr/>
        <p:txBody>
          <a:bodyPr/>
          <a:lstStyle/>
          <a:p>
            <a:fld id="{08BBA99C-AE1C-428B-9774-892655913E4A}" type="datetimeFigureOut">
              <a:rPr lang="en-US" smtClean="0"/>
              <a:t>6/24/2018</a:t>
            </a:fld>
            <a:endParaRPr lang="en-US"/>
          </a:p>
        </p:txBody>
      </p:sp>
      <p:sp>
        <p:nvSpPr>
          <p:cNvPr id="3" name="Footer Placeholder 2">
            <a:extLst>
              <a:ext uri="{FF2B5EF4-FFF2-40B4-BE49-F238E27FC236}">
                <a16:creationId xmlns:a16="http://schemas.microsoft.com/office/drawing/2014/main" id="{5B4983A7-BA66-40E4-A8A0-332C4636EDE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57F8139-F753-4C48-9E8A-B95E5780E77E}"/>
              </a:ext>
            </a:extLst>
          </p:cNvPr>
          <p:cNvSpPr>
            <a:spLocks noGrp="1"/>
          </p:cNvSpPr>
          <p:nvPr>
            <p:ph type="sldNum" sz="quarter" idx="12"/>
          </p:nvPr>
        </p:nvSpPr>
        <p:spPr/>
        <p:txBody>
          <a:bodyPr/>
          <a:lstStyle/>
          <a:p>
            <a:fld id="{AE38C475-BD8D-4C16-9A0E-0A8190408C57}" type="slidenum">
              <a:rPr lang="en-US" smtClean="0"/>
              <a:t>‹#›</a:t>
            </a:fld>
            <a:endParaRPr lang="en-US"/>
          </a:p>
        </p:txBody>
      </p:sp>
    </p:spTree>
    <p:extLst>
      <p:ext uri="{BB962C8B-B14F-4D97-AF65-F5344CB8AC3E}">
        <p14:creationId xmlns:p14="http://schemas.microsoft.com/office/powerpoint/2010/main" val="1314342025"/>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0EB59-3BF0-4F14-8349-8EDA017A31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004D0C-7305-4767-AA8A-EFBBA2D9AB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E4ABB86-B1A8-4394-B26F-32C36AD358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F9E2F6C-879A-4938-879D-ADC4916CF228}"/>
              </a:ext>
            </a:extLst>
          </p:cNvPr>
          <p:cNvSpPr>
            <a:spLocks noGrp="1"/>
          </p:cNvSpPr>
          <p:nvPr>
            <p:ph type="dt" sz="half" idx="10"/>
          </p:nvPr>
        </p:nvSpPr>
        <p:spPr/>
        <p:txBody>
          <a:bodyPr/>
          <a:lstStyle/>
          <a:p>
            <a:fld id="{08BBA99C-AE1C-428B-9774-892655913E4A}" type="datetimeFigureOut">
              <a:rPr lang="en-US" smtClean="0"/>
              <a:t>6/24/2018</a:t>
            </a:fld>
            <a:endParaRPr lang="en-US"/>
          </a:p>
        </p:txBody>
      </p:sp>
      <p:sp>
        <p:nvSpPr>
          <p:cNvPr id="6" name="Footer Placeholder 5">
            <a:extLst>
              <a:ext uri="{FF2B5EF4-FFF2-40B4-BE49-F238E27FC236}">
                <a16:creationId xmlns:a16="http://schemas.microsoft.com/office/drawing/2014/main" id="{49532BEB-A55C-4FCE-BFF1-48F17C7B95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B4400B-43CB-46E8-976D-9549BBF657D7}"/>
              </a:ext>
            </a:extLst>
          </p:cNvPr>
          <p:cNvSpPr>
            <a:spLocks noGrp="1"/>
          </p:cNvSpPr>
          <p:nvPr>
            <p:ph type="sldNum" sz="quarter" idx="12"/>
          </p:nvPr>
        </p:nvSpPr>
        <p:spPr/>
        <p:txBody>
          <a:bodyPr/>
          <a:lstStyle/>
          <a:p>
            <a:fld id="{AE38C475-BD8D-4C16-9A0E-0A8190408C57}" type="slidenum">
              <a:rPr lang="en-US" smtClean="0"/>
              <a:t>‹#›</a:t>
            </a:fld>
            <a:endParaRPr lang="en-US"/>
          </a:p>
        </p:txBody>
      </p:sp>
    </p:spTree>
    <p:extLst>
      <p:ext uri="{BB962C8B-B14F-4D97-AF65-F5344CB8AC3E}">
        <p14:creationId xmlns:p14="http://schemas.microsoft.com/office/powerpoint/2010/main" val="2398078198"/>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7B368-34BC-4C06-B9FC-36FBA84525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641CD0-A8DA-4BF2-8B36-37AAA8DA2F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65933E2-7A00-4555-AED9-BA704F4D8F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9AE13E5-4C2C-4158-A1D4-07F1185149CE}"/>
              </a:ext>
            </a:extLst>
          </p:cNvPr>
          <p:cNvSpPr>
            <a:spLocks noGrp="1"/>
          </p:cNvSpPr>
          <p:nvPr>
            <p:ph type="dt" sz="half" idx="10"/>
          </p:nvPr>
        </p:nvSpPr>
        <p:spPr/>
        <p:txBody>
          <a:bodyPr/>
          <a:lstStyle/>
          <a:p>
            <a:fld id="{08BBA99C-AE1C-428B-9774-892655913E4A}" type="datetimeFigureOut">
              <a:rPr lang="en-US" smtClean="0"/>
              <a:t>6/24/2018</a:t>
            </a:fld>
            <a:endParaRPr lang="en-US"/>
          </a:p>
        </p:txBody>
      </p:sp>
      <p:sp>
        <p:nvSpPr>
          <p:cNvPr id="6" name="Footer Placeholder 5">
            <a:extLst>
              <a:ext uri="{FF2B5EF4-FFF2-40B4-BE49-F238E27FC236}">
                <a16:creationId xmlns:a16="http://schemas.microsoft.com/office/drawing/2014/main" id="{D87F60BC-6A3F-41A7-A558-EEFED149AD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DCD258-80A6-4A69-BE0D-BFE5A171888C}"/>
              </a:ext>
            </a:extLst>
          </p:cNvPr>
          <p:cNvSpPr>
            <a:spLocks noGrp="1"/>
          </p:cNvSpPr>
          <p:nvPr>
            <p:ph type="sldNum" sz="quarter" idx="12"/>
          </p:nvPr>
        </p:nvSpPr>
        <p:spPr/>
        <p:txBody>
          <a:bodyPr/>
          <a:lstStyle/>
          <a:p>
            <a:fld id="{AE38C475-BD8D-4C16-9A0E-0A8190408C57}" type="slidenum">
              <a:rPr lang="en-US" smtClean="0"/>
              <a:t>‹#›</a:t>
            </a:fld>
            <a:endParaRPr lang="en-US"/>
          </a:p>
        </p:txBody>
      </p:sp>
    </p:spTree>
    <p:extLst>
      <p:ext uri="{BB962C8B-B14F-4D97-AF65-F5344CB8AC3E}">
        <p14:creationId xmlns:p14="http://schemas.microsoft.com/office/powerpoint/2010/main" val="3016215082"/>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0EF651C-2913-4688-8141-527676022B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544AB7B-D5B8-45B3-AE1F-D02D1ADC68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1E6489-84A2-42F8-A0D8-666ADC3C97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BBA99C-AE1C-428B-9774-892655913E4A}" type="datetimeFigureOut">
              <a:rPr lang="en-US" smtClean="0"/>
              <a:t>6/24/2018</a:t>
            </a:fld>
            <a:endParaRPr lang="en-US"/>
          </a:p>
        </p:txBody>
      </p:sp>
      <p:sp>
        <p:nvSpPr>
          <p:cNvPr id="5" name="Footer Placeholder 4">
            <a:extLst>
              <a:ext uri="{FF2B5EF4-FFF2-40B4-BE49-F238E27FC236}">
                <a16:creationId xmlns:a16="http://schemas.microsoft.com/office/drawing/2014/main" id="{56FF9499-5F49-4F11-97D4-EBD15C34A4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57C4975-2486-4897-A369-F4D5D40FFC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38C475-BD8D-4C16-9A0E-0A8190408C57}" type="slidenum">
              <a:rPr lang="en-US" smtClean="0"/>
              <a:t>‹#›</a:t>
            </a:fld>
            <a:endParaRPr lang="en-US"/>
          </a:p>
        </p:txBody>
      </p:sp>
    </p:spTree>
    <p:extLst>
      <p:ext uri="{BB962C8B-B14F-4D97-AF65-F5344CB8AC3E}">
        <p14:creationId xmlns:p14="http://schemas.microsoft.com/office/powerpoint/2010/main" val="33496089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package" Target="../embeddings/Microsoft_Excel_Worksheet1.xlsx"/></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6.xml"/><Relationship Id="rId1" Type="http://schemas.openxmlformats.org/officeDocument/2006/relationships/vmlDrawing" Target="../drawings/vmlDrawing2.vml"/><Relationship Id="rId5" Type="http://schemas.openxmlformats.org/officeDocument/2006/relationships/image" Target="../media/image5.emf"/><Relationship Id="rId4" Type="http://schemas.openxmlformats.org/officeDocument/2006/relationships/package" Target="../embeddings/Microsoft_Excel_Worksheet3.xlsx"/></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AC672D0D-4A5D-4501-942F-A2F42327CB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0700" y="596901"/>
            <a:ext cx="4610100" cy="923925"/>
          </a:xfrm>
          <a:prstGeom prst="rect">
            <a:avLst/>
          </a:prstGeom>
          <a:noFill/>
          <a:ln>
            <a:noFill/>
          </a:ln>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5" name="TextBox 4">
            <a:extLst>
              <a:ext uri="{FF2B5EF4-FFF2-40B4-BE49-F238E27FC236}">
                <a16:creationId xmlns:a16="http://schemas.microsoft.com/office/drawing/2014/main" id="{A5C043D6-E835-458F-A772-D5869B2C3B8E}"/>
              </a:ext>
            </a:extLst>
          </p:cNvPr>
          <p:cNvSpPr txBox="1"/>
          <p:nvPr/>
        </p:nvSpPr>
        <p:spPr>
          <a:xfrm>
            <a:off x="8051800" y="5799434"/>
            <a:ext cx="4140200" cy="923330"/>
          </a:xfrm>
          <a:prstGeom prst="rect">
            <a:avLst/>
          </a:prstGeom>
          <a:noFill/>
        </p:spPr>
        <p:txBody>
          <a:bodyPr wrap="square" rtlCol="0">
            <a:spAutoFit/>
          </a:bodyPr>
          <a:lstStyle/>
          <a:p>
            <a:pPr>
              <a:spcBef>
                <a:spcPct val="0"/>
              </a:spcBef>
              <a:buClrTx/>
              <a:buSzTx/>
              <a:buFontTx/>
              <a:buNone/>
            </a:pPr>
            <a:r>
              <a:rPr lang="en-US" altLang="en-US" dirty="0">
                <a:latin typeface="Cambria" panose="02040503050406030204" pitchFamily="18" charset="0"/>
              </a:rPr>
              <a:t>Monday – June 25, 2018</a:t>
            </a:r>
          </a:p>
          <a:p>
            <a:pPr>
              <a:spcBef>
                <a:spcPct val="0"/>
              </a:spcBef>
            </a:pPr>
            <a:r>
              <a:rPr lang="en-US" altLang="en-US" dirty="0">
                <a:latin typeface="Cambria" panose="02040503050406030204" pitchFamily="18" charset="0"/>
              </a:rPr>
              <a:t>Annual Conference – New Orleans LA</a:t>
            </a:r>
          </a:p>
          <a:p>
            <a:pPr>
              <a:spcBef>
                <a:spcPct val="0"/>
              </a:spcBef>
              <a:buClrTx/>
              <a:buSzTx/>
              <a:buFontTx/>
              <a:buNone/>
            </a:pPr>
            <a:endParaRPr lang="en-US" altLang="en-US" dirty="0"/>
          </a:p>
        </p:txBody>
      </p:sp>
      <p:sp>
        <p:nvSpPr>
          <p:cNvPr id="6" name="TextBox 5">
            <a:extLst>
              <a:ext uri="{FF2B5EF4-FFF2-40B4-BE49-F238E27FC236}">
                <a16:creationId xmlns:a16="http://schemas.microsoft.com/office/drawing/2014/main" id="{E492E33B-DDD4-424A-A26D-E24379CFE949}"/>
              </a:ext>
            </a:extLst>
          </p:cNvPr>
          <p:cNvSpPr txBox="1"/>
          <p:nvPr/>
        </p:nvSpPr>
        <p:spPr>
          <a:xfrm>
            <a:off x="8634549" y="466657"/>
            <a:ext cx="3290751" cy="923330"/>
          </a:xfrm>
          <a:prstGeom prst="rect">
            <a:avLst/>
          </a:prstGeom>
          <a:noFill/>
        </p:spPr>
        <p:txBody>
          <a:bodyPr wrap="square" rtlCol="0">
            <a:spAutoFit/>
          </a:bodyPr>
          <a:lstStyle/>
          <a:p>
            <a:pPr>
              <a:buClrTx/>
              <a:buSzTx/>
              <a:buFontTx/>
              <a:buNone/>
              <a:defRPr/>
            </a:pPr>
            <a:r>
              <a:rPr lang="en-US" altLang="en-US" dirty="0">
                <a:latin typeface="Cambria" panose="02040503050406030204" pitchFamily="18" charset="0"/>
              </a:rPr>
              <a:t>2017-2018 ALA CD #13.3</a:t>
            </a:r>
          </a:p>
          <a:p>
            <a:pPr>
              <a:buClrTx/>
              <a:buSzTx/>
              <a:buFontTx/>
              <a:buNone/>
              <a:defRPr/>
            </a:pPr>
            <a:r>
              <a:rPr lang="en-US" altLang="en-US" dirty="0">
                <a:latin typeface="Cambria" panose="02040503050406030204" pitchFamily="18" charset="0"/>
              </a:rPr>
              <a:t>2017-2018 Annual </a:t>
            </a:r>
            <a:r>
              <a:rPr lang="en-US" altLang="en-US" dirty="0" smtClean="0">
                <a:latin typeface="Cambria" panose="02040503050406030204" pitchFamily="18" charset="0"/>
              </a:rPr>
              <a:t>Conference</a:t>
            </a:r>
          </a:p>
          <a:p>
            <a:pPr>
              <a:buClrTx/>
              <a:buSzTx/>
              <a:buFontTx/>
              <a:buNone/>
              <a:defRPr/>
            </a:pPr>
            <a:r>
              <a:rPr lang="en-US" altLang="en-US" b="1" dirty="0" smtClean="0">
                <a:latin typeface="Cambria" panose="02040503050406030204" pitchFamily="18" charset="0"/>
              </a:rPr>
              <a:t>Revised 6/24/18</a:t>
            </a:r>
            <a:endParaRPr lang="en-US" altLang="en-US" b="1" dirty="0">
              <a:latin typeface="Cambria" panose="02040503050406030204" pitchFamily="18" charset="0"/>
            </a:endParaRPr>
          </a:p>
        </p:txBody>
      </p:sp>
      <p:sp>
        <p:nvSpPr>
          <p:cNvPr id="7" name="TextBox 6">
            <a:extLst>
              <a:ext uri="{FF2B5EF4-FFF2-40B4-BE49-F238E27FC236}">
                <a16:creationId xmlns:a16="http://schemas.microsoft.com/office/drawing/2014/main" id="{82856533-76A5-4D20-B8C8-A2C7F3A8A330}"/>
              </a:ext>
            </a:extLst>
          </p:cNvPr>
          <p:cNvSpPr txBox="1"/>
          <p:nvPr/>
        </p:nvSpPr>
        <p:spPr>
          <a:xfrm>
            <a:off x="380284" y="5773717"/>
            <a:ext cx="5156200" cy="369332"/>
          </a:xfrm>
          <a:prstGeom prst="rect">
            <a:avLst/>
          </a:prstGeom>
          <a:noFill/>
        </p:spPr>
        <p:txBody>
          <a:bodyPr wrap="square" rtlCol="0">
            <a:spAutoFit/>
          </a:bodyPr>
          <a:lstStyle/>
          <a:p>
            <a:r>
              <a:rPr lang="en-US" dirty="0">
                <a:latin typeface="Cambria" panose="02040503050406030204" pitchFamily="18" charset="0"/>
              </a:rPr>
              <a:t>Susan Hildreth – ALA Treasurer</a:t>
            </a:r>
          </a:p>
        </p:txBody>
      </p:sp>
      <p:sp>
        <p:nvSpPr>
          <p:cNvPr id="3" name="Title 2">
            <a:extLst>
              <a:ext uri="{FF2B5EF4-FFF2-40B4-BE49-F238E27FC236}">
                <a16:creationId xmlns:a16="http://schemas.microsoft.com/office/drawing/2014/main" id="{6BB760CE-958E-4D15-BAD1-9F904CF7742C}"/>
              </a:ext>
            </a:extLst>
          </p:cNvPr>
          <p:cNvSpPr>
            <a:spLocks noGrp="1"/>
          </p:cNvSpPr>
          <p:nvPr>
            <p:ph type="ctrTitle"/>
          </p:nvPr>
        </p:nvSpPr>
        <p:spPr>
          <a:xfrm>
            <a:off x="1595337" y="2079922"/>
            <a:ext cx="9072663" cy="1371600"/>
          </a:xfrm>
        </p:spPr>
        <p:txBody>
          <a:bodyPr>
            <a:normAutofit fontScale="90000"/>
          </a:bodyPr>
          <a:lstStyle/>
          <a:p>
            <a:r>
              <a:rPr lang="en-US" dirty="0">
                <a:latin typeface="Cambria" panose="02040503050406030204" pitchFamily="18" charset="0"/>
              </a:rPr>
              <a:t>Treasurer’s Report to Council</a:t>
            </a:r>
          </a:p>
        </p:txBody>
      </p:sp>
      <p:sp>
        <p:nvSpPr>
          <p:cNvPr id="8" name="Subtitle 7">
            <a:extLst>
              <a:ext uri="{FF2B5EF4-FFF2-40B4-BE49-F238E27FC236}">
                <a16:creationId xmlns:a16="http://schemas.microsoft.com/office/drawing/2014/main" id="{C246158C-61D1-466B-886D-646862524A0D}"/>
              </a:ext>
            </a:extLst>
          </p:cNvPr>
          <p:cNvSpPr>
            <a:spLocks noGrp="1"/>
          </p:cNvSpPr>
          <p:nvPr>
            <p:ph type="subTitle" idx="1"/>
          </p:nvPr>
        </p:nvSpPr>
        <p:spPr>
          <a:xfrm>
            <a:off x="1524000" y="3816047"/>
            <a:ext cx="9144000" cy="1655762"/>
          </a:xfrm>
        </p:spPr>
        <p:txBody>
          <a:bodyPr/>
          <a:lstStyle/>
          <a:p>
            <a:r>
              <a:rPr lang="en-US" sz="3600" i="1" dirty="0">
                <a:latin typeface="Cambria" panose="02040503050406030204" pitchFamily="18" charset="0"/>
              </a:rPr>
              <a:t>Fiscal Year 2019</a:t>
            </a:r>
          </a:p>
          <a:p>
            <a:r>
              <a:rPr lang="en-US" i="1" dirty="0">
                <a:latin typeface="Cambria" panose="02040503050406030204" pitchFamily="18" charset="0"/>
              </a:rPr>
              <a:t>- Annual Estimates of Income -</a:t>
            </a:r>
          </a:p>
          <a:p>
            <a:endParaRPr lang="en-US" dirty="0"/>
          </a:p>
        </p:txBody>
      </p:sp>
    </p:spTree>
    <p:extLst>
      <p:ext uri="{BB962C8B-B14F-4D97-AF65-F5344CB8AC3E}">
        <p14:creationId xmlns:p14="http://schemas.microsoft.com/office/powerpoint/2010/main" val="2608610271"/>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261F639-A736-41EB-823C-C86C70CF6AE0}"/>
              </a:ext>
            </a:extLst>
          </p:cNvPr>
          <p:cNvSpPr>
            <a:spLocks noGrp="1"/>
          </p:cNvSpPr>
          <p:nvPr>
            <p:ph type="title"/>
          </p:nvPr>
        </p:nvSpPr>
        <p:spPr>
          <a:xfrm>
            <a:off x="464527" y="666783"/>
            <a:ext cx="11262946" cy="857006"/>
          </a:xfrm>
        </p:spPr>
        <p:txBody>
          <a:bodyPr>
            <a:normAutofit fontScale="90000"/>
          </a:bodyPr>
          <a:lstStyle/>
          <a:p>
            <a:pPr algn="ctr"/>
            <a:r>
              <a:rPr lang="en-US" sz="4200" b="1" dirty="0">
                <a:latin typeface="Cambria" panose="02040503050406030204" pitchFamily="18" charset="0"/>
              </a:rPr>
              <a:t>Key Supplemental Investment Areas in FY19</a:t>
            </a:r>
            <a:br>
              <a:rPr lang="en-US" sz="4200" b="1" dirty="0">
                <a:latin typeface="Cambria" panose="02040503050406030204" pitchFamily="18" charset="0"/>
              </a:rPr>
            </a:br>
            <a:r>
              <a:rPr lang="en-US" sz="4200" b="1" dirty="0">
                <a:latin typeface="Cambria" panose="02040503050406030204" pitchFamily="18" charset="0"/>
              </a:rPr>
              <a:t> </a:t>
            </a:r>
            <a:endParaRPr lang="en-US" sz="2400" b="1" dirty="0">
              <a:latin typeface="Cambria" panose="02040503050406030204" pitchFamily="18" charset="0"/>
            </a:endParaRPr>
          </a:p>
        </p:txBody>
      </p:sp>
      <p:sp>
        <p:nvSpPr>
          <p:cNvPr id="4" name="Content Placeholder 3">
            <a:extLst>
              <a:ext uri="{FF2B5EF4-FFF2-40B4-BE49-F238E27FC236}">
                <a16:creationId xmlns:a16="http://schemas.microsoft.com/office/drawing/2014/main" id="{84487C4C-B7A1-49FF-9E6D-37FFE40388F5}"/>
              </a:ext>
            </a:extLst>
          </p:cNvPr>
          <p:cNvSpPr>
            <a:spLocks noGrp="1"/>
          </p:cNvSpPr>
          <p:nvPr>
            <p:ph idx="1"/>
          </p:nvPr>
        </p:nvSpPr>
        <p:spPr>
          <a:xfrm>
            <a:off x="1125415" y="1816833"/>
            <a:ext cx="10228384" cy="4838944"/>
          </a:xfrm>
        </p:spPr>
        <p:txBody>
          <a:bodyPr>
            <a:normAutofit fontScale="92500" lnSpcReduction="20000"/>
          </a:bodyPr>
          <a:lstStyle/>
          <a:p>
            <a:pPr marL="0" indent="0">
              <a:buNone/>
            </a:pPr>
            <a:r>
              <a:rPr lang="en-US" sz="3900" b="1" u="sng" dirty="0">
                <a:latin typeface="Cambria" panose="02040503050406030204" pitchFamily="18" charset="0"/>
              </a:rPr>
              <a:t>Advocacy ($410K)</a:t>
            </a:r>
          </a:p>
          <a:p>
            <a:pPr marL="0" indent="0">
              <a:buNone/>
            </a:pPr>
            <a:r>
              <a:rPr lang="en-US" dirty="0">
                <a:latin typeface="Cambria" panose="02040503050406030204" pitchFamily="18" charset="0"/>
              </a:rPr>
              <a:t>Support 21</a:t>
            </a:r>
            <a:r>
              <a:rPr lang="en-US" baseline="30000" dirty="0">
                <a:latin typeface="Cambria" panose="02040503050406030204" pitchFamily="18" charset="0"/>
              </a:rPr>
              <a:t>st</a:t>
            </a:r>
            <a:r>
              <a:rPr lang="en-US" dirty="0">
                <a:latin typeface="Cambria" panose="02040503050406030204" pitchFamily="18" charset="0"/>
              </a:rPr>
              <a:t> century advocacy efforts</a:t>
            </a:r>
          </a:p>
          <a:p>
            <a:pPr lvl="1">
              <a:buFont typeface="Wingdings" panose="05000000000000000000" pitchFamily="2" charset="2"/>
              <a:buChar char="ü"/>
            </a:pPr>
            <a:r>
              <a:rPr lang="en-US" dirty="0">
                <a:latin typeface="Cambria" panose="02040503050406030204" pitchFamily="18" charset="0"/>
              </a:rPr>
              <a:t>CRM (customer relationship management) system for advocacy information</a:t>
            </a:r>
          </a:p>
          <a:p>
            <a:pPr lvl="1">
              <a:buFont typeface="Wingdings" panose="05000000000000000000" pitchFamily="2" charset="2"/>
              <a:buChar char="ü"/>
            </a:pPr>
            <a:r>
              <a:rPr lang="en-US" dirty="0">
                <a:latin typeface="Cambria" panose="02040503050406030204" pitchFamily="18" charset="0"/>
              </a:rPr>
              <a:t>Support for enhanced outreach and engagement</a:t>
            </a:r>
          </a:p>
          <a:p>
            <a:pPr lvl="1">
              <a:buFont typeface="Wingdings" panose="05000000000000000000" pitchFamily="2" charset="2"/>
              <a:buChar char="ü"/>
            </a:pPr>
            <a:endParaRPr lang="en-US" dirty="0">
              <a:latin typeface="Cambria" panose="02040503050406030204" pitchFamily="18" charset="0"/>
            </a:endParaRPr>
          </a:p>
          <a:p>
            <a:pPr marL="0" indent="0">
              <a:buNone/>
            </a:pPr>
            <a:r>
              <a:rPr lang="en-US" i="1" dirty="0">
                <a:latin typeface="Cambria" panose="02040503050406030204" pitchFamily="18" charset="0"/>
              </a:rPr>
              <a:t>Benefits to the Association</a:t>
            </a:r>
          </a:p>
          <a:p>
            <a:pPr>
              <a:buFont typeface="Wingdings" panose="05000000000000000000" pitchFamily="2" charset="2"/>
              <a:buChar char="ü"/>
            </a:pPr>
            <a:r>
              <a:rPr lang="en-US" sz="2300" dirty="0">
                <a:latin typeface="Cambria" panose="02040503050406030204" pitchFamily="18" charset="0"/>
              </a:rPr>
              <a:t>Provides more strategic focus on policy issues and targeted outreach </a:t>
            </a:r>
          </a:p>
          <a:p>
            <a:pPr>
              <a:buFont typeface="Wingdings" panose="05000000000000000000" pitchFamily="2" charset="2"/>
              <a:buChar char="ü"/>
            </a:pPr>
            <a:r>
              <a:rPr lang="en-US" sz="2300" dirty="0">
                <a:latin typeface="Cambria" panose="02040503050406030204" pitchFamily="18" charset="0"/>
              </a:rPr>
              <a:t>Supports a year-round strategy for Advocacy, with enhanced capacity for mobilization efforts and campaigns</a:t>
            </a:r>
          </a:p>
          <a:p>
            <a:pPr>
              <a:buFont typeface="Wingdings" panose="05000000000000000000" pitchFamily="2" charset="2"/>
              <a:buChar char="ü"/>
            </a:pPr>
            <a:r>
              <a:rPr lang="en-US" sz="2300" dirty="0">
                <a:latin typeface="Cambria" panose="02040503050406030204" pitchFamily="18" charset="0"/>
              </a:rPr>
              <a:t>Initiates a “Fly-In” </a:t>
            </a:r>
            <a:r>
              <a:rPr lang="en-US" sz="2400" dirty="0">
                <a:latin typeface="Cambria" panose="02040503050406030204" pitchFamily="18" charset="0"/>
              </a:rPr>
              <a:t>event early in budget season for strategic legislative contacts to jump-start annual budget campaign</a:t>
            </a:r>
            <a:endParaRPr lang="en-US" sz="2300" dirty="0">
              <a:latin typeface="Cambria" panose="02040503050406030204" pitchFamily="18" charset="0"/>
            </a:endParaRPr>
          </a:p>
          <a:p>
            <a:pPr>
              <a:buFont typeface="Wingdings" panose="05000000000000000000" pitchFamily="2" charset="2"/>
              <a:buChar char="ü"/>
            </a:pPr>
            <a:r>
              <a:rPr lang="en-US" sz="2300" dirty="0">
                <a:latin typeface="Cambria" panose="02040503050406030204" pitchFamily="18" charset="0"/>
              </a:rPr>
              <a:t>Revitalizes National Legislative Day</a:t>
            </a:r>
          </a:p>
          <a:p>
            <a:pPr>
              <a:buFont typeface="Wingdings" panose="05000000000000000000" pitchFamily="2" charset="2"/>
              <a:buChar char="ü"/>
            </a:pPr>
            <a:r>
              <a:rPr lang="en-US" sz="2300" dirty="0">
                <a:latin typeface="Cambria" panose="02040503050406030204" pitchFamily="18" charset="0"/>
              </a:rPr>
              <a:t>Creates more impactful legislative advocates, both key local players and broader grassroots networks</a:t>
            </a:r>
          </a:p>
          <a:p>
            <a:pPr>
              <a:buFont typeface="Wingdings" panose="05000000000000000000" pitchFamily="2" charset="2"/>
              <a:buChar char="ü"/>
            </a:pPr>
            <a:endParaRPr lang="en-US" sz="2400" dirty="0">
              <a:latin typeface="Cambria" panose="02040503050406030204" pitchFamily="18" charset="0"/>
            </a:endParaRPr>
          </a:p>
          <a:p>
            <a:pPr>
              <a:buFont typeface="Wingdings" panose="05000000000000000000" pitchFamily="2" charset="2"/>
              <a:buChar char="ü"/>
            </a:pPr>
            <a:endParaRPr lang="en-US" dirty="0">
              <a:latin typeface="Cambria" panose="02040503050406030204" pitchFamily="18" charset="0"/>
            </a:endParaRPr>
          </a:p>
          <a:p>
            <a:pPr marL="0" indent="0">
              <a:buNone/>
            </a:pPr>
            <a:endParaRPr lang="en-US" dirty="0"/>
          </a:p>
          <a:p>
            <a:endParaRPr lang="en-US" dirty="0"/>
          </a:p>
        </p:txBody>
      </p:sp>
    </p:spTree>
    <p:extLst>
      <p:ext uri="{BB962C8B-B14F-4D97-AF65-F5344CB8AC3E}">
        <p14:creationId xmlns:p14="http://schemas.microsoft.com/office/powerpoint/2010/main" val="2864576272"/>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261F639-A736-41EB-823C-C86C70CF6AE0}"/>
              </a:ext>
            </a:extLst>
          </p:cNvPr>
          <p:cNvSpPr>
            <a:spLocks noGrp="1"/>
          </p:cNvSpPr>
          <p:nvPr>
            <p:ph type="title"/>
          </p:nvPr>
        </p:nvSpPr>
        <p:spPr>
          <a:xfrm>
            <a:off x="464527" y="759715"/>
            <a:ext cx="11262946" cy="857006"/>
          </a:xfrm>
        </p:spPr>
        <p:txBody>
          <a:bodyPr>
            <a:normAutofit fontScale="90000"/>
          </a:bodyPr>
          <a:lstStyle/>
          <a:p>
            <a:pPr algn="ctr"/>
            <a:r>
              <a:rPr lang="en-US" sz="4200" b="1" dirty="0">
                <a:latin typeface="Cambria" panose="02040503050406030204" pitchFamily="18" charset="0"/>
              </a:rPr>
              <a:t>Key Supplemental Investment Areas in FY19</a:t>
            </a:r>
            <a:br>
              <a:rPr lang="en-US" sz="4200" b="1" dirty="0">
                <a:latin typeface="Cambria" panose="02040503050406030204" pitchFamily="18" charset="0"/>
              </a:rPr>
            </a:br>
            <a:r>
              <a:rPr lang="en-US" sz="4200" b="1" dirty="0">
                <a:latin typeface="Cambria" panose="02040503050406030204" pitchFamily="18" charset="0"/>
              </a:rPr>
              <a:t> </a:t>
            </a:r>
            <a:endParaRPr lang="en-US" sz="2400" b="1" dirty="0">
              <a:latin typeface="Cambria" panose="02040503050406030204" pitchFamily="18" charset="0"/>
            </a:endParaRPr>
          </a:p>
        </p:txBody>
      </p:sp>
      <p:sp>
        <p:nvSpPr>
          <p:cNvPr id="4" name="Content Placeholder 3">
            <a:extLst>
              <a:ext uri="{FF2B5EF4-FFF2-40B4-BE49-F238E27FC236}">
                <a16:creationId xmlns:a16="http://schemas.microsoft.com/office/drawing/2014/main" id="{84487C4C-B7A1-49FF-9E6D-37FFE40388F5}"/>
              </a:ext>
            </a:extLst>
          </p:cNvPr>
          <p:cNvSpPr>
            <a:spLocks noGrp="1"/>
          </p:cNvSpPr>
          <p:nvPr>
            <p:ph idx="1"/>
          </p:nvPr>
        </p:nvSpPr>
        <p:spPr>
          <a:xfrm>
            <a:off x="1072661" y="2001471"/>
            <a:ext cx="10307515" cy="4351338"/>
          </a:xfrm>
        </p:spPr>
        <p:txBody>
          <a:bodyPr>
            <a:normAutofit fontScale="92500" lnSpcReduction="20000"/>
          </a:bodyPr>
          <a:lstStyle/>
          <a:p>
            <a:pPr marL="0" indent="0">
              <a:buNone/>
            </a:pPr>
            <a:r>
              <a:rPr lang="en-US" sz="4000" b="1" u="sng" dirty="0">
                <a:latin typeface="Cambria" panose="02040503050406030204" pitchFamily="18" charset="0"/>
              </a:rPr>
              <a:t>Information Technology ($1.36M)</a:t>
            </a:r>
          </a:p>
          <a:p>
            <a:pPr marL="0" indent="0">
              <a:buNone/>
            </a:pPr>
            <a:r>
              <a:rPr lang="en-US" dirty="0">
                <a:latin typeface="Cambria" panose="02040503050406030204" pitchFamily="18" charset="0"/>
              </a:rPr>
              <a:t>Investment will strengthen IT infrastructure and services</a:t>
            </a:r>
          </a:p>
          <a:p>
            <a:pPr lvl="1">
              <a:buFont typeface="Wingdings" panose="05000000000000000000" pitchFamily="2" charset="2"/>
              <a:buChar char="ü"/>
            </a:pPr>
            <a:r>
              <a:rPr lang="en-US" dirty="0">
                <a:latin typeface="Cambria" panose="02040503050406030204" pitchFamily="18" charset="0"/>
              </a:rPr>
              <a:t>First year of three-year planned investment for capacity and customer service</a:t>
            </a:r>
          </a:p>
          <a:p>
            <a:pPr marL="457200" lvl="1" indent="0">
              <a:buNone/>
            </a:pPr>
            <a:endParaRPr lang="en-US" dirty="0"/>
          </a:p>
          <a:p>
            <a:pPr marL="0" indent="0">
              <a:buNone/>
            </a:pPr>
            <a:r>
              <a:rPr lang="en-US" i="1" dirty="0">
                <a:latin typeface="Cambria" panose="02040503050406030204" pitchFamily="18" charset="0"/>
              </a:rPr>
              <a:t>Benefits to the Association</a:t>
            </a:r>
          </a:p>
          <a:p>
            <a:pPr>
              <a:buFont typeface="Wingdings" panose="05000000000000000000" pitchFamily="2" charset="2"/>
              <a:buChar char="ü"/>
            </a:pPr>
            <a:r>
              <a:rPr lang="en-US" sz="2500" dirty="0">
                <a:latin typeface="Cambria" panose="02040503050406030204" pitchFamily="18" charset="0"/>
              </a:rPr>
              <a:t>Will improve experience of the 8 million+ annual visitors to ALA’s web site</a:t>
            </a:r>
          </a:p>
          <a:p>
            <a:pPr>
              <a:buFont typeface="Wingdings" panose="05000000000000000000" pitchFamily="2" charset="2"/>
              <a:buChar char="ü"/>
            </a:pPr>
            <a:r>
              <a:rPr lang="en-US" sz="2500" dirty="0">
                <a:latin typeface="Cambria" panose="02040503050406030204" pitchFamily="18" charset="0"/>
              </a:rPr>
              <a:t>Enhanced opportunities for members and staff to working more efficiently and collaboratively, for a more effective Association</a:t>
            </a:r>
          </a:p>
          <a:p>
            <a:pPr>
              <a:buFont typeface="Wingdings" panose="05000000000000000000" pitchFamily="2" charset="2"/>
              <a:buChar char="ü"/>
            </a:pPr>
            <a:r>
              <a:rPr lang="en-US" sz="2500" dirty="0">
                <a:latin typeface="Cambria" panose="02040503050406030204" pitchFamily="18" charset="0"/>
              </a:rPr>
              <a:t>Will provide the profession with the ability to quickly coordinate advocacy campaigns, reach out to funders/policy makers and initiate policy initiatives</a:t>
            </a:r>
          </a:p>
          <a:p>
            <a:pPr>
              <a:buFont typeface="Wingdings" panose="05000000000000000000" pitchFamily="2" charset="2"/>
              <a:buChar char="ü"/>
            </a:pPr>
            <a:r>
              <a:rPr lang="en-US" sz="2500" dirty="0">
                <a:latin typeface="Cambria" panose="02040503050406030204" pitchFamily="18" charset="0"/>
              </a:rPr>
              <a:t>Dashboard will improve reporting capabilities, save staff time and inform more effective decision making</a:t>
            </a:r>
          </a:p>
          <a:p>
            <a:pPr>
              <a:buFont typeface="Wingdings" panose="05000000000000000000" pitchFamily="2" charset="2"/>
              <a:buChar char="ü"/>
            </a:pPr>
            <a:endParaRPr lang="en-US" sz="2200" dirty="0">
              <a:latin typeface="Cambria" panose="02040503050406030204" pitchFamily="18" charset="0"/>
            </a:endParaRPr>
          </a:p>
          <a:p>
            <a:pPr marL="0" indent="0">
              <a:buNone/>
            </a:pPr>
            <a:endParaRPr lang="en-US" dirty="0">
              <a:latin typeface="Cambria" panose="02040503050406030204" pitchFamily="18" charset="0"/>
            </a:endParaRPr>
          </a:p>
        </p:txBody>
      </p:sp>
    </p:spTree>
    <p:extLst>
      <p:ext uri="{BB962C8B-B14F-4D97-AF65-F5344CB8AC3E}">
        <p14:creationId xmlns:p14="http://schemas.microsoft.com/office/powerpoint/2010/main" val="2863814095"/>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3BA2E995-D8E3-4382-8B36-0AE05EC7E230}"/>
              </a:ext>
            </a:extLst>
          </p:cNvPr>
          <p:cNvSpPr>
            <a:spLocks noGrp="1" noChangeArrowheads="1"/>
          </p:cNvSpPr>
          <p:nvPr>
            <p:ph type="title"/>
          </p:nvPr>
        </p:nvSpPr>
        <p:spPr>
          <a:xfrm>
            <a:off x="851263" y="247560"/>
            <a:ext cx="10515600" cy="1052512"/>
          </a:xfrm>
        </p:spPr>
        <p:txBody>
          <a:bodyPr>
            <a:normAutofit/>
          </a:bodyPr>
          <a:lstStyle/>
          <a:p>
            <a:pPr algn="ctr"/>
            <a:r>
              <a:rPr lang="en-US" altLang="en-US" sz="3800" b="1" dirty="0" smtClean="0">
                <a:latin typeface="Cambria" panose="02040503050406030204" pitchFamily="18" charset="0"/>
              </a:rPr>
              <a:t>ALA Investment </a:t>
            </a:r>
            <a:r>
              <a:rPr lang="en-US" altLang="en-US" sz="3800" b="1" dirty="0">
                <a:latin typeface="Cambria" panose="02040503050406030204" pitchFamily="18" charset="0"/>
              </a:rPr>
              <a:t>Plan</a:t>
            </a:r>
          </a:p>
        </p:txBody>
      </p:sp>
      <p:pic>
        <p:nvPicPr>
          <p:cNvPr id="20483" name="Chart 9">
            <a:extLst>
              <a:ext uri="{FF2B5EF4-FFF2-40B4-BE49-F238E27FC236}">
                <a16:creationId xmlns:a16="http://schemas.microsoft.com/office/drawing/2014/main" id="{A6E27532-BCFD-4F7B-A1C8-D8133080E6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3486" y="1690688"/>
            <a:ext cx="8791303" cy="379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a:extLst>
              <a:ext uri="{FF2B5EF4-FFF2-40B4-BE49-F238E27FC236}">
                <a16:creationId xmlns:a16="http://schemas.microsoft.com/office/drawing/2014/main" id="{43F55987-759F-4A90-93AC-757815C474CE}"/>
              </a:ext>
            </a:extLst>
          </p:cNvPr>
          <p:cNvSpPr/>
          <p:nvPr/>
        </p:nvSpPr>
        <p:spPr bwMode="auto">
          <a:xfrm>
            <a:off x="2405742" y="5759451"/>
            <a:ext cx="7380515" cy="685800"/>
          </a:xfrm>
          <a:prstGeom prst="rect">
            <a:avLst/>
          </a:prstGeom>
          <a:solidFill>
            <a:schemeClr val="bg1">
              <a:lumMod val="75000"/>
            </a:schemeClr>
          </a:solidFill>
          <a:ln w="12700" cap="flat" cmpd="sng" algn="ctr">
            <a:noFill/>
            <a:prstDash val="solid"/>
            <a:round/>
            <a:headEnd type="none" w="med" len="med"/>
            <a:tailEnd type="none" w="med" len="med"/>
          </a:ln>
          <a:effectLst/>
        </p:spPr>
        <p:txBody>
          <a:bodyPr lIns="0" tIns="0" rIns="0" bIns="0" anchor="ctr"/>
          <a:lstStyle/>
          <a:p>
            <a:pPr algn="ctr">
              <a:defRPr/>
            </a:pPr>
            <a:r>
              <a:rPr lang="en-US" i="1" dirty="0">
                <a:latin typeface="Cambria" panose="02040503050406030204" pitchFamily="18" charset="0"/>
              </a:rPr>
              <a:t>Invest $8.8MM in initiatives and infrastructure to improve mission capabilities and financial sustainability of Association</a:t>
            </a:r>
          </a:p>
        </p:txBody>
      </p:sp>
    </p:spTree>
    <p:extLst>
      <p:ext uri="{BB962C8B-B14F-4D97-AF65-F5344CB8AC3E}">
        <p14:creationId xmlns:p14="http://schemas.microsoft.com/office/powerpoint/2010/main" val="1302348314"/>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92B329EB-9671-4D0E-9C47-0563F0FEBFD6}"/>
              </a:ext>
            </a:extLst>
          </p:cNvPr>
          <p:cNvSpPr>
            <a:spLocks noGrp="1" noChangeArrowheads="1"/>
          </p:cNvSpPr>
          <p:nvPr>
            <p:ph type="title"/>
          </p:nvPr>
        </p:nvSpPr>
        <p:spPr>
          <a:xfrm>
            <a:off x="864326" y="221379"/>
            <a:ext cx="10515600" cy="708221"/>
          </a:xfrm>
        </p:spPr>
        <p:txBody>
          <a:bodyPr>
            <a:normAutofit/>
          </a:bodyPr>
          <a:lstStyle/>
          <a:p>
            <a:pPr algn="ctr"/>
            <a:r>
              <a:rPr lang="en-US" altLang="en-US" sz="3800" b="1" dirty="0">
                <a:latin typeface="Cambria" panose="02040503050406030204" pitchFamily="18" charset="0"/>
              </a:rPr>
              <a:t>Expected Return on Investment </a:t>
            </a:r>
          </a:p>
        </p:txBody>
      </p:sp>
      <p:sp>
        <p:nvSpPr>
          <p:cNvPr id="22532" name="TextBox 3">
            <a:extLst>
              <a:ext uri="{FF2B5EF4-FFF2-40B4-BE49-F238E27FC236}">
                <a16:creationId xmlns:a16="http://schemas.microsoft.com/office/drawing/2014/main" id="{8A4DAF1F-48BC-4EC4-8DF3-A608708F1FCC}"/>
              </a:ext>
            </a:extLst>
          </p:cNvPr>
          <p:cNvSpPr txBox="1">
            <a:spLocks noChangeArrowheads="1"/>
          </p:cNvSpPr>
          <p:nvPr/>
        </p:nvSpPr>
        <p:spPr bwMode="auto">
          <a:xfrm>
            <a:off x="1752600" y="1995489"/>
            <a:ext cx="1981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r>
              <a:rPr lang="en-US" altLang="en-US" sz="1600" dirty="0"/>
              <a:t>Information Technology</a:t>
            </a:r>
          </a:p>
        </p:txBody>
      </p:sp>
      <p:sp>
        <p:nvSpPr>
          <p:cNvPr id="22533" name="TextBox 4">
            <a:extLst>
              <a:ext uri="{FF2B5EF4-FFF2-40B4-BE49-F238E27FC236}">
                <a16:creationId xmlns:a16="http://schemas.microsoft.com/office/drawing/2014/main" id="{31A12382-6B59-41D7-ACAC-D5033212293C}"/>
              </a:ext>
            </a:extLst>
          </p:cNvPr>
          <p:cNvSpPr txBox="1">
            <a:spLocks noChangeArrowheads="1"/>
          </p:cNvSpPr>
          <p:nvPr/>
        </p:nvSpPr>
        <p:spPr bwMode="auto">
          <a:xfrm>
            <a:off x="1752600" y="3276600"/>
            <a:ext cx="19812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r>
              <a:rPr lang="en-US" altLang="en-US" sz="1600" dirty="0"/>
              <a:t>Advocacy</a:t>
            </a:r>
          </a:p>
        </p:txBody>
      </p:sp>
      <p:sp>
        <p:nvSpPr>
          <p:cNvPr id="22534" name="TextBox 5">
            <a:extLst>
              <a:ext uri="{FF2B5EF4-FFF2-40B4-BE49-F238E27FC236}">
                <a16:creationId xmlns:a16="http://schemas.microsoft.com/office/drawing/2014/main" id="{3BDEAC59-CD1C-40A0-B7CA-12932A94C05C}"/>
              </a:ext>
            </a:extLst>
          </p:cNvPr>
          <p:cNvSpPr txBox="1">
            <a:spLocks noChangeArrowheads="1"/>
          </p:cNvSpPr>
          <p:nvPr/>
        </p:nvSpPr>
        <p:spPr bwMode="auto">
          <a:xfrm>
            <a:off x="1752600" y="4552950"/>
            <a:ext cx="19812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r>
              <a:rPr lang="en-US" altLang="en-US" sz="1600"/>
              <a:t>Development</a:t>
            </a:r>
          </a:p>
        </p:txBody>
      </p:sp>
      <p:sp>
        <p:nvSpPr>
          <p:cNvPr id="22535" name="TextBox 3">
            <a:extLst>
              <a:ext uri="{FF2B5EF4-FFF2-40B4-BE49-F238E27FC236}">
                <a16:creationId xmlns:a16="http://schemas.microsoft.com/office/drawing/2014/main" id="{38899C7D-ECAD-4F5D-9D3A-53E39572FA7A}"/>
              </a:ext>
            </a:extLst>
          </p:cNvPr>
          <p:cNvSpPr txBox="1">
            <a:spLocks noChangeArrowheads="1"/>
          </p:cNvSpPr>
          <p:nvPr/>
        </p:nvSpPr>
        <p:spPr bwMode="auto">
          <a:xfrm>
            <a:off x="1727200" y="1284288"/>
            <a:ext cx="19812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r>
              <a:rPr lang="en-US" altLang="en-US" sz="1600" u="sng" dirty="0"/>
              <a:t>Focus Area</a:t>
            </a:r>
          </a:p>
        </p:txBody>
      </p:sp>
      <p:sp>
        <p:nvSpPr>
          <p:cNvPr id="22536" name="TextBox 3">
            <a:extLst>
              <a:ext uri="{FF2B5EF4-FFF2-40B4-BE49-F238E27FC236}">
                <a16:creationId xmlns:a16="http://schemas.microsoft.com/office/drawing/2014/main" id="{4B98494C-B07B-4660-8586-558C80BD0C35}"/>
              </a:ext>
            </a:extLst>
          </p:cNvPr>
          <p:cNvSpPr txBox="1">
            <a:spLocks noChangeArrowheads="1"/>
          </p:cNvSpPr>
          <p:nvPr/>
        </p:nvSpPr>
        <p:spPr bwMode="auto">
          <a:xfrm>
            <a:off x="3810000" y="1825407"/>
            <a:ext cx="4241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pPr marL="285750" indent="-285750">
              <a:buFont typeface="Arial" panose="020B0604020202020204" pitchFamily="34" charset="0"/>
              <a:buChar char="•"/>
            </a:pPr>
            <a:r>
              <a:rPr lang="en-US" altLang="en-US" sz="1200" dirty="0"/>
              <a:t>Better Member Service</a:t>
            </a:r>
          </a:p>
          <a:p>
            <a:pPr marL="285750" indent="-285750">
              <a:buFont typeface="Arial" panose="020B0604020202020204" pitchFamily="34" charset="0"/>
              <a:buChar char="•"/>
            </a:pPr>
            <a:r>
              <a:rPr lang="en-US" altLang="en-US" sz="1200" dirty="0"/>
              <a:t>Increased Employee Productivity</a:t>
            </a:r>
          </a:p>
          <a:p>
            <a:pPr marL="285750" indent="-285750">
              <a:buFont typeface="Arial" panose="020B0604020202020204" pitchFamily="34" charset="0"/>
              <a:buChar char="•"/>
            </a:pPr>
            <a:r>
              <a:rPr lang="en-US" altLang="en-US" sz="1200" dirty="0"/>
              <a:t>More Successful IT Projects</a:t>
            </a:r>
          </a:p>
        </p:txBody>
      </p:sp>
      <p:sp>
        <p:nvSpPr>
          <p:cNvPr id="22537" name="TextBox 4">
            <a:extLst>
              <a:ext uri="{FF2B5EF4-FFF2-40B4-BE49-F238E27FC236}">
                <a16:creationId xmlns:a16="http://schemas.microsoft.com/office/drawing/2014/main" id="{817C03C7-E64F-4F96-9596-80EB476ECFD5}"/>
              </a:ext>
            </a:extLst>
          </p:cNvPr>
          <p:cNvSpPr txBox="1">
            <a:spLocks noChangeArrowheads="1"/>
          </p:cNvSpPr>
          <p:nvPr/>
        </p:nvSpPr>
        <p:spPr bwMode="auto">
          <a:xfrm>
            <a:off x="3810001" y="2880698"/>
            <a:ext cx="412451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pPr marL="285750" indent="-285750">
              <a:buFont typeface="Arial" panose="020B0604020202020204" pitchFamily="34" charset="0"/>
              <a:buChar char="•"/>
            </a:pPr>
            <a:r>
              <a:rPr lang="en-US" altLang="en-US" sz="1200" dirty="0"/>
              <a:t>Stronger, More Effective Member Relationships with Key DC Stakeholders</a:t>
            </a:r>
          </a:p>
          <a:p>
            <a:pPr marL="285750" indent="-285750">
              <a:buFont typeface="Arial" panose="020B0604020202020204" pitchFamily="34" charset="0"/>
              <a:buChar char="•"/>
            </a:pPr>
            <a:r>
              <a:rPr lang="en-US" altLang="en-US" sz="1200" dirty="0"/>
              <a:t>Enhanced Professional Development Opportunities</a:t>
            </a:r>
          </a:p>
          <a:p>
            <a:pPr marL="285750" indent="-285750">
              <a:buFont typeface="Arial" panose="020B0604020202020204" pitchFamily="34" charset="0"/>
              <a:buChar char="•"/>
            </a:pPr>
            <a:r>
              <a:rPr lang="en-US" altLang="en-US" sz="1200" dirty="0"/>
              <a:t>Targeted, More Efficient Relationship Building Strategies</a:t>
            </a:r>
          </a:p>
        </p:txBody>
      </p:sp>
      <p:sp>
        <p:nvSpPr>
          <p:cNvPr id="22538" name="TextBox 5">
            <a:extLst>
              <a:ext uri="{FF2B5EF4-FFF2-40B4-BE49-F238E27FC236}">
                <a16:creationId xmlns:a16="http://schemas.microsoft.com/office/drawing/2014/main" id="{9AB4CBE5-A8D7-43E4-97CA-FAE2263F8013}"/>
              </a:ext>
            </a:extLst>
          </p:cNvPr>
          <p:cNvSpPr txBox="1">
            <a:spLocks noChangeArrowheads="1"/>
          </p:cNvSpPr>
          <p:nvPr/>
        </p:nvSpPr>
        <p:spPr bwMode="auto">
          <a:xfrm>
            <a:off x="3810000" y="4382870"/>
            <a:ext cx="426012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pPr marL="285750" indent="-285750">
              <a:buFont typeface="Arial" panose="020B0604020202020204" pitchFamily="34" charset="0"/>
              <a:buChar char="•"/>
            </a:pPr>
            <a:r>
              <a:rPr lang="en-US" altLang="en-US" sz="1200" dirty="0"/>
              <a:t>Additional Revenues for the Association</a:t>
            </a:r>
          </a:p>
          <a:p>
            <a:pPr marL="285750" indent="-285750">
              <a:buFont typeface="Arial" panose="020B0604020202020204" pitchFamily="34" charset="0"/>
              <a:buChar char="•"/>
            </a:pPr>
            <a:endParaRPr lang="en-US" altLang="en-US" sz="1200" dirty="0"/>
          </a:p>
          <a:p>
            <a:pPr marL="285750" indent="-285750">
              <a:buFont typeface="Arial" panose="020B0604020202020204" pitchFamily="34" charset="0"/>
              <a:buChar char="•"/>
            </a:pPr>
            <a:r>
              <a:rPr lang="en-US" altLang="en-US" sz="1200" dirty="0"/>
              <a:t>Increased Member Engagement</a:t>
            </a:r>
          </a:p>
        </p:txBody>
      </p:sp>
      <p:sp>
        <p:nvSpPr>
          <p:cNvPr id="22539" name="TextBox 3">
            <a:extLst>
              <a:ext uri="{FF2B5EF4-FFF2-40B4-BE49-F238E27FC236}">
                <a16:creationId xmlns:a16="http://schemas.microsoft.com/office/drawing/2014/main" id="{820BCB2A-9C71-464C-882A-C4B0E02B1502}"/>
              </a:ext>
            </a:extLst>
          </p:cNvPr>
          <p:cNvSpPr txBox="1">
            <a:spLocks noChangeArrowheads="1"/>
          </p:cNvSpPr>
          <p:nvPr/>
        </p:nvSpPr>
        <p:spPr bwMode="auto">
          <a:xfrm>
            <a:off x="3887788" y="1263431"/>
            <a:ext cx="266541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r>
              <a:rPr lang="en-US" altLang="en-US" sz="1600" u="sng" dirty="0"/>
              <a:t>Anticipated Benefits</a:t>
            </a:r>
          </a:p>
        </p:txBody>
      </p:sp>
      <p:sp>
        <p:nvSpPr>
          <p:cNvPr id="16" name="Rectangle 15">
            <a:extLst>
              <a:ext uri="{FF2B5EF4-FFF2-40B4-BE49-F238E27FC236}">
                <a16:creationId xmlns:a16="http://schemas.microsoft.com/office/drawing/2014/main" id="{EAEC428A-4903-4F4E-8992-40998ACC2877}"/>
              </a:ext>
            </a:extLst>
          </p:cNvPr>
          <p:cNvSpPr/>
          <p:nvPr/>
        </p:nvSpPr>
        <p:spPr bwMode="auto">
          <a:xfrm>
            <a:off x="2142309" y="5700098"/>
            <a:ext cx="8112034" cy="685800"/>
          </a:xfrm>
          <a:prstGeom prst="rect">
            <a:avLst/>
          </a:prstGeom>
          <a:solidFill>
            <a:schemeClr val="bg1">
              <a:lumMod val="75000"/>
            </a:schemeClr>
          </a:solidFill>
          <a:ln w="12700" cap="flat" cmpd="sng" algn="ctr">
            <a:noFill/>
            <a:prstDash val="solid"/>
            <a:round/>
            <a:headEnd type="none" w="med" len="med"/>
            <a:tailEnd type="none" w="med" len="med"/>
          </a:ln>
          <a:effectLst/>
        </p:spPr>
        <p:txBody>
          <a:bodyPr lIns="0" tIns="0" rIns="0" bIns="0" anchor="ctr"/>
          <a:lstStyle/>
          <a:p>
            <a:pPr algn="ctr">
              <a:defRPr/>
            </a:pPr>
            <a:r>
              <a:rPr lang="en-US" i="1" dirty="0">
                <a:latin typeface="Cambria" panose="02040503050406030204" pitchFamily="18" charset="0"/>
              </a:rPr>
              <a:t>To ensure benefits are realized, ALA management will track and report on specific key performance metrics (KPI) by investment area</a:t>
            </a:r>
          </a:p>
        </p:txBody>
      </p:sp>
      <p:sp>
        <p:nvSpPr>
          <p:cNvPr id="17" name="TextBox 3">
            <a:extLst>
              <a:ext uri="{FF2B5EF4-FFF2-40B4-BE49-F238E27FC236}">
                <a16:creationId xmlns:a16="http://schemas.microsoft.com/office/drawing/2014/main" id="{C1D14AC0-CD95-4368-A64C-EEE0B42EA79A}"/>
              </a:ext>
            </a:extLst>
          </p:cNvPr>
          <p:cNvSpPr txBox="1">
            <a:spLocks noChangeArrowheads="1"/>
          </p:cNvSpPr>
          <p:nvPr/>
        </p:nvSpPr>
        <p:spPr bwMode="auto">
          <a:xfrm>
            <a:off x="7779474" y="1792070"/>
            <a:ext cx="2821206"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pPr marL="285750" indent="-285750">
              <a:buFont typeface="Arial" panose="020B0604020202020204" pitchFamily="34" charset="0"/>
              <a:buChar char="•"/>
            </a:pPr>
            <a:r>
              <a:rPr lang="en-US" altLang="en-US" sz="1200" dirty="0"/>
              <a:t>Member Satisfaction Scores</a:t>
            </a:r>
          </a:p>
          <a:p>
            <a:pPr marL="285750" indent="-285750">
              <a:buFont typeface="Arial" panose="020B0604020202020204" pitchFamily="34" charset="0"/>
              <a:buChar char="•"/>
            </a:pPr>
            <a:r>
              <a:rPr lang="en-US" altLang="en-US" sz="1200" dirty="0"/>
              <a:t>Projects Delivered On Time/Budget</a:t>
            </a:r>
          </a:p>
          <a:p>
            <a:pPr marL="285750" indent="-285750">
              <a:buFont typeface="Arial" panose="020B0604020202020204" pitchFamily="34" charset="0"/>
              <a:buChar char="•"/>
            </a:pPr>
            <a:r>
              <a:rPr lang="en-US" altLang="en-US" sz="1200" dirty="0"/>
              <a:t>IT Expense as % of Revenue</a:t>
            </a:r>
          </a:p>
        </p:txBody>
      </p:sp>
      <p:sp>
        <p:nvSpPr>
          <p:cNvPr id="18" name="TextBox 4">
            <a:extLst>
              <a:ext uri="{FF2B5EF4-FFF2-40B4-BE49-F238E27FC236}">
                <a16:creationId xmlns:a16="http://schemas.microsoft.com/office/drawing/2014/main" id="{0401C2AE-930F-4B50-87CF-E485511FC1DB}"/>
              </a:ext>
            </a:extLst>
          </p:cNvPr>
          <p:cNvSpPr txBox="1">
            <a:spLocks noChangeArrowheads="1"/>
          </p:cNvSpPr>
          <p:nvPr/>
        </p:nvSpPr>
        <p:spPr bwMode="auto">
          <a:xfrm>
            <a:off x="7779475" y="2956898"/>
            <a:ext cx="27432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pPr marL="285750" indent="-285750">
              <a:buFont typeface="Arial" panose="020B0604020202020204" pitchFamily="34" charset="0"/>
              <a:buChar char="•"/>
            </a:pPr>
            <a:r>
              <a:rPr lang="en-US" altLang="en-US" sz="1200" dirty="0"/>
              <a:t>Number of Advocates</a:t>
            </a:r>
          </a:p>
          <a:p>
            <a:pPr marL="285750" indent="-285750">
              <a:buFont typeface="Arial" panose="020B0604020202020204" pitchFamily="34" charset="0"/>
              <a:buChar char="•"/>
            </a:pPr>
            <a:r>
              <a:rPr lang="en-US" altLang="en-US" sz="1200" dirty="0"/>
              <a:t>Number of Connections</a:t>
            </a:r>
          </a:p>
          <a:p>
            <a:pPr marL="285750" indent="-285750">
              <a:buFont typeface="Arial" panose="020B0604020202020204" pitchFamily="34" charset="0"/>
              <a:buChar char="•"/>
            </a:pPr>
            <a:r>
              <a:rPr lang="en-US" altLang="en-US" sz="1200" dirty="0"/>
              <a:t>Number of Strategic Visits</a:t>
            </a:r>
          </a:p>
          <a:p>
            <a:pPr marL="285750" indent="-285750">
              <a:buFont typeface="Arial" panose="020B0604020202020204" pitchFamily="34" charset="0"/>
              <a:buChar char="•"/>
            </a:pPr>
            <a:r>
              <a:rPr lang="en-US" altLang="en-US" sz="1200" dirty="0"/>
              <a:t>Number of Participants at State and Local Levels</a:t>
            </a:r>
          </a:p>
        </p:txBody>
      </p:sp>
      <p:sp>
        <p:nvSpPr>
          <p:cNvPr id="19" name="TextBox 5">
            <a:extLst>
              <a:ext uri="{FF2B5EF4-FFF2-40B4-BE49-F238E27FC236}">
                <a16:creationId xmlns:a16="http://schemas.microsoft.com/office/drawing/2014/main" id="{F6413D5C-467C-45C6-AE8F-899089EB0139}"/>
              </a:ext>
            </a:extLst>
          </p:cNvPr>
          <p:cNvSpPr txBox="1">
            <a:spLocks noChangeArrowheads="1"/>
          </p:cNvSpPr>
          <p:nvPr/>
        </p:nvSpPr>
        <p:spPr bwMode="auto">
          <a:xfrm>
            <a:off x="7758406" y="4242138"/>
            <a:ext cx="2833394"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pPr marL="285750" indent="-285750">
              <a:buFont typeface="Arial" panose="020B0604020202020204" pitchFamily="34" charset="0"/>
              <a:buChar char="•"/>
            </a:pPr>
            <a:r>
              <a:rPr lang="en-US" altLang="en-US" sz="1200" dirty="0"/>
              <a:t>Total Additional $ Raised</a:t>
            </a:r>
          </a:p>
          <a:p>
            <a:pPr marL="285750" indent="-285750">
              <a:buFont typeface="Arial" panose="020B0604020202020204" pitchFamily="34" charset="0"/>
              <a:buChar char="•"/>
            </a:pPr>
            <a:r>
              <a:rPr lang="en-US" altLang="en-US" sz="1200" dirty="0"/>
              <a:t>Additional GF $ Raised</a:t>
            </a:r>
          </a:p>
          <a:p>
            <a:pPr marL="285750" indent="-285750">
              <a:buFont typeface="Arial" panose="020B0604020202020204" pitchFamily="34" charset="0"/>
              <a:buChar char="•"/>
            </a:pPr>
            <a:r>
              <a:rPr lang="en-US" altLang="en-US" sz="1200" dirty="0"/>
              <a:t>Number of donors</a:t>
            </a:r>
          </a:p>
          <a:p>
            <a:pPr marL="285750" indent="-285750">
              <a:buFont typeface="Arial" panose="020B0604020202020204" pitchFamily="34" charset="0"/>
              <a:buChar char="•"/>
            </a:pPr>
            <a:r>
              <a:rPr lang="en-US" altLang="en-US" sz="1200" dirty="0"/>
              <a:t>Median gift/Average gift</a:t>
            </a:r>
          </a:p>
          <a:p>
            <a:pPr marL="285750" indent="-285750">
              <a:buFont typeface="Arial" panose="020B0604020202020204" pitchFamily="34" charset="0"/>
              <a:buChar char="•"/>
            </a:pPr>
            <a:r>
              <a:rPr lang="en-US" altLang="en-US" sz="1200" dirty="0"/>
              <a:t>Number and $ planned pledges</a:t>
            </a:r>
          </a:p>
        </p:txBody>
      </p:sp>
      <p:sp>
        <p:nvSpPr>
          <p:cNvPr id="20" name="TextBox 3">
            <a:extLst>
              <a:ext uri="{FF2B5EF4-FFF2-40B4-BE49-F238E27FC236}">
                <a16:creationId xmlns:a16="http://schemas.microsoft.com/office/drawing/2014/main" id="{FD4633D8-9A9F-473C-A7FC-DB7F81D648E9}"/>
              </a:ext>
            </a:extLst>
          </p:cNvPr>
          <p:cNvSpPr txBox="1">
            <a:spLocks noChangeArrowheads="1"/>
          </p:cNvSpPr>
          <p:nvPr/>
        </p:nvSpPr>
        <p:spPr bwMode="auto">
          <a:xfrm>
            <a:off x="7857262" y="1263431"/>
            <a:ext cx="266541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r>
              <a:rPr lang="en-US" altLang="en-US" sz="1600" u="sng" dirty="0"/>
              <a:t>ROI Metrics</a:t>
            </a:r>
          </a:p>
        </p:txBody>
      </p:sp>
    </p:spTree>
    <p:extLst>
      <p:ext uri="{BB962C8B-B14F-4D97-AF65-F5344CB8AC3E}">
        <p14:creationId xmlns:p14="http://schemas.microsoft.com/office/powerpoint/2010/main" val="1319300937"/>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7822E2EB-E1B8-453C-9AA3-68D15DAA2CF3}"/>
              </a:ext>
            </a:extLst>
          </p:cNvPr>
          <p:cNvSpPr>
            <a:spLocks noGrp="1" noChangeArrowheads="1"/>
          </p:cNvSpPr>
          <p:nvPr>
            <p:ph type="title"/>
          </p:nvPr>
        </p:nvSpPr>
        <p:spPr>
          <a:xfrm>
            <a:off x="864326" y="120651"/>
            <a:ext cx="10515600" cy="901700"/>
          </a:xfrm>
        </p:spPr>
        <p:txBody>
          <a:bodyPr>
            <a:normAutofit/>
          </a:bodyPr>
          <a:lstStyle/>
          <a:p>
            <a:pPr algn="ctr"/>
            <a:r>
              <a:rPr lang="en-US" altLang="en-US" sz="3800" b="1" dirty="0">
                <a:latin typeface="Cambria" panose="02040503050406030204" pitchFamily="18" charset="0"/>
              </a:rPr>
              <a:t>Funding Strategy: Match Uses and Sources</a:t>
            </a:r>
          </a:p>
        </p:txBody>
      </p:sp>
      <p:graphicFrame>
        <p:nvGraphicFramePr>
          <p:cNvPr id="26627" name="Object 2">
            <a:extLst>
              <a:ext uri="{FF2B5EF4-FFF2-40B4-BE49-F238E27FC236}">
                <a16:creationId xmlns:a16="http://schemas.microsoft.com/office/drawing/2014/main" id="{6C0AE7BB-B1A6-42CE-AC0D-3DB898B50A93}"/>
              </a:ext>
            </a:extLst>
          </p:cNvPr>
          <p:cNvGraphicFramePr>
            <a:graphicFrameLocks noChangeAspect="1"/>
          </p:cNvGraphicFramePr>
          <p:nvPr>
            <p:extLst>
              <p:ext uri="{D42A27DB-BD31-4B8C-83A1-F6EECF244321}">
                <p14:modId xmlns:p14="http://schemas.microsoft.com/office/powerpoint/2010/main" val="3783384518"/>
              </p:ext>
            </p:extLst>
          </p:nvPr>
        </p:nvGraphicFramePr>
        <p:xfrm>
          <a:off x="1828801" y="1447800"/>
          <a:ext cx="7210696" cy="2552700"/>
        </p:xfrm>
        <a:graphic>
          <a:graphicData uri="http://schemas.openxmlformats.org/presentationml/2006/ole">
            <mc:AlternateContent xmlns:mc="http://schemas.openxmlformats.org/markup-compatibility/2006">
              <mc:Choice xmlns:v="urn:schemas-microsoft-com:vml" Requires="v">
                <p:oleObj spid="_x0000_s3089" name="Worksheet" r:id="rId4" imgW="4579726" imgH="2209896" progId="Excel.Sheet.12">
                  <p:embed/>
                </p:oleObj>
              </mc:Choice>
              <mc:Fallback>
                <p:oleObj name="Worksheet" r:id="rId4" imgW="4579726" imgH="2209896" progId="Excel.Sheet.12">
                  <p:embed/>
                  <p:pic>
                    <p:nvPicPr>
                      <p:cNvPr id="26627" name="Object 2">
                        <a:extLst>
                          <a:ext uri="{FF2B5EF4-FFF2-40B4-BE49-F238E27FC236}">
                            <a16:creationId xmlns:a16="http://schemas.microsoft.com/office/drawing/2014/main" id="{6C0AE7BB-B1A6-42CE-AC0D-3DB898B50A93}"/>
                          </a:ext>
                        </a:extLst>
                      </p:cNvPr>
                      <p:cNvPicPr>
                        <a:picLocks noChangeAspect="1" noChangeArrowheads="1"/>
                      </p:cNvPicPr>
                      <p:nvPr/>
                    </p:nvPicPr>
                    <p:blipFill>
                      <a:blip r:embed="rId5"/>
                      <a:srcRect/>
                      <a:stretch>
                        <a:fillRect/>
                      </a:stretch>
                    </p:blipFill>
                    <p:spPr bwMode="auto">
                      <a:xfrm>
                        <a:off x="1828801" y="1447800"/>
                        <a:ext cx="7210696" cy="2552700"/>
                      </a:xfrm>
                      <a:prstGeom prst="rect">
                        <a:avLst/>
                      </a:prstGeom>
                      <a:noFill/>
                      <a:ln>
                        <a:noFill/>
                      </a:ln>
                      <a:extLst/>
                    </p:spPr>
                  </p:pic>
                </p:oleObj>
              </mc:Fallback>
            </mc:AlternateContent>
          </a:graphicData>
        </a:graphic>
      </p:graphicFrame>
      <p:sp>
        <p:nvSpPr>
          <p:cNvPr id="26628" name="TextBox 2">
            <a:extLst>
              <a:ext uri="{FF2B5EF4-FFF2-40B4-BE49-F238E27FC236}">
                <a16:creationId xmlns:a16="http://schemas.microsoft.com/office/drawing/2014/main" id="{D5564245-5F3F-4671-98CB-4C163EF6F56F}"/>
              </a:ext>
            </a:extLst>
          </p:cNvPr>
          <p:cNvSpPr txBox="1">
            <a:spLocks noChangeArrowheads="1"/>
          </p:cNvSpPr>
          <p:nvPr/>
        </p:nvSpPr>
        <p:spPr bwMode="auto">
          <a:xfrm>
            <a:off x="2133600" y="1063626"/>
            <a:ext cx="6096000" cy="307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r>
              <a:rPr lang="en-US" altLang="en-US"/>
              <a:t>USES = Investments by Focus Area</a:t>
            </a:r>
          </a:p>
        </p:txBody>
      </p:sp>
      <p:sp>
        <p:nvSpPr>
          <p:cNvPr id="26629" name="TextBox 2">
            <a:extLst>
              <a:ext uri="{FF2B5EF4-FFF2-40B4-BE49-F238E27FC236}">
                <a16:creationId xmlns:a16="http://schemas.microsoft.com/office/drawing/2014/main" id="{DA667B93-3977-4CB1-A378-2F6ACE043CE6}"/>
              </a:ext>
            </a:extLst>
          </p:cNvPr>
          <p:cNvSpPr txBox="1">
            <a:spLocks noChangeArrowheads="1"/>
          </p:cNvSpPr>
          <p:nvPr/>
        </p:nvSpPr>
        <p:spPr bwMode="auto">
          <a:xfrm>
            <a:off x="2209800" y="4267201"/>
            <a:ext cx="6096000" cy="307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r>
              <a:rPr lang="en-US" altLang="en-US" dirty="0"/>
              <a:t>SOURCES = Funding by Source</a:t>
            </a:r>
          </a:p>
        </p:txBody>
      </p:sp>
      <p:sp>
        <p:nvSpPr>
          <p:cNvPr id="4" name="Rectangle 3">
            <a:extLst>
              <a:ext uri="{FF2B5EF4-FFF2-40B4-BE49-F238E27FC236}">
                <a16:creationId xmlns:a16="http://schemas.microsoft.com/office/drawing/2014/main" id="{2D2C0497-9942-422A-B678-53D4E1FE2394}"/>
              </a:ext>
            </a:extLst>
          </p:cNvPr>
          <p:cNvSpPr/>
          <p:nvPr/>
        </p:nvSpPr>
        <p:spPr bwMode="auto">
          <a:xfrm>
            <a:off x="2286000" y="4648200"/>
            <a:ext cx="2362200" cy="838200"/>
          </a:xfrm>
          <a:prstGeom prst="rect">
            <a:avLst/>
          </a:prstGeom>
          <a:noFill/>
          <a:ln w="12700" cap="flat" cmpd="sng" algn="ctr">
            <a:solidFill>
              <a:schemeClr val="tx1"/>
            </a:solidFill>
            <a:prstDash val="solid"/>
            <a:round/>
            <a:headEnd type="none" w="med" len="med"/>
            <a:tailEnd type="none" w="med" len="med"/>
          </a:ln>
          <a:effectLst/>
        </p:spPr>
        <p:txBody>
          <a:bodyPr lIns="0" tIns="0" rIns="0" bIns="0" anchor="ctr">
            <a:normAutofit fontScale="70000" lnSpcReduction="20000"/>
          </a:bodyPr>
          <a:lstStyle/>
          <a:p>
            <a:pPr marL="112713">
              <a:defRPr/>
            </a:pPr>
            <a:endParaRPr lang="en-US" dirty="0">
              <a:latin typeface="Arial" charset="0"/>
            </a:endParaRPr>
          </a:p>
          <a:p>
            <a:pPr marL="398463" indent="-285750">
              <a:buFont typeface="Arial" panose="020B0604020202020204" pitchFamily="34" charset="0"/>
              <a:buChar char="•"/>
              <a:defRPr/>
            </a:pPr>
            <a:r>
              <a:rPr lang="en-US" dirty="0">
                <a:latin typeface="Arial" charset="0"/>
              </a:rPr>
              <a:t>Operating Expense Decrease/Re-allocation</a:t>
            </a:r>
          </a:p>
          <a:p>
            <a:pPr marL="112713">
              <a:defRPr/>
            </a:pPr>
            <a:endParaRPr lang="en-US" dirty="0">
              <a:latin typeface="Arial" charset="0"/>
            </a:endParaRPr>
          </a:p>
          <a:p>
            <a:pPr marL="398463" indent="-285750">
              <a:buFont typeface="Arial" panose="020B0604020202020204" pitchFamily="34" charset="0"/>
              <a:buChar char="•"/>
              <a:defRPr/>
            </a:pPr>
            <a:r>
              <a:rPr lang="en-US" dirty="0">
                <a:latin typeface="Arial" charset="0"/>
              </a:rPr>
              <a:t>Incremental Revenues</a:t>
            </a:r>
          </a:p>
          <a:p>
            <a:pPr>
              <a:defRPr/>
            </a:pPr>
            <a:endParaRPr lang="en-US" dirty="0">
              <a:latin typeface="Arial" charset="0"/>
            </a:endParaRPr>
          </a:p>
        </p:txBody>
      </p:sp>
      <p:sp>
        <p:nvSpPr>
          <p:cNvPr id="9" name="Rectangle 8">
            <a:extLst>
              <a:ext uri="{FF2B5EF4-FFF2-40B4-BE49-F238E27FC236}">
                <a16:creationId xmlns:a16="http://schemas.microsoft.com/office/drawing/2014/main" id="{0D1090E8-064F-4C54-A689-4B2178A79E57}"/>
              </a:ext>
            </a:extLst>
          </p:cNvPr>
          <p:cNvSpPr/>
          <p:nvPr/>
        </p:nvSpPr>
        <p:spPr bwMode="auto">
          <a:xfrm>
            <a:off x="2286000" y="5562600"/>
            <a:ext cx="2362200" cy="838200"/>
          </a:xfrm>
          <a:prstGeom prst="rect">
            <a:avLst/>
          </a:prstGeom>
          <a:noFill/>
          <a:ln w="12700" cap="flat" cmpd="sng" algn="ctr">
            <a:solidFill>
              <a:schemeClr val="tx1"/>
            </a:solidFill>
            <a:prstDash val="solid"/>
            <a:round/>
            <a:headEnd type="none" w="med" len="med"/>
            <a:tailEnd type="none" w="med" len="med"/>
          </a:ln>
          <a:effectLst/>
        </p:spPr>
        <p:txBody>
          <a:bodyPr lIns="0" tIns="0" rIns="0" bIns="0" anchor="ctr">
            <a:normAutofit fontScale="92500" lnSpcReduction="20000"/>
          </a:bodyPr>
          <a:lstStyle/>
          <a:p>
            <a:pPr marL="112713">
              <a:defRPr/>
            </a:pPr>
            <a:endParaRPr lang="en-US" dirty="0">
              <a:latin typeface="Arial" charset="0"/>
            </a:endParaRPr>
          </a:p>
          <a:p>
            <a:pPr marL="398463" indent="-285750">
              <a:buFont typeface="Arial" panose="020B0604020202020204" pitchFamily="34" charset="0"/>
              <a:buChar char="•"/>
              <a:defRPr/>
            </a:pPr>
            <a:r>
              <a:rPr lang="en-US" dirty="0">
                <a:latin typeface="Arial" charset="0"/>
              </a:rPr>
              <a:t>Debt</a:t>
            </a:r>
          </a:p>
          <a:p>
            <a:pPr marL="112713">
              <a:defRPr/>
            </a:pPr>
            <a:endParaRPr lang="en-US" dirty="0">
              <a:latin typeface="Arial" charset="0"/>
            </a:endParaRPr>
          </a:p>
          <a:p>
            <a:pPr marL="398463" indent="-285750">
              <a:buFont typeface="Arial" panose="020B0604020202020204" pitchFamily="34" charset="0"/>
              <a:buChar char="•"/>
              <a:defRPr/>
            </a:pPr>
            <a:r>
              <a:rPr lang="en-US" dirty="0">
                <a:latin typeface="Arial" charset="0"/>
              </a:rPr>
              <a:t>Asset Sale</a:t>
            </a:r>
          </a:p>
          <a:p>
            <a:pPr>
              <a:defRPr/>
            </a:pPr>
            <a:endParaRPr lang="en-US" dirty="0">
              <a:latin typeface="Arial" charset="0"/>
            </a:endParaRPr>
          </a:p>
        </p:txBody>
      </p:sp>
      <p:sp>
        <p:nvSpPr>
          <p:cNvPr id="26632" name="Isosceles Triangle 4">
            <a:extLst>
              <a:ext uri="{FF2B5EF4-FFF2-40B4-BE49-F238E27FC236}">
                <a16:creationId xmlns:a16="http://schemas.microsoft.com/office/drawing/2014/main" id="{14D0D0CD-8816-4C30-89EE-BB5F773128F4}"/>
              </a:ext>
            </a:extLst>
          </p:cNvPr>
          <p:cNvSpPr>
            <a:spLocks noChangeArrowheads="1"/>
          </p:cNvSpPr>
          <p:nvPr/>
        </p:nvSpPr>
        <p:spPr bwMode="auto">
          <a:xfrm rot="5400000">
            <a:off x="4610100" y="4914900"/>
            <a:ext cx="838200" cy="304800"/>
          </a:xfrm>
          <a:prstGeom prst="triangle">
            <a:avLst>
              <a:gd name="adj" fmla="val 50000"/>
            </a:avLst>
          </a:prstGeom>
          <a:solidFill>
            <a:schemeClr val="accent2"/>
          </a:solidFill>
          <a:ln>
            <a:noFill/>
          </a:ln>
          <a:extLst>
            <a:ext uri="{91240B29-F687-4F45-9708-019B960494DF}">
              <a14:hiddenLine xmlns:a14="http://schemas.microsoft.com/office/drawing/2010/main" w="12700" algn="ctr">
                <a:solidFill>
                  <a:srgbClr val="000000"/>
                </a:solidFill>
                <a:round/>
                <a:headEnd/>
                <a:tailEnd/>
              </a14:hiddenLine>
            </a:ext>
          </a:extLst>
        </p:spPr>
        <p:txBody>
          <a:bodyPr wrap="none" lIns="0" tIns="0" rIns="0" bIns="0" anchor="ct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pPr algn="ctr"/>
            <a:endParaRPr lang="en-US" altLang="en-US"/>
          </a:p>
        </p:txBody>
      </p:sp>
      <p:sp>
        <p:nvSpPr>
          <p:cNvPr id="26633" name="Isosceles Triangle 11">
            <a:extLst>
              <a:ext uri="{FF2B5EF4-FFF2-40B4-BE49-F238E27FC236}">
                <a16:creationId xmlns:a16="http://schemas.microsoft.com/office/drawing/2014/main" id="{9B18903A-1832-40D9-9AD6-F9AC208B3012}"/>
              </a:ext>
            </a:extLst>
          </p:cNvPr>
          <p:cNvSpPr>
            <a:spLocks noChangeArrowheads="1"/>
          </p:cNvSpPr>
          <p:nvPr/>
        </p:nvSpPr>
        <p:spPr bwMode="auto">
          <a:xfrm rot="5400000">
            <a:off x="4610100" y="5829300"/>
            <a:ext cx="838200" cy="304800"/>
          </a:xfrm>
          <a:prstGeom prst="triangle">
            <a:avLst>
              <a:gd name="adj" fmla="val 50000"/>
            </a:avLst>
          </a:prstGeom>
          <a:solidFill>
            <a:schemeClr val="accent2"/>
          </a:solidFill>
          <a:ln>
            <a:noFill/>
          </a:ln>
          <a:extLst>
            <a:ext uri="{91240B29-F687-4F45-9708-019B960494DF}">
              <a14:hiddenLine xmlns:a14="http://schemas.microsoft.com/office/drawing/2010/main" w="12700" algn="ctr">
                <a:solidFill>
                  <a:srgbClr val="000000"/>
                </a:solidFill>
                <a:round/>
                <a:headEnd/>
                <a:tailEnd/>
              </a14:hiddenLine>
            </a:ext>
          </a:extLst>
        </p:spPr>
        <p:txBody>
          <a:bodyPr wrap="none" lIns="0" tIns="0" rIns="0" bIns="0" anchor="ct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pPr algn="ctr"/>
            <a:endParaRPr lang="en-US" altLang="en-US"/>
          </a:p>
        </p:txBody>
      </p:sp>
      <p:sp>
        <p:nvSpPr>
          <p:cNvPr id="26634" name="TextBox 2">
            <a:extLst>
              <a:ext uri="{FF2B5EF4-FFF2-40B4-BE49-F238E27FC236}">
                <a16:creationId xmlns:a16="http://schemas.microsoft.com/office/drawing/2014/main" id="{851E84A3-A2A1-42A8-8886-D65FB293DEFE}"/>
              </a:ext>
            </a:extLst>
          </p:cNvPr>
          <p:cNvSpPr txBox="1">
            <a:spLocks noChangeArrowheads="1"/>
          </p:cNvSpPr>
          <p:nvPr/>
        </p:nvSpPr>
        <p:spPr bwMode="auto">
          <a:xfrm>
            <a:off x="5486400" y="4918076"/>
            <a:ext cx="3810000" cy="307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r>
              <a:rPr lang="en-US" altLang="en-US" dirty="0"/>
              <a:t>$1.1M - $3.1M from FY19-21</a:t>
            </a:r>
          </a:p>
        </p:txBody>
      </p:sp>
      <p:sp>
        <p:nvSpPr>
          <p:cNvPr id="26635" name="TextBox 2">
            <a:extLst>
              <a:ext uri="{FF2B5EF4-FFF2-40B4-BE49-F238E27FC236}">
                <a16:creationId xmlns:a16="http://schemas.microsoft.com/office/drawing/2014/main" id="{55E2217C-8854-41B9-814B-C01E8D94E9E9}"/>
              </a:ext>
            </a:extLst>
          </p:cNvPr>
          <p:cNvSpPr txBox="1">
            <a:spLocks noChangeArrowheads="1"/>
          </p:cNvSpPr>
          <p:nvPr/>
        </p:nvSpPr>
        <p:spPr bwMode="auto">
          <a:xfrm>
            <a:off x="5562600" y="5791201"/>
            <a:ext cx="3810000" cy="307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r>
              <a:rPr lang="en-US" altLang="en-US" dirty="0"/>
              <a:t>$3.0M FY19-21 Total</a:t>
            </a:r>
          </a:p>
        </p:txBody>
      </p:sp>
      <p:sp>
        <p:nvSpPr>
          <p:cNvPr id="26636" name="TextBox 2">
            <a:extLst>
              <a:ext uri="{FF2B5EF4-FFF2-40B4-BE49-F238E27FC236}">
                <a16:creationId xmlns:a16="http://schemas.microsoft.com/office/drawing/2014/main" id="{592033E5-CFD1-4952-8DCA-A2F4494DB3D9}"/>
              </a:ext>
            </a:extLst>
          </p:cNvPr>
          <p:cNvSpPr txBox="1">
            <a:spLocks noChangeArrowheads="1"/>
          </p:cNvSpPr>
          <p:nvPr/>
        </p:nvSpPr>
        <p:spPr bwMode="auto">
          <a:xfrm>
            <a:off x="5486400" y="4568826"/>
            <a:ext cx="3810000" cy="307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r>
              <a:rPr lang="en-US" altLang="en-US" u="sng" dirty="0"/>
              <a:t>Operating Need</a:t>
            </a:r>
          </a:p>
        </p:txBody>
      </p:sp>
      <p:sp>
        <p:nvSpPr>
          <p:cNvPr id="26637" name="TextBox 2">
            <a:extLst>
              <a:ext uri="{FF2B5EF4-FFF2-40B4-BE49-F238E27FC236}">
                <a16:creationId xmlns:a16="http://schemas.microsoft.com/office/drawing/2014/main" id="{36182DC6-0D8A-49BF-9DF6-1E16B93EB9C2}"/>
              </a:ext>
            </a:extLst>
          </p:cNvPr>
          <p:cNvSpPr txBox="1">
            <a:spLocks noChangeArrowheads="1"/>
          </p:cNvSpPr>
          <p:nvPr/>
        </p:nvSpPr>
        <p:spPr bwMode="auto">
          <a:xfrm>
            <a:off x="5562600" y="5407026"/>
            <a:ext cx="3810000" cy="307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r>
              <a:rPr lang="en-US" altLang="en-US" u="sng"/>
              <a:t>Capital Need</a:t>
            </a:r>
          </a:p>
        </p:txBody>
      </p:sp>
    </p:spTree>
    <p:extLst>
      <p:ext uri="{BB962C8B-B14F-4D97-AF65-F5344CB8AC3E}">
        <p14:creationId xmlns:p14="http://schemas.microsoft.com/office/powerpoint/2010/main" val="3382036581"/>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B9538CDD-AB12-462B-B487-F262E6F3FA49}"/>
              </a:ext>
            </a:extLst>
          </p:cNvPr>
          <p:cNvSpPr>
            <a:spLocks noGrp="1" noChangeArrowheads="1"/>
          </p:cNvSpPr>
          <p:nvPr>
            <p:ph type="title"/>
          </p:nvPr>
        </p:nvSpPr>
        <p:spPr>
          <a:xfrm>
            <a:off x="986246" y="113235"/>
            <a:ext cx="10515600" cy="899081"/>
          </a:xfrm>
        </p:spPr>
        <p:txBody>
          <a:bodyPr>
            <a:normAutofit/>
          </a:bodyPr>
          <a:lstStyle/>
          <a:p>
            <a:r>
              <a:rPr lang="en-US" altLang="en-US" sz="3800" b="1" dirty="0">
                <a:latin typeface="Cambria" panose="02040503050406030204" pitchFamily="18" charset="0"/>
              </a:rPr>
              <a:t>GF Funding Cycle and Path to Sustainability</a:t>
            </a:r>
          </a:p>
        </p:txBody>
      </p:sp>
      <p:sp>
        <p:nvSpPr>
          <p:cNvPr id="4" name="Rectangle 3">
            <a:extLst>
              <a:ext uri="{FF2B5EF4-FFF2-40B4-BE49-F238E27FC236}">
                <a16:creationId xmlns:a16="http://schemas.microsoft.com/office/drawing/2014/main" id="{6A396E00-EA75-4D4F-A1A0-7FD1F151CC03}"/>
              </a:ext>
            </a:extLst>
          </p:cNvPr>
          <p:cNvSpPr/>
          <p:nvPr/>
        </p:nvSpPr>
        <p:spPr bwMode="auto">
          <a:xfrm>
            <a:off x="1515292" y="6028533"/>
            <a:ext cx="9457508" cy="685800"/>
          </a:xfrm>
          <a:prstGeom prst="rect">
            <a:avLst/>
          </a:prstGeom>
          <a:solidFill>
            <a:schemeClr val="bg1">
              <a:lumMod val="75000"/>
            </a:schemeClr>
          </a:solidFill>
          <a:ln w="12700" cap="flat" cmpd="sng" algn="ctr">
            <a:noFill/>
            <a:prstDash val="solid"/>
            <a:round/>
            <a:headEnd type="none" w="med" len="med"/>
            <a:tailEnd type="none" w="med" len="med"/>
          </a:ln>
          <a:effectLst/>
        </p:spPr>
        <p:txBody>
          <a:bodyPr lIns="0" tIns="0" rIns="0" bIns="0" anchor="ctr"/>
          <a:lstStyle/>
          <a:p>
            <a:pPr algn="ctr">
              <a:defRPr/>
            </a:pPr>
            <a:r>
              <a:rPr lang="en-US" i="1" dirty="0">
                <a:latin typeface="Cambria" panose="02040503050406030204" pitchFamily="18" charset="0"/>
              </a:rPr>
              <a:t>Assuming 2% salary increases in conference years only, General Fund revenues </a:t>
            </a:r>
            <a:r>
              <a:rPr lang="en-US" i="1" dirty="0" smtClean="0">
                <a:latin typeface="Cambria" panose="02040503050406030204" pitchFamily="18" charset="0"/>
              </a:rPr>
              <a:t>must grow </a:t>
            </a:r>
          </a:p>
          <a:p>
            <a:pPr algn="ctr">
              <a:defRPr/>
            </a:pPr>
            <a:r>
              <a:rPr lang="en-US" i="1" dirty="0" smtClean="0">
                <a:latin typeface="Cambria" panose="02040503050406030204" pitchFamily="18" charset="0"/>
              </a:rPr>
              <a:t>2-3</a:t>
            </a:r>
            <a:r>
              <a:rPr lang="en-US" i="1" dirty="0">
                <a:latin typeface="Cambria" panose="02040503050406030204" pitchFamily="18" charset="0"/>
              </a:rPr>
              <a:t>% p.a. to cover requirements above </a:t>
            </a:r>
          </a:p>
        </p:txBody>
      </p:sp>
      <p:sp>
        <p:nvSpPr>
          <p:cNvPr id="2" name="TextBox 1">
            <a:extLst>
              <a:ext uri="{FF2B5EF4-FFF2-40B4-BE49-F238E27FC236}">
                <a16:creationId xmlns:a16="http://schemas.microsoft.com/office/drawing/2014/main" id="{9DE024CF-7F41-435A-BCA3-38B36F5ECE07}"/>
              </a:ext>
            </a:extLst>
          </p:cNvPr>
          <p:cNvSpPr txBox="1"/>
          <p:nvPr/>
        </p:nvSpPr>
        <p:spPr>
          <a:xfrm>
            <a:off x="1515292" y="1025379"/>
            <a:ext cx="8739051" cy="2308324"/>
          </a:xfrm>
          <a:prstGeom prst="rect">
            <a:avLst/>
          </a:prstGeom>
          <a:noFill/>
        </p:spPr>
        <p:txBody>
          <a:bodyPr wrap="square" rtlCol="0">
            <a:spAutoFit/>
          </a:bodyPr>
          <a:lstStyle/>
          <a:p>
            <a:r>
              <a:rPr lang="en-US" dirty="0">
                <a:latin typeface="Cambria" panose="02040503050406030204" pitchFamily="18" charset="0"/>
              </a:rPr>
              <a:t>Sustainability requires</a:t>
            </a:r>
          </a:p>
          <a:p>
            <a:pPr marL="285750" indent="-285750">
              <a:buFont typeface="Arial" panose="020B0604020202020204" pitchFamily="34" charset="0"/>
              <a:buChar char="•"/>
            </a:pPr>
            <a:r>
              <a:rPr lang="en-US" dirty="0">
                <a:latin typeface="Cambria" panose="02040503050406030204" pitchFamily="18" charset="0"/>
              </a:rPr>
              <a:t>GF office and supporting service expenditures no more than projected spend down/odd year revenues</a:t>
            </a:r>
          </a:p>
          <a:p>
            <a:pPr marL="285750" indent="-285750">
              <a:buFont typeface="Arial" panose="020B0604020202020204" pitchFamily="34" charset="0"/>
              <a:buChar char="•"/>
            </a:pPr>
            <a:r>
              <a:rPr lang="en-US" dirty="0">
                <a:latin typeface="Cambria" panose="02040503050406030204" pitchFamily="18" charset="0"/>
              </a:rPr>
              <a:t>Consistent growth of GF revenues in line with increases in projected personnel expense and inflation (assume increases of 2% COLA, 7% medical expense, and 2% inflation)</a:t>
            </a:r>
          </a:p>
          <a:p>
            <a:pPr marL="285750" indent="-285750">
              <a:buFont typeface="Arial" panose="020B0604020202020204" pitchFamily="34" charset="0"/>
              <a:buChar char="•"/>
            </a:pPr>
            <a:r>
              <a:rPr lang="en-US" dirty="0">
                <a:latin typeface="Cambria" panose="02040503050406030204" pitchFamily="18" charset="0"/>
              </a:rPr>
              <a:t>Reinvestment of surpluses in two conference/even years in ALA infrastructure and new products and services</a:t>
            </a:r>
          </a:p>
        </p:txBody>
      </p:sp>
      <p:graphicFrame>
        <p:nvGraphicFramePr>
          <p:cNvPr id="9" name="Chart 8">
            <a:extLst>
              <a:ext uri="{FF2B5EF4-FFF2-40B4-BE49-F238E27FC236}">
                <a16:creationId xmlns:a16="http://schemas.microsoft.com/office/drawing/2014/main" id="{882C81F0-1DC1-4384-B5E4-2B0B4224E711}"/>
              </a:ext>
            </a:extLst>
          </p:cNvPr>
          <p:cNvGraphicFramePr>
            <a:graphicFrameLocks/>
          </p:cNvGraphicFramePr>
          <p:nvPr>
            <p:extLst>
              <p:ext uri="{D42A27DB-BD31-4B8C-83A1-F6EECF244321}">
                <p14:modId xmlns:p14="http://schemas.microsoft.com/office/powerpoint/2010/main" val="301015205"/>
              </p:ext>
            </p:extLst>
          </p:nvPr>
        </p:nvGraphicFramePr>
        <p:xfrm>
          <a:off x="3304903" y="3333703"/>
          <a:ext cx="5447211" cy="256853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67860051"/>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D851E-318C-478C-8884-B537EADAE68E}"/>
              </a:ext>
            </a:extLst>
          </p:cNvPr>
          <p:cNvSpPr>
            <a:spLocks noGrp="1"/>
          </p:cNvSpPr>
          <p:nvPr>
            <p:ph type="title"/>
          </p:nvPr>
        </p:nvSpPr>
        <p:spPr/>
        <p:txBody>
          <a:bodyPr/>
          <a:lstStyle/>
          <a:p>
            <a:pPr algn="ctr"/>
            <a:r>
              <a:rPr lang="en-US" b="1" dirty="0">
                <a:latin typeface="Cambria" panose="02040503050406030204" pitchFamily="18" charset="0"/>
              </a:rPr>
              <a:t>How Do We Support These Investments?</a:t>
            </a:r>
          </a:p>
        </p:txBody>
      </p:sp>
      <p:sp>
        <p:nvSpPr>
          <p:cNvPr id="7" name="Content Placeholder 6">
            <a:extLst>
              <a:ext uri="{FF2B5EF4-FFF2-40B4-BE49-F238E27FC236}">
                <a16:creationId xmlns:a16="http://schemas.microsoft.com/office/drawing/2014/main" id="{AD011236-FA46-4C9A-BE72-4D082359BC4C}"/>
              </a:ext>
            </a:extLst>
          </p:cNvPr>
          <p:cNvSpPr>
            <a:spLocks noGrp="1"/>
          </p:cNvSpPr>
          <p:nvPr>
            <p:ph idx="1"/>
          </p:nvPr>
        </p:nvSpPr>
        <p:spPr>
          <a:xfrm>
            <a:off x="1178350" y="2285999"/>
            <a:ext cx="10175449" cy="3890963"/>
          </a:xfrm>
        </p:spPr>
        <p:txBody>
          <a:bodyPr anchor="t"/>
          <a:lstStyle/>
          <a:p>
            <a:pPr marL="0" indent="0">
              <a:buNone/>
            </a:pPr>
            <a:r>
              <a:rPr lang="en-US" u="sng" dirty="0">
                <a:latin typeface="Cambria" panose="02040503050406030204" pitchFamily="18" charset="0"/>
              </a:rPr>
              <a:t>Funding Options and Strategies Available to Use</a:t>
            </a:r>
          </a:p>
          <a:p>
            <a:pPr marL="0" indent="0">
              <a:buNone/>
            </a:pPr>
            <a:endParaRPr lang="en-US" dirty="0">
              <a:latin typeface="Cambria" panose="02040503050406030204" pitchFamily="18" charset="0"/>
            </a:endParaRPr>
          </a:p>
          <a:p>
            <a:pPr lvl="2"/>
            <a:r>
              <a:rPr lang="en-US" sz="2800" dirty="0">
                <a:latin typeface="Cambria" panose="02040503050406030204" pitchFamily="18" charset="0"/>
              </a:rPr>
              <a:t>Working Capital (ALA Cash)</a:t>
            </a:r>
          </a:p>
          <a:p>
            <a:pPr lvl="2"/>
            <a:r>
              <a:rPr lang="en-US" sz="2800" dirty="0">
                <a:latin typeface="Cambria" panose="02040503050406030204" pitchFamily="18" charset="0"/>
              </a:rPr>
              <a:t>Bank Financing</a:t>
            </a:r>
          </a:p>
          <a:p>
            <a:pPr lvl="2"/>
            <a:r>
              <a:rPr lang="en-US" sz="2800" dirty="0">
                <a:latin typeface="Cambria" panose="02040503050406030204" pitchFamily="18" charset="0"/>
              </a:rPr>
              <a:t>Leveraging ALA Real Estate</a:t>
            </a:r>
          </a:p>
          <a:p>
            <a:pPr lvl="2"/>
            <a:r>
              <a:rPr lang="en-US" sz="2800" dirty="0">
                <a:latin typeface="Cambria" panose="02040503050406030204" pitchFamily="18" charset="0"/>
              </a:rPr>
              <a:t>Using the Association’s Net Assets</a:t>
            </a:r>
          </a:p>
          <a:p>
            <a:pPr lvl="2"/>
            <a:r>
              <a:rPr lang="en-US" sz="2800" dirty="0">
                <a:latin typeface="Cambria" panose="02040503050406030204" pitchFamily="18" charset="0"/>
              </a:rPr>
              <a:t>Endowment Fund</a:t>
            </a:r>
          </a:p>
          <a:p>
            <a:endParaRPr lang="en-US" dirty="0"/>
          </a:p>
        </p:txBody>
      </p:sp>
    </p:spTree>
    <p:extLst>
      <p:ext uri="{BB962C8B-B14F-4D97-AF65-F5344CB8AC3E}">
        <p14:creationId xmlns:p14="http://schemas.microsoft.com/office/powerpoint/2010/main" val="14747996"/>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8908F9D-9859-43E8-903B-22B574992D1E}"/>
              </a:ext>
            </a:extLst>
          </p:cNvPr>
          <p:cNvSpPr/>
          <p:nvPr/>
        </p:nvSpPr>
        <p:spPr bwMode="auto">
          <a:xfrm>
            <a:off x="2532185" y="5943600"/>
            <a:ext cx="7447084" cy="685800"/>
          </a:xfrm>
          <a:prstGeom prst="rect">
            <a:avLst/>
          </a:prstGeom>
          <a:solidFill>
            <a:schemeClr val="bg1">
              <a:lumMod val="75000"/>
            </a:schemeClr>
          </a:solidFill>
          <a:ln w="12700" cap="flat" cmpd="sng" algn="ctr">
            <a:noFill/>
            <a:prstDash val="solid"/>
            <a:round/>
            <a:headEnd type="none" w="med" len="med"/>
            <a:tailEnd type="none" w="med" len="med"/>
          </a:ln>
          <a:effectLst/>
        </p:spPr>
        <p:txBody>
          <a:bodyPr lIns="0" tIns="0" rIns="0" bIns="0" anchor="ctr"/>
          <a:lstStyle/>
          <a:p>
            <a:pPr algn="ctr">
              <a:defRPr/>
            </a:pPr>
            <a:r>
              <a:rPr lang="en-US" i="1" dirty="0">
                <a:latin typeface="Cambria" panose="02040503050406030204" pitchFamily="18" charset="0"/>
              </a:rPr>
              <a:t>Net Assets is the difference between what we have and what we owe</a:t>
            </a:r>
          </a:p>
        </p:txBody>
      </p:sp>
      <p:sp>
        <p:nvSpPr>
          <p:cNvPr id="7171" name="TextBox 6">
            <a:extLst>
              <a:ext uri="{FF2B5EF4-FFF2-40B4-BE49-F238E27FC236}">
                <a16:creationId xmlns:a16="http://schemas.microsoft.com/office/drawing/2014/main" id="{34AE1AD2-E842-4557-A4E1-0315E532B369}"/>
              </a:ext>
            </a:extLst>
          </p:cNvPr>
          <p:cNvSpPr txBox="1">
            <a:spLocks noChangeArrowheads="1"/>
          </p:cNvSpPr>
          <p:nvPr/>
        </p:nvSpPr>
        <p:spPr bwMode="auto">
          <a:xfrm>
            <a:off x="9372600" y="2233614"/>
            <a:ext cx="1066800"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pPr algn="ctr"/>
            <a:r>
              <a:rPr lang="en-US" altLang="en-US" dirty="0">
                <a:latin typeface="Cambria" panose="02040503050406030204" pitchFamily="18" charset="0"/>
              </a:rPr>
              <a:t>$39.9M</a:t>
            </a:r>
          </a:p>
          <a:p>
            <a:pPr algn="ctr"/>
            <a:r>
              <a:rPr lang="en-US" altLang="en-US" dirty="0">
                <a:latin typeface="Cambria" panose="02040503050406030204" pitchFamily="18" charset="0"/>
              </a:rPr>
              <a:t>(55% of Assets)</a:t>
            </a:r>
          </a:p>
        </p:txBody>
      </p:sp>
      <p:sp>
        <p:nvSpPr>
          <p:cNvPr id="7172" name="TextBox 19">
            <a:extLst>
              <a:ext uri="{FF2B5EF4-FFF2-40B4-BE49-F238E27FC236}">
                <a16:creationId xmlns:a16="http://schemas.microsoft.com/office/drawing/2014/main" id="{D929A87C-A549-4DF2-A687-203C5C312991}"/>
              </a:ext>
            </a:extLst>
          </p:cNvPr>
          <p:cNvSpPr txBox="1">
            <a:spLocks noChangeArrowheads="1"/>
          </p:cNvSpPr>
          <p:nvPr/>
        </p:nvSpPr>
        <p:spPr bwMode="auto">
          <a:xfrm>
            <a:off x="9448800" y="4291014"/>
            <a:ext cx="1066800"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pPr algn="ctr"/>
            <a:r>
              <a:rPr lang="en-US" altLang="en-US" dirty="0">
                <a:latin typeface="Cambria" panose="02040503050406030204" pitchFamily="18" charset="0"/>
              </a:rPr>
              <a:t>$32.6M</a:t>
            </a:r>
          </a:p>
          <a:p>
            <a:pPr algn="ctr"/>
            <a:r>
              <a:rPr lang="en-US" altLang="en-US" dirty="0">
                <a:latin typeface="Cambria" panose="02040503050406030204" pitchFamily="18" charset="0"/>
              </a:rPr>
              <a:t>(45% of Assets)</a:t>
            </a:r>
          </a:p>
        </p:txBody>
      </p:sp>
      <p:sp>
        <p:nvSpPr>
          <p:cNvPr id="7173" name="TextBox 20">
            <a:extLst>
              <a:ext uri="{FF2B5EF4-FFF2-40B4-BE49-F238E27FC236}">
                <a16:creationId xmlns:a16="http://schemas.microsoft.com/office/drawing/2014/main" id="{2A43AD44-DC94-4496-BD10-5AC3642120D8}"/>
              </a:ext>
            </a:extLst>
          </p:cNvPr>
          <p:cNvSpPr txBox="1">
            <a:spLocks noChangeArrowheads="1"/>
          </p:cNvSpPr>
          <p:nvPr/>
        </p:nvSpPr>
        <p:spPr bwMode="auto">
          <a:xfrm>
            <a:off x="2133600" y="3059114"/>
            <a:ext cx="1066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pPr algn="ctr"/>
            <a:r>
              <a:rPr lang="en-US" altLang="en-US" dirty="0">
                <a:latin typeface="Cambria" panose="02040503050406030204" pitchFamily="18" charset="0"/>
              </a:rPr>
              <a:t>$72.5M</a:t>
            </a:r>
          </a:p>
          <a:p>
            <a:pPr algn="ctr"/>
            <a:endParaRPr lang="en-US" altLang="en-US" dirty="0"/>
          </a:p>
        </p:txBody>
      </p:sp>
      <p:cxnSp>
        <p:nvCxnSpPr>
          <p:cNvPr id="7174" name="Straight Connector 26">
            <a:extLst>
              <a:ext uri="{FF2B5EF4-FFF2-40B4-BE49-F238E27FC236}">
                <a16:creationId xmlns:a16="http://schemas.microsoft.com/office/drawing/2014/main" id="{82419C8A-043F-4ABA-8013-45FEF10FD241}"/>
              </a:ext>
            </a:extLst>
          </p:cNvPr>
          <p:cNvCxnSpPr>
            <a:cxnSpLocks noChangeShapeType="1"/>
          </p:cNvCxnSpPr>
          <p:nvPr/>
        </p:nvCxnSpPr>
        <p:spPr bwMode="auto">
          <a:xfrm>
            <a:off x="3946526" y="1328738"/>
            <a:ext cx="4454525" cy="0"/>
          </a:xfrm>
          <a:prstGeom prst="line">
            <a:avLst/>
          </a:prstGeom>
          <a:noFill/>
          <a:ln w="50800" algn="ctr">
            <a:solidFill>
              <a:schemeClr val="tx1"/>
            </a:solidFill>
            <a:round/>
            <a:headEnd/>
            <a:tailEnd/>
          </a:ln>
          <a:extLst>
            <a:ext uri="{909E8E84-426E-40DD-AFC4-6F175D3DCCD1}">
              <a14:hiddenFill xmlns:a14="http://schemas.microsoft.com/office/drawing/2010/main">
                <a:noFill/>
              </a14:hiddenFill>
            </a:ext>
          </a:extLst>
        </p:spPr>
      </p:cxnSp>
      <p:cxnSp>
        <p:nvCxnSpPr>
          <p:cNvPr id="7175" name="Straight Connector 27">
            <a:extLst>
              <a:ext uri="{FF2B5EF4-FFF2-40B4-BE49-F238E27FC236}">
                <a16:creationId xmlns:a16="http://schemas.microsoft.com/office/drawing/2014/main" id="{FB85AAA0-7F84-4F83-8B8D-E7B491D4557E}"/>
              </a:ext>
            </a:extLst>
          </p:cNvPr>
          <p:cNvCxnSpPr>
            <a:cxnSpLocks/>
          </p:cNvCxnSpPr>
          <p:nvPr/>
        </p:nvCxnSpPr>
        <p:spPr bwMode="auto">
          <a:xfrm>
            <a:off x="6015039" y="685800"/>
            <a:ext cx="122237" cy="5105400"/>
          </a:xfrm>
          <a:prstGeom prst="line">
            <a:avLst/>
          </a:prstGeom>
          <a:noFill/>
          <a:ln w="50800" algn="ctr">
            <a:solidFill>
              <a:schemeClr val="tx1"/>
            </a:solidFill>
            <a:round/>
            <a:headEnd/>
            <a:tailEnd/>
          </a:ln>
          <a:extLst>
            <a:ext uri="{909E8E84-426E-40DD-AFC4-6F175D3DCCD1}">
              <a14:hiddenFill xmlns:a14="http://schemas.microsoft.com/office/drawing/2010/main">
                <a:noFill/>
              </a14:hiddenFill>
            </a:ext>
          </a:extLst>
        </p:spPr>
      </p:cxnSp>
      <p:grpSp>
        <p:nvGrpSpPr>
          <p:cNvPr id="7176" name="Group 18">
            <a:extLst>
              <a:ext uri="{FF2B5EF4-FFF2-40B4-BE49-F238E27FC236}">
                <a16:creationId xmlns:a16="http://schemas.microsoft.com/office/drawing/2014/main" id="{14B96BC6-4842-4B92-B374-C5CDA3CE7497}"/>
              </a:ext>
            </a:extLst>
          </p:cNvPr>
          <p:cNvGrpSpPr>
            <a:grpSpLocks/>
          </p:cNvGrpSpPr>
          <p:nvPr/>
        </p:nvGrpSpPr>
        <p:grpSpPr bwMode="auto">
          <a:xfrm>
            <a:off x="2667000" y="1328739"/>
            <a:ext cx="3429000" cy="4141787"/>
            <a:chOff x="1143000" y="1328510"/>
            <a:chExt cx="3429000" cy="4141307"/>
          </a:xfrm>
        </p:grpSpPr>
        <p:grpSp>
          <p:nvGrpSpPr>
            <p:cNvPr id="7195" name="Group 28">
              <a:extLst>
                <a:ext uri="{FF2B5EF4-FFF2-40B4-BE49-F238E27FC236}">
                  <a16:creationId xmlns:a16="http://schemas.microsoft.com/office/drawing/2014/main" id="{76F428B8-E108-413B-AEEC-625F2DB6E901}"/>
                </a:ext>
              </a:extLst>
            </p:cNvPr>
            <p:cNvGrpSpPr>
              <a:grpSpLocks/>
            </p:cNvGrpSpPr>
            <p:nvPr/>
          </p:nvGrpSpPr>
          <p:grpSpPr bwMode="auto">
            <a:xfrm>
              <a:off x="1295400" y="1328510"/>
              <a:ext cx="3223453" cy="3929290"/>
              <a:chOff x="3886200" y="3352800"/>
              <a:chExt cx="1828800" cy="1676400"/>
            </a:xfrm>
          </p:grpSpPr>
          <p:cxnSp>
            <p:nvCxnSpPr>
              <p:cNvPr id="7197" name="Straight Connector 35">
                <a:extLst>
                  <a:ext uri="{FF2B5EF4-FFF2-40B4-BE49-F238E27FC236}">
                    <a16:creationId xmlns:a16="http://schemas.microsoft.com/office/drawing/2014/main" id="{C65EE255-AA30-4026-9B9D-EB14A3C96197}"/>
                  </a:ext>
                </a:extLst>
              </p:cNvPr>
              <p:cNvCxnSpPr>
                <a:cxnSpLocks noChangeShapeType="1"/>
              </p:cNvCxnSpPr>
              <p:nvPr/>
            </p:nvCxnSpPr>
            <p:spPr bwMode="auto">
              <a:xfrm>
                <a:off x="4800600" y="3352800"/>
                <a:ext cx="914400" cy="1676400"/>
              </a:xfrm>
              <a:prstGeom prst="line">
                <a:avLst/>
              </a:prstGeom>
              <a:noFill/>
              <a:ln w="50800" algn="ctr">
                <a:solidFill>
                  <a:schemeClr val="tx1"/>
                </a:solidFill>
                <a:round/>
                <a:headEnd/>
                <a:tailEnd/>
              </a:ln>
              <a:extLst>
                <a:ext uri="{909E8E84-426E-40DD-AFC4-6F175D3DCCD1}">
                  <a14:hiddenFill xmlns:a14="http://schemas.microsoft.com/office/drawing/2010/main">
                    <a:noFill/>
                  </a14:hiddenFill>
                </a:ext>
              </a:extLst>
            </p:spPr>
          </p:cxnSp>
          <p:cxnSp>
            <p:nvCxnSpPr>
              <p:cNvPr id="7198" name="Straight Connector 36">
                <a:extLst>
                  <a:ext uri="{FF2B5EF4-FFF2-40B4-BE49-F238E27FC236}">
                    <a16:creationId xmlns:a16="http://schemas.microsoft.com/office/drawing/2014/main" id="{EC4AA8E6-55F7-472D-9529-AE4F08BCECC9}"/>
                  </a:ext>
                </a:extLst>
              </p:cNvPr>
              <p:cNvCxnSpPr>
                <a:cxnSpLocks/>
              </p:cNvCxnSpPr>
              <p:nvPr/>
            </p:nvCxnSpPr>
            <p:spPr bwMode="auto">
              <a:xfrm flipV="1">
                <a:off x="3886200" y="3352800"/>
                <a:ext cx="914400" cy="1676400"/>
              </a:xfrm>
              <a:prstGeom prst="line">
                <a:avLst/>
              </a:prstGeom>
              <a:noFill/>
              <a:ln w="50800" algn="ctr">
                <a:solidFill>
                  <a:schemeClr val="tx1"/>
                </a:solidFill>
                <a:round/>
                <a:headEnd/>
                <a:tailEnd/>
              </a:ln>
              <a:extLst>
                <a:ext uri="{909E8E84-426E-40DD-AFC4-6F175D3DCCD1}">
                  <a14:hiddenFill xmlns:a14="http://schemas.microsoft.com/office/drawing/2010/main">
                    <a:noFill/>
                  </a14:hiddenFill>
                </a:ext>
              </a:extLst>
            </p:spPr>
          </p:cxnSp>
        </p:grpSp>
        <p:sp>
          <p:nvSpPr>
            <p:cNvPr id="7196" name="Oval 30">
              <a:extLst>
                <a:ext uri="{FF2B5EF4-FFF2-40B4-BE49-F238E27FC236}">
                  <a16:creationId xmlns:a16="http://schemas.microsoft.com/office/drawing/2014/main" id="{E4915FA2-A641-4A26-BC0A-E8D9BDDCB9D6}"/>
                </a:ext>
              </a:extLst>
            </p:cNvPr>
            <p:cNvSpPr>
              <a:spLocks noChangeArrowheads="1"/>
            </p:cNvSpPr>
            <p:nvPr/>
          </p:nvSpPr>
          <p:spPr bwMode="auto">
            <a:xfrm>
              <a:off x="1143000" y="5175938"/>
              <a:ext cx="3429000" cy="293879"/>
            </a:xfrm>
            <a:prstGeom prst="ellipse">
              <a:avLst/>
            </a:prstGeom>
            <a:solidFill>
              <a:schemeClr val="accent2"/>
            </a:solidFill>
            <a:ln w="12700" algn="ctr">
              <a:solidFill>
                <a:schemeClr val="tx1"/>
              </a:solidFill>
              <a:round/>
              <a:headEnd/>
              <a:tailEnd/>
            </a:ln>
          </p:spPr>
          <p:txBody>
            <a:bodyPr wrap="none" lIns="0" tIns="0" rIns="0" bIns="0" anchor="ct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pPr algn="ctr"/>
              <a:endParaRPr lang="en-US" altLang="en-US"/>
            </a:p>
          </p:txBody>
        </p:sp>
      </p:grpSp>
      <p:cxnSp>
        <p:nvCxnSpPr>
          <p:cNvPr id="7177" name="Straight Connector 32">
            <a:extLst>
              <a:ext uri="{FF2B5EF4-FFF2-40B4-BE49-F238E27FC236}">
                <a16:creationId xmlns:a16="http://schemas.microsoft.com/office/drawing/2014/main" id="{AA27F4A4-DBB2-4CE3-A5BA-9895144F9846}"/>
              </a:ext>
            </a:extLst>
          </p:cNvPr>
          <p:cNvCxnSpPr>
            <a:cxnSpLocks/>
          </p:cNvCxnSpPr>
          <p:nvPr/>
        </p:nvCxnSpPr>
        <p:spPr bwMode="auto">
          <a:xfrm>
            <a:off x="4662488" y="5791200"/>
            <a:ext cx="3022600" cy="0"/>
          </a:xfrm>
          <a:prstGeom prst="line">
            <a:avLst/>
          </a:prstGeom>
          <a:noFill/>
          <a:ln w="76200" algn="ctr">
            <a:solidFill>
              <a:schemeClr val="tx1"/>
            </a:solidFill>
            <a:round/>
            <a:headEnd/>
            <a:tailEnd/>
          </a:ln>
          <a:extLst>
            <a:ext uri="{909E8E84-426E-40DD-AFC4-6F175D3DCCD1}">
              <a14:hiddenFill xmlns:a14="http://schemas.microsoft.com/office/drawing/2010/main">
                <a:noFill/>
              </a14:hiddenFill>
            </a:ext>
          </a:extLst>
        </p:spPr>
      </p:cxnSp>
      <p:grpSp>
        <p:nvGrpSpPr>
          <p:cNvPr id="7178" name="Group 16">
            <a:extLst>
              <a:ext uri="{FF2B5EF4-FFF2-40B4-BE49-F238E27FC236}">
                <a16:creationId xmlns:a16="http://schemas.microsoft.com/office/drawing/2014/main" id="{9C92CC7B-998E-41A4-93D3-FCD74C02BEE9}"/>
              </a:ext>
            </a:extLst>
          </p:cNvPr>
          <p:cNvGrpSpPr>
            <a:grpSpLocks/>
          </p:cNvGrpSpPr>
          <p:nvPr/>
        </p:nvGrpSpPr>
        <p:grpSpPr bwMode="auto">
          <a:xfrm>
            <a:off x="3276600" y="1524000"/>
            <a:ext cx="2438400" cy="3657600"/>
            <a:chOff x="1905000" y="1905000"/>
            <a:chExt cx="2438400" cy="3657600"/>
          </a:xfrm>
        </p:grpSpPr>
        <p:sp>
          <p:nvSpPr>
            <p:cNvPr id="7192" name="Rectangle 1">
              <a:extLst>
                <a:ext uri="{FF2B5EF4-FFF2-40B4-BE49-F238E27FC236}">
                  <a16:creationId xmlns:a16="http://schemas.microsoft.com/office/drawing/2014/main" id="{434D8E74-21F3-47C1-9323-5DBCDAF14CED}"/>
                </a:ext>
              </a:extLst>
            </p:cNvPr>
            <p:cNvSpPr>
              <a:spLocks noChangeArrowheads="1"/>
            </p:cNvSpPr>
            <p:nvPr/>
          </p:nvSpPr>
          <p:spPr bwMode="auto">
            <a:xfrm>
              <a:off x="1905000" y="1905000"/>
              <a:ext cx="2438400" cy="3657600"/>
            </a:xfrm>
            <a:prstGeom prst="rect">
              <a:avLst/>
            </a:prstGeom>
            <a:solidFill>
              <a:srgbClr val="00B0F0"/>
            </a:solidFill>
            <a:ln w="12700" algn="ctr">
              <a:solidFill>
                <a:schemeClr val="tx1"/>
              </a:solidFill>
              <a:round/>
              <a:headEnd/>
              <a:tailEnd/>
            </a:ln>
          </p:spPr>
          <p:txBody>
            <a:bodyPr wrap="none" lIns="0" tIns="0" rIns="0" bIns="0" anchor="ct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pPr algn="ctr"/>
              <a:endParaRPr lang="en-US" altLang="en-US"/>
            </a:p>
          </p:txBody>
        </p:sp>
        <p:sp>
          <p:nvSpPr>
            <p:cNvPr id="7193" name="TextBox 3">
              <a:extLst>
                <a:ext uri="{FF2B5EF4-FFF2-40B4-BE49-F238E27FC236}">
                  <a16:creationId xmlns:a16="http://schemas.microsoft.com/office/drawing/2014/main" id="{D247A0A6-6A9F-49EF-BC62-38A7F9285A7B}"/>
                </a:ext>
              </a:extLst>
            </p:cNvPr>
            <p:cNvSpPr txBox="1">
              <a:spLocks noChangeArrowheads="1"/>
            </p:cNvSpPr>
            <p:nvPr/>
          </p:nvSpPr>
          <p:spPr bwMode="auto">
            <a:xfrm>
              <a:off x="2209800" y="1981200"/>
              <a:ext cx="1905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pPr algn="ctr"/>
              <a:r>
                <a:rPr lang="en-US" altLang="en-US" i="1" dirty="0">
                  <a:latin typeface="Cambria" panose="02040503050406030204" pitchFamily="18" charset="0"/>
                </a:rPr>
                <a:t>ASSETS</a:t>
              </a:r>
            </a:p>
            <a:p>
              <a:pPr algn="ctr"/>
              <a:r>
                <a:rPr lang="en-US" altLang="en-US" i="1" dirty="0">
                  <a:latin typeface="Cambria" panose="02040503050406030204" pitchFamily="18" charset="0"/>
                </a:rPr>
                <a:t>“What We Have”</a:t>
              </a:r>
            </a:p>
          </p:txBody>
        </p:sp>
        <p:sp>
          <p:nvSpPr>
            <p:cNvPr id="7194" name="TextBox 12">
              <a:extLst>
                <a:ext uri="{FF2B5EF4-FFF2-40B4-BE49-F238E27FC236}">
                  <a16:creationId xmlns:a16="http://schemas.microsoft.com/office/drawing/2014/main" id="{60AC6B3E-7E15-4976-8042-6C2AE4DAE463}"/>
                </a:ext>
              </a:extLst>
            </p:cNvPr>
            <p:cNvSpPr txBox="1">
              <a:spLocks noChangeArrowheads="1"/>
            </p:cNvSpPr>
            <p:nvPr/>
          </p:nvSpPr>
          <p:spPr bwMode="auto">
            <a:xfrm>
              <a:off x="1981200" y="2667000"/>
              <a:ext cx="19050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lnSpc>
                  <a:spcPct val="90000"/>
                </a:lnSpc>
                <a:spcBef>
                  <a:spcPct val="90000"/>
                </a:spcBef>
                <a:buChar char="•"/>
                <a:defRPr sz="3200" b="1">
                  <a:solidFill>
                    <a:schemeClr val="tx1"/>
                  </a:solidFill>
                  <a:latin typeface="Arial" panose="020B0604020202020204" pitchFamily="34" charset="0"/>
                </a:defRPr>
              </a:lvl1pPr>
              <a:lvl2pPr marL="742950" indent="-285750">
                <a:lnSpc>
                  <a:spcPct val="90000"/>
                </a:lnSpc>
                <a:spcBef>
                  <a:spcPct val="30000"/>
                </a:spcBef>
                <a:buSzPct val="100000"/>
                <a:buChar char="–"/>
                <a:defRPr sz="1600">
                  <a:solidFill>
                    <a:schemeClr val="tx1"/>
                  </a:solidFill>
                  <a:latin typeface="Arial" panose="020B0604020202020204" pitchFamily="34" charset="0"/>
                </a:defRPr>
              </a:lvl2pPr>
              <a:lvl3pPr marL="1143000" indent="-228600">
                <a:lnSpc>
                  <a:spcPct val="90000"/>
                </a:lnSpc>
                <a:spcBef>
                  <a:spcPct val="30000"/>
                </a:spcBef>
                <a:buSzPct val="100000"/>
                <a:buChar char="•"/>
                <a:defRPr sz="1600">
                  <a:solidFill>
                    <a:schemeClr val="tx1"/>
                  </a:solidFill>
                  <a:latin typeface="Arial" panose="020B0604020202020204" pitchFamily="34" charset="0"/>
                </a:defRPr>
              </a:lvl3pPr>
              <a:lvl4pPr marL="1600200" indent="-228600">
                <a:lnSpc>
                  <a:spcPct val="90000"/>
                </a:lnSpc>
                <a:spcBef>
                  <a:spcPct val="30000"/>
                </a:spcBef>
                <a:buSzPct val="100000"/>
                <a:buChar char="-"/>
                <a:defRPr sz="1400">
                  <a:solidFill>
                    <a:schemeClr val="tx1"/>
                  </a:solidFill>
                  <a:latin typeface="Arial" panose="020B0604020202020204" pitchFamily="34" charset="0"/>
                </a:defRPr>
              </a:lvl4pPr>
              <a:lvl5pPr marL="2057400" indent="-228600">
                <a:lnSpc>
                  <a:spcPct val="90000"/>
                </a:lnSpc>
                <a:spcBef>
                  <a:spcPct val="30000"/>
                </a:spcBef>
                <a:buSzPct val="100000"/>
                <a:buChar char="•"/>
                <a:defRPr sz="1400">
                  <a:solidFill>
                    <a:schemeClr val="tx1"/>
                  </a:solidFill>
                  <a:latin typeface="Arial" panose="020B0604020202020204" pitchFamily="34" charset="0"/>
                </a:defRPr>
              </a:lvl5pPr>
              <a:lvl6pPr marL="2514600" indent="-228600" eaLnBrk="0" fontAlgn="base" hangingPunct="0">
                <a:lnSpc>
                  <a:spcPct val="90000"/>
                </a:lnSpc>
                <a:spcBef>
                  <a:spcPct val="30000"/>
                </a:spcBef>
                <a:spcAft>
                  <a:spcPct val="0"/>
                </a:spcAft>
                <a:buSzPct val="100000"/>
                <a:buChar char="•"/>
                <a:defRPr sz="1400">
                  <a:solidFill>
                    <a:schemeClr val="tx1"/>
                  </a:solidFill>
                  <a:latin typeface="Arial" panose="020B0604020202020204" pitchFamily="34" charset="0"/>
                </a:defRPr>
              </a:lvl6pPr>
              <a:lvl7pPr marL="2971800" indent="-228600" eaLnBrk="0" fontAlgn="base" hangingPunct="0">
                <a:lnSpc>
                  <a:spcPct val="90000"/>
                </a:lnSpc>
                <a:spcBef>
                  <a:spcPct val="30000"/>
                </a:spcBef>
                <a:spcAft>
                  <a:spcPct val="0"/>
                </a:spcAft>
                <a:buSzPct val="100000"/>
                <a:buChar char="•"/>
                <a:defRPr sz="1400">
                  <a:solidFill>
                    <a:schemeClr val="tx1"/>
                  </a:solidFill>
                  <a:latin typeface="Arial" panose="020B0604020202020204" pitchFamily="34" charset="0"/>
                </a:defRPr>
              </a:lvl7pPr>
              <a:lvl8pPr marL="3429000" indent="-228600" eaLnBrk="0" fontAlgn="base" hangingPunct="0">
                <a:lnSpc>
                  <a:spcPct val="90000"/>
                </a:lnSpc>
                <a:spcBef>
                  <a:spcPct val="30000"/>
                </a:spcBef>
                <a:spcAft>
                  <a:spcPct val="0"/>
                </a:spcAft>
                <a:buSzPct val="100000"/>
                <a:buChar char="•"/>
                <a:defRPr sz="1400">
                  <a:solidFill>
                    <a:schemeClr val="tx1"/>
                  </a:solidFill>
                  <a:latin typeface="Arial" panose="020B0604020202020204" pitchFamily="34" charset="0"/>
                </a:defRPr>
              </a:lvl8pPr>
              <a:lvl9pPr marL="3886200" indent="-228600" eaLnBrk="0" fontAlgn="base" hangingPunct="0">
                <a:lnSpc>
                  <a:spcPct val="90000"/>
                </a:lnSpc>
                <a:spcBef>
                  <a:spcPct val="30000"/>
                </a:spcBef>
                <a:spcAft>
                  <a:spcPct val="0"/>
                </a:spcAft>
                <a:buSzPct val="100000"/>
                <a:buChar char="•"/>
                <a:defRPr sz="1400">
                  <a:solidFill>
                    <a:schemeClr val="tx1"/>
                  </a:solidFill>
                  <a:latin typeface="Arial" panose="020B0604020202020204" pitchFamily="34" charset="0"/>
                </a:defRPr>
              </a:lvl9pPr>
            </a:lstStyle>
            <a:p>
              <a:pPr>
                <a:lnSpc>
                  <a:spcPct val="100000"/>
                </a:lnSpc>
                <a:spcBef>
                  <a:spcPct val="0"/>
                </a:spcBef>
              </a:pPr>
              <a:r>
                <a:rPr lang="en-US" altLang="en-US" sz="1400" dirty="0">
                  <a:latin typeface="Cambria" panose="02040503050406030204" pitchFamily="18" charset="0"/>
                </a:rPr>
                <a:t>Cash</a:t>
              </a:r>
            </a:p>
            <a:p>
              <a:pPr>
                <a:lnSpc>
                  <a:spcPct val="100000"/>
                </a:lnSpc>
                <a:spcBef>
                  <a:spcPct val="0"/>
                </a:spcBef>
              </a:pPr>
              <a:r>
                <a:rPr lang="en-US" altLang="en-US" sz="1400" dirty="0">
                  <a:latin typeface="Cambria" panose="02040503050406030204" pitchFamily="18" charset="0"/>
                </a:rPr>
                <a:t>Accounts Receivable</a:t>
              </a:r>
            </a:p>
            <a:p>
              <a:pPr>
                <a:lnSpc>
                  <a:spcPct val="100000"/>
                </a:lnSpc>
                <a:spcBef>
                  <a:spcPct val="0"/>
                </a:spcBef>
              </a:pPr>
              <a:r>
                <a:rPr lang="en-US" altLang="en-US" sz="1400" dirty="0">
                  <a:latin typeface="Cambria" panose="02040503050406030204" pitchFamily="18" charset="0"/>
                </a:rPr>
                <a:t>Inventory</a:t>
              </a:r>
            </a:p>
            <a:p>
              <a:pPr>
                <a:lnSpc>
                  <a:spcPct val="100000"/>
                </a:lnSpc>
                <a:spcBef>
                  <a:spcPct val="0"/>
                </a:spcBef>
              </a:pPr>
              <a:r>
                <a:rPr lang="en-US" altLang="en-US" sz="1400" dirty="0">
                  <a:latin typeface="Cambria" panose="02040503050406030204" pitchFamily="18" charset="0"/>
                </a:rPr>
                <a:t>Investments</a:t>
              </a:r>
            </a:p>
            <a:p>
              <a:pPr>
                <a:lnSpc>
                  <a:spcPct val="100000"/>
                </a:lnSpc>
                <a:spcBef>
                  <a:spcPct val="0"/>
                </a:spcBef>
              </a:pPr>
              <a:r>
                <a:rPr lang="en-US" altLang="en-US" sz="1400" dirty="0">
                  <a:latin typeface="Cambria" panose="02040503050406030204" pitchFamily="18" charset="0"/>
                </a:rPr>
                <a:t>Land</a:t>
              </a:r>
            </a:p>
          </p:txBody>
        </p:sp>
      </p:grpSp>
      <p:grpSp>
        <p:nvGrpSpPr>
          <p:cNvPr id="7179" name="Group 39">
            <a:extLst>
              <a:ext uri="{FF2B5EF4-FFF2-40B4-BE49-F238E27FC236}">
                <a16:creationId xmlns:a16="http://schemas.microsoft.com/office/drawing/2014/main" id="{F51B3767-2300-4187-B5E6-D74ADE8CE9CD}"/>
              </a:ext>
            </a:extLst>
          </p:cNvPr>
          <p:cNvGrpSpPr>
            <a:grpSpLocks/>
          </p:cNvGrpSpPr>
          <p:nvPr/>
        </p:nvGrpSpPr>
        <p:grpSpPr bwMode="auto">
          <a:xfrm>
            <a:off x="6172200" y="1344614"/>
            <a:ext cx="3429000" cy="4141787"/>
            <a:chOff x="1143000" y="1328510"/>
            <a:chExt cx="3429000" cy="4141307"/>
          </a:xfrm>
        </p:grpSpPr>
        <p:grpSp>
          <p:nvGrpSpPr>
            <p:cNvPr id="7188" name="Group 40">
              <a:extLst>
                <a:ext uri="{FF2B5EF4-FFF2-40B4-BE49-F238E27FC236}">
                  <a16:creationId xmlns:a16="http://schemas.microsoft.com/office/drawing/2014/main" id="{651BA6B5-532B-4F8D-9FDA-822100DFC184}"/>
                </a:ext>
              </a:extLst>
            </p:cNvPr>
            <p:cNvGrpSpPr>
              <a:grpSpLocks/>
            </p:cNvGrpSpPr>
            <p:nvPr/>
          </p:nvGrpSpPr>
          <p:grpSpPr bwMode="auto">
            <a:xfrm>
              <a:off x="1295400" y="1328510"/>
              <a:ext cx="3223453" cy="3929290"/>
              <a:chOff x="3886200" y="3352800"/>
              <a:chExt cx="1828800" cy="1676400"/>
            </a:xfrm>
          </p:grpSpPr>
          <p:cxnSp>
            <p:nvCxnSpPr>
              <p:cNvPr id="7190" name="Straight Connector 42">
                <a:extLst>
                  <a:ext uri="{FF2B5EF4-FFF2-40B4-BE49-F238E27FC236}">
                    <a16:creationId xmlns:a16="http://schemas.microsoft.com/office/drawing/2014/main" id="{5D533A45-F950-4DDC-906C-3D114AB639C0}"/>
                  </a:ext>
                </a:extLst>
              </p:cNvPr>
              <p:cNvCxnSpPr>
                <a:cxnSpLocks noChangeShapeType="1"/>
              </p:cNvCxnSpPr>
              <p:nvPr/>
            </p:nvCxnSpPr>
            <p:spPr bwMode="auto">
              <a:xfrm>
                <a:off x="4800600" y="3352800"/>
                <a:ext cx="914400" cy="1676400"/>
              </a:xfrm>
              <a:prstGeom prst="line">
                <a:avLst/>
              </a:prstGeom>
              <a:noFill/>
              <a:ln w="50800" algn="ctr">
                <a:solidFill>
                  <a:schemeClr val="tx1"/>
                </a:solidFill>
                <a:round/>
                <a:headEnd/>
                <a:tailEnd/>
              </a:ln>
              <a:extLst>
                <a:ext uri="{909E8E84-426E-40DD-AFC4-6F175D3DCCD1}">
                  <a14:hiddenFill xmlns:a14="http://schemas.microsoft.com/office/drawing/2010/main">
                    <a:noFill/>
                  </a14:hiddenFill>
                </a:ext>
              </a:extLst>
            </p:spPr>
          </p:cxnSp>
          <p:cxnSp>
            <p:nvCxnSpPr>
              <p:cNvPr id="7191" name="Straight Connector 43">
                <a:extLst>
                  <a:ext uri="{FF2B5EF4-FFF2-40B4-BE49-F238E27FC236}">
                    <a16:creationId xmlns:a16="http://schemas.microsoft.com/office/drawing/2014/main" id="{8FE521D9-B1EE-4EB7-9BFE-0EE2D64AEBDE}"/>
                  </a:ext>
                </a:extLst>
              </p:cNvPr>
              <p:cNvCxnSpPr>
                <a:cxnSpLocks/>
              </p:cNvCxnSpPr>
              <p:nvPr/>
            </p:nvCxnSpPr>
            <p:spPr bwMode="auto">
              <a:xfrm flipV="1">
                <a:off x="3886200" y="3352800"/>
                <a:ext cx="914400" cy="1676400"/>
              </a:xfrm>
              <a:prstGeom prst="line">
                <a:avLst/>
              </a:prstGeom>
              <a:noFill/>
              <a:ln w="50800" algn="ctr">
                <a:solidFill>
                  <a:schemeClr val="tx1"/>
                </a:solidFill>
                <a:round/>
                <a:headEnd/>
                <a:tailEnd/>
              </a:ln>
              <a:extLst>
                <a:ext uri="{909E8E84-426E-40DD-AFC4-6F175D3DCCD1}">
                  <a14:hiddenFill xmlns:a14="http://schemas.microsoft.com/office/drawing/2010/main">
                    <a:noFill/>
                  </a14:hiddenFill>
                </a:ext>
              </a:extLst>
            </p:spPr>
          </p:cxnSp>
        </p:grpSp>
        <p:sp>
          <p:nvSpPr>
            <p:cNvPr id="7189" name="Oval 41">
              <a:extLst>
                <a:ext uri="{FF2B5EF4-FFF2-40B4-BE49-F238E27FC236}">
                  <a16:creationId xmlns:a16="http://schemas.microsoft.com/office/drawing/2014/main" id="{8D9E3B68-CBD4-4471-8673-806324659299}"/>
                </a:ext>
              </a:extLst>
            </p:cNvPr>
            <p:cNvSpPr>
              <a:spLocks noChangeArrowheads="1"/>
            </p:cNvSpPr>
            <p:nvPr/>
          </p:nvSpPr>
          <p:spPr bwMode="auto">
            <a:xfrm>
              <a:off x="1143000" y="5175938"/>
              <a:ext cx="3429000" cy="293879"/>
            </a:xfrm>
            <a:prstGeom prst="ellipse">
              <a:avLst/>
            </a:prstGeom>
            <a:solidFill>
              <a:schemeClr val="accent2"/>
            </a:solidFill>
            <a:ln w="12700" algn="ctr">
              <a:solidFill>
                <a:schemeClr val="tx1"/>
              </a:solidFill>
              <a:round/>
              <a:headEnd/>
              <a:tailEnd/>
            </a:ln>
          </p:spPr>
          <p:txBody>
            <a:bodyPr wrap="none" lIns="0" tIns="0" rIns="0" bIns="0" anchor="ct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pPr algn="ctr"/>
              <a:endParaRPr lang="en-US" altLang="en-US"/>
            </a:p>
          </p:txBody>
        </p:sp>
      </p:grpSp>
      <p:grpSp>
        <p:nvGrpSpPr>
          <p:cNvPr id="7180" name="Group 11">
            <a:extLst>
              <a:ext uri="{FF2B5EF4-FFF2-40B4-BE49-F238E27FC236}">
                <a16:creationId xmlns:a16="http://schemas.microsoft.com/office/drawing/2014/main" id="{8EC1DDEA-10C2-4A9F-AAEA-570075F5A22C}"/>
              </a:ext>
            </a:extLst>
          </p:cNvPr>
          <p:cNvGrpSpPr>
            <a:grpSpLocks/>
          </p:cNvGrpSpPr>
          <p:nvPr/>
        </p:nvGrpSpPr>
        <p:grpSpPr bwMode="auto">
          <a:xfrm>
            <a:off x="6781800" y="1524000"/>
            <a:ext cx="2438400" cy="3656908"/>
            <a:chOff x="4419600" y="1905000"/>
            <a:chExt cx="2438400" cy="3657600"/>
          </a:xfrm>
        </p:grpSpPr>
        <p:sp>
          <p:nvSpPr>
            <p:cNvPr id="7183" name="Rectangle 8">
              <a:extLst>
                <a:ext uri="{FF2B5EF4-FFF2-40B4-BE49-F238E27FC236}">
                  <a16:creationId xmlns:a16="http://schemas.microsoft.com/office/drawing/2014/main" id="{C74B4F1C-20E2-4B85-9814-0DC344AF95F3}"/>
                </a:ext>
              </a:extLst>
            </p:cNvPr>
            <p:cNvSpPr>
              <a:spLocks noChangeArrowheads="1"/>
            </p:cNvSpPr>
            <p:nvPr/>
          </p:nvSpPr>
          <p:spPr bwMode="auto">
            <a:xfrm>
              <a:off x="4419600" y="3733800"/>
              <a:ext cx="2438400" cy="1828800"/>
            </a:xfrm>
            <a:prstGeom prst="rect">
              <a:avLst/>
            </a:prstGeom>
            <a:solidFill>
              <a:srgbClr val="FF0000"/>
            </a:solidFill>
            <a:ln w="12700" algn="ctr">
              <a:solidFill>
                <a:schemeClr val="tx1"/>
              </a:solidFill>
              <a:round/>
              <a:headEnd/>
              <a:tailEnd/>
            </a:ln>
          </p:spPr>
          <p:txBody>
            <a:bodyPr wrap="none" lIns="0" tIns="0" rIns="0" bIns="0" anchor="ct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pPr algn="ctr"/>
              <a:endParaRPr lang="en-US" altLang="en-US"/>
            </a:p>
          </p:txBody>
        </p:sp>
        <p:sp>
          <p:nvSpPr>
            <p:cNvPr id="7184" name="Rectangle 9">
              <a:extLst>
                <a:ext uri="{FF2B5EF4-FFF2-40B4-BE49-F238E27FC236}">
                  <a16:creationId xmlns:a16="http://schemas.microsoft.com/office/drawing/2014/main" id="{8BB6285C-1477-463D-B51A-BAA4F47220D8}"/>
                </a:ext>
              </a:extLst>
            </p:cNvPr>
            <p:cNvSpPr>
              <a:spLocks noChangeArrowheads="1"/>
            </p:cNvSpPr>
            <p:nvPr/>
          </p:nvSpPr>
          <p:spPr bwMode="auto">
            <a:xfrm>
              <a:off x="4419600" y="1905000"/>
              <a:ext cx="2438400" cy="1828800"/>
            </a:xfrm>
            <a:prstGeom prst="rect">
              <a:avLst/>
            </a:prstGeom>
            <a:solidFill>
              <a:schemeClr val="accent2"/>
            </a:solidFill>
            <a:ln w="12700" algn="ctr">
              <a:solidFill>
                <a:schemeClr val="tx1"/>
              </a:solidFill>
              <a:round/>
              <a:headEnd/>
              <a:tailEnd/>
            </a:ln>
          </p:spPr>
          <p:txBody>
            <a:bodyPr wrap="none" lIns="0" tIns="0" rIns="0" bIns="0" anchor="ct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pPr algn="ctr"/>
              <a:endParaRPr lang="en-US" altLang="en-US"/>
            </a:p>
          </p:txBody>
        </p:sp>
        <p:sp>
          <p:nvSpPr>
            <p:cNvPr id="7185" name="TextBox 13">
              <a:extLst>
                <a:ext uri="{FF2B5EF4-FFF2-40B4-BE49-F238E27FC236}">
                  <a16:creationId xmlns:a16="http://schemas.microsoft.com/office/drawing/2014/main" id="{C8795A3F-C5E1-4CAB-82E8-8766FAF37F70}"/>
                </a:ext>
              </a:extLst>
            </p:cNvPr>
            <p:cNvSpPr txBox="1">
              <a:spLocks noChangeArrowheads="1"/>
            </p:cNvSpPr>
            <p:nvPr/>
          </p:nvSpPr>
          <p:spPr bwMode="auto">
            <a:xfrm>
              <a:off x="4686300" y="3744218"/>
              <a:ext cx="1905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pPr algn="ctr"/>
              <a:r>
                <a:rPr lang="en-US" altLang="en-US" i="1" dirty="0">
                  <a:latin typeface="Cambria" panose="02040503050406030204" pitchFamily="18" charset="0"/>
                </a:rPr>
                <a:t>LIABILITIES</a:t>
              </a:r>
            </a:p>
            <a:p>
              <a:pPr algn="ctr"/>
              <a:r>
                <a:rPr lang="en-US" altLang="en-US" i="1" dirty="0">
                  <a:latin typeface="Cambria" panose="02040503050406030204" pitchFamily="18" charset="0"/>
                </a:rPr>
                <a:t>“What We Owe”</a:t>
              </a:r>
            </a:p>
          </p:txBody>
        </p:sp>
        <p:sp>
          <p:nvSpPr>
            <p:cNvPr id="7186" name="TextBox 14">
              <a:extLst>
                <a:ext uri="{FF2B5EF4-FFF2-40B4-BE49-F238E27FC236}">
                  <a16:creationId xmlns:a16="http://schemas.microsoft.com/office/drawing/2014/main" id="{47C6B19A-4698-4848-923C-C93F323BF082}"/>
                </a:ext>
              </a:extLst>
            </p:cNvPr>
            <p:cNvSpPr txBox="1">
              <a:spLocks noChangeArrowheads="1"/>
            </p:cNvSpPr>
            <p:nvPr/>
          </p:nvSpPr>
          <p:spPr bwMode="auto">
            <a:xfrm>
              <a:off x="4572000" y="4191000"/>
              <a:ext cx="1905000" cy="1169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lnSpc>
                  <a:spcPct val="90000"/>
                </a:lnSpc>
                <a:spcBef>
                  <a:spcPct val="90000"/>
                </a:spcBef>
                <a:buChar char="•"/>
                <a:defRPr sz="3200" b="1">
                  <a:solidFill>
                    <a:schemeClr val="tx1"/>
                  </a:solidFill>
                  <a:latin typeface="Arial" panose="020B0604020202020204" pitchFamily="34" charset="0"/>
                </a:defRPr>
              </a:lvl1pPr>
              <a:lvl2pPr marL="742950" indent="-285750">
                <a:lnSpc>
                  <a:spcPct val="90000"/>
                </a:lnSpc>
                <a:spcBef>
                  <a:spcPct val="30000"/>
                </a:spcBef>
                <a:buSzPct val="100000"/>
                <a:buChar char="–"/>
                <a:defRPr sz="1600">
                  <a:solidFill>
                    <a:schemeClr val="tx1"/>
                  </a:solidFill>
                  <a:latin typeface="Arial" panose="020B0604020202020204" pitchFamily="34" charset="0"/>
                </a:defRPr>
              </a:lvl2pPr>
              <a:lvl3pPr marL="1143000" indent="-228600">
                <a:lnSpc>
                  <a:spcPct val="90000"/>
                </a:lnSpc>
                <a:spcBef>
                  <a:spcPct val="30000"/>
                </a:spcBef>
                <a:buSzPct val="100000"/>
                <a:buChar char="•"/>
                <a:defRPr sz="1600">
                  <a:solidFill>
                    <a:schemeClr val="tx1"/>
                  </a:solidFill>
                  <a:latin typeface="Arial" panose="020B0604020202020204" pitchFamily="34" charset="0"/>
                </a:defRPr>
              </a:lvl3pPr>
              <a:lvl4pPr marL="1600200" indent="-228600">
                <a:lnSpc>
                  <a:spcPct val="90000"/>
                </a:lnSpc>
                <a:spcBef>
                  <a:spcPct val="30000"/>
                </a:spcBef>
                <a:buSzPct val="100000"/>
                <a:buChar char="-"/>
                <a:defRPr sz="1400">
                  <a:solidFill>
                    <a:schemeClr val="tx1"/>
                  </a:solidFill>
                  <a:latin typeface="Arial" panose="020B0604020202020204" pitchFamily="34" charset="0"/>
                </a:defRPr>
              </a:lvl4pPr>
              <a:lvl5pPr marL="2057400" indent="-228600">
                <a:lnSpc>
                  <a:spcPct val="90000"/>
                </a:lnSpc>
                <a:spcBef>
                  <a:spcPct val="30000"/>
                </a:spcBef>
                <a:buSzPct val="100000"/>
                <a:buChar char="•"/>
                <a:defRPr sz="1400">
                  <a:solidFill>
                    <a:schemeClr val="tx1"/>
                  </a:solidFill>
                  <a:latin typeface="Arial" panose="020B0604020202020204" pitchFamily="34" charset="0"/>
                </a:defRPr>
              </a:lvl5pPr>
              <a:lvl6pPr marL="2514600" indent="-228600" eaLnBrk="0" fontAlgn="base" hangingPunct="0">
                <a:lnSpc>
                  <a:spcPct val="90000"/>
                </a:lnSpc>
                <a:spcBef>
                  <a:spcPct val="30000"/>
                </a:spcBef>
                <a:spcAft>
                  <a:spcPct val="0"/>
                </a:spcAft>
                <a:buSzPct val="100000"/>
                <a:buChar char="•"/>
                <a:defRPr sz="1400">
                  <a:solidFill>
                    <a:schemeClr val="tx1"/>
                  </a:solidFill>
                  <a:latin typeface="Arial" panose="020B0604020202020204" pitchFamily="34" charset="0"/>
                </a:defRPr>
              </a:lvl6pPr>
              <a:lvl7pPr marL="2971800" indent="-228600" eaLnBrk="0" fontAlgn="base" hangingPunct="0">
                <a:lnSpc>
                  <a:spcPct val="90000"/>
                </a:lnSpc>
                <a:spcBef>
                  <a:spcPct val="30000"/>
                </a:spcBef>
                <a:spcAft>
                  <a:spcPct val="0"/>
                </a:spcAft>
                <a:buSzPct val="100000"/>
                <a:buChar char="•"/>
                <a:defRPr sz="1400">
                  <a:solidFill>
                    <a:schemeClr val="tx1"/>
                  </a:solidFill>
                  <a:latin typeface="Arial" panose="020B0604020202020204" pitchFamily="34" charset="0"/>
                </a:defRPr>
              </a:lvl7pPr>
              <a:lvl8pPr marL="3429000" indent="-228600" eaLnBrk="0" fontAlgn="base" hangingPunct="0">
                <a:lnSpc>
                  <a:spcPct val="90000"/>
                </a:lnSpc>
                <a:spcBef>
                  <a:spcPct val="30000"/>
                </a:spcBef>
                <a:spcAft>
                  <a:spcPct val="0"/>
                </a:spcAft>
                <a:buSzPct val="100000"/>
                <a:buChar char="•"/>
                <a:defRPr sz="1400">
                  <a:solidFill>
                    <a:schemeClr val="tx1"/>
                  </a:solidFill>
                  <a:latin typeface="Arial" panose="020B0604020202020204" pitchFamily="34" charset="0"/>
                </a:defRPr>
              </a:lvl8pPr>
              <a:lvl9pPr marL="3886200" indent="-228600" eaLnBrk="0" fontAlgn="base" hangingPunct="0">
                <a:lnSpc>
                  <a:spcPct val="90000"/>
                </a:lnSpc>
                <a:spcBef>
                  <a:spcPct val="30000"/>
                </a:spcBef>
                <a:spcAft>
                  <a:spcPct val="0"/>
                </a:spcAft>
                <a:buSzPct val="100000"/>
                <a:buChar char="•"/>
                <a:defRPr sz="1400">
                  <a:solidFill>
                    <a:schemeClr val="tx1"/>
                  </a:solidFill>
                  <a:latin typeface="Arial" panose="020B0604020202020204" pitchFamily="34" charset="0"/>
                </a:defRPr>
              </a:lvl9pPr>
            </a:lstStyle>
            <a:p>
              <a:pPr>
                <a:lnSpc>
                  <a:spcPct val="100000"/>
                </a:lnSpc>
                <a:spcBef>
                  <a:spcPct val="0"/>
                </a:spcBef>
              </a:pPr>
              <a:r>
                <a:rPr lang="en-US" altLang="en-US" sz="1400" dirty="0">
                  <a:latin typeface="Cambria" panose="02040503050406030204" pitchFamily="18" charset="0"/>
                </a:rPr>
                <a:t>Accounts Payable</a:t>
              </a:r>
            </a:p>
            <a:p>
              <a:pPr>
                <a:lnSpc>
                  <a:spcPct val="100000"/>
                </a:lnSpc>
                <a:spcBef>
                  <a:spcPct val="0"/>
                </a:spcBef>
              </a:pPr>
              <a:r>
                <a:rPr lang="en-US" altLang="en-US" sz="1400" dirty="0">
                  <a:latin typeface="Cambria" panose="02040503050406030204" pitchFamily="18" charset="0"/>
                </a:rPr>
                <a:t>Payroll</a:t>
              </a:r>
            </a:p>
            <a:p>
              <a:pPr>
                <a:lnSpc>
                  <a:spcPct val="100000"/>
                </a:lnSpc>
                <a:spcBef>
                  <a:spcPct val="0"/>
                </a:spcBef>
              </a:pPr>
              <a:r>
                <a:rPr lang="en-US" altLang="en-US" sz="1400" dirty="0">
                  <a:latin typeface="Cambria" panose="02040503050406030204" pitchFamily="18" charset="0"/>
                </a:rPr>
                <a:t>Debt</a:t>
              </a:r>
            </a:p>
            <a:p>
              <a:pPr>
                <a:lnSpc>
                  <a:spcPct val="100000"/>
                </a:lnSpc>
                <a:spcBef>
                  <a:spcPct val="0"/>
                </a:spcBef>
              </a:pPr>
              <a:r>
                <a:rPr lang="en-US" altLang="en-US" sz="1400" dirty="0">
                  <a:latin typeface="Cambria" panose="02040503050406030204" pitchFamily="18" charset="0"/>
                </a:rPr>
                <a:t>Post-Retirement Benefits</a:t>
              </a:r>
            </a:p>
          </p:txBody>
        </p:sp>
        <p:sp>
          <p:nvSpPr>
            <p:cNvPr id="7187" name="TextBox 15">
              <a:extLst>
                <a:ext uri="{FF2B5EF4-FFF2-40B4-BE49-F238E27FC236}">
                  <a16:creationId xmlns:a16="http://schemas.microsoft.com/office/drawing/2014/main" id="{44E04903-03E3-43EC-B885-DCCC3123EBD8}"/>
                </a:ext>
              </a:extLst>
            </p:cNvPr>
            <p:cNvSpPr txBox="1">
              <a:spLocks noChangeArrowheads="1"/>
            </p:cNvSpPr>
            <p:nvPr/>
          </p:nvSpPr>
          <p:spPr bwMode="auto">
            <a:xfrm>
              <a:off x="4648200" y="2587823"/>
              <a:ext cx="19050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pPr algn="ctr"/>
              <a:r>
                <a:rPr lang="en-US" altLang="en-US" i="1" dirty="0">
                  <a:latin typeface="Cambria" panose="02040503050406030204" pitchFamily="18" charset="0"/>
                </a:rPr>
                <a:t>NET ASSETS</a:t>
              </a:r>
            </a:p>
          </p:txBody>
        </p:sp>
      </p:grpSp>
      <p:sp>
        <p:nvSpPr>
          <p:cNvPr id="7181" name="TextBox 2">
            <a:extLst>
              <a:ext uri="{FF2B5EF4-FFF2-40B4-BE49-F238E27FC236}">
                <a16:creationId xmlns:a16="http://schemas.microsoft.com/office/drawing/2014/main" id="{88AA5858-99B7-480D-BCD9-2DB2A4158120}"/>
              </a:ext>
            </a:extLst>
          </p:cNvPr>
          <p:cNvSpPr txBox="1">
            <a:spLocks noChangeArrowheads="1"/>
          </p:cNvSpPr>
          <p:nvPr/>
        </p:nvSpPr>
        <p:spPr bwMode="auto">
          <a:xfrm>
            <a:off x="2982913" y="928689"/>
            <a:ext cx="6096000" cy="307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b="1">
                <a:solidFill>
                  <a:schemeClr val="tx1"/>
                </a:solidFill>
                <a:latin typeface="Arial" panose="020B0604020202020204" pitchFamily="34" charset="0"/>
              </a:defRPr>
            </a:lvl1pPr>
            <a:lvl2pPr marL="742950" indent="-285750">
              <a:defRPr sz="1400" b="1">
                <a:solidFill>
                  <a:schemeClr val="tx1"/>
                </a:solidFill>
                <a:latin typeface="Arial" panose="020B0604020202020204" pitchFamily="34" charset="0"/>
              </a:defRPr>
            </a:lvl2pPr>
            <a:lvl3pPr marL="1143000" indent="-228600">
              <a:defRPr sz="1400" b="1">
                <a:solidFill>
                  <a:schemeClr val="tx1"/>
                </a:solidFill>
                <a:latin typeface="Arial" panose="020B0604020202020204" pitchFamily="34" charset="0"/>
              </a:defRPr>
            </a:lvl3pPr>
            <a:lvl4pPr marL="1600200" indent="-228600">
              <a:defRPr sz="1400" b="1">
                <a:solidFill>
                  <a:schemeClr val="tx1"/>
                </a:solidFill>
                <a:latin typeface="Arial" panose="020B0604020202020204" pitchFamily="34" charset="0"/>
              </a:defRPr>
            </a:lvl4pPr>
            <a:lvl5pPr marL="2057400" indent="-228600">
              <a:defRPr sz="1400" b="1">
                <a:solidFill>
                  <a:schemeClr val="tx1"/>
                </a:solidFill>
                <a:latin typeface="Arial" panose="020B0604020202020204" pitchFamily="34" charset="0"/>
              </a:defRPr>
            </a:lvl5pPr>
            <a:lvl6pPr marL="2514600" indent="-228600" eaLnBrk="0" fontAlgn="base" hangingPunct="0">
              <a:spcBef>
                <a:spcPct val="0"/>
              </a:spcBef>
              <a:spcAft>
                <a:spcPct val="0"/>
              </a:spcAft>
              <a:defRPr sz="1400" b="1">
                <a:solidFill>
                  <a:schemeClr val="tx1"/>
                </a:solidFill>
                <a:latin typeface="Arial" panose="020B0604020202020204" pitchFamily="34" charset="0"/>
              </a:defRPr>
            </a:lvl6pPr>
            <a:lvl7pPr marL="2971800" indent="-228600" eaLnBrk="0" fontAlgn="base" hangingPunct="0">
              <a:spcBef>
                <a:spcPct val="0"/>
              </a:spcBef>
              <a:spcAft>
                <a:spcPct val="0"/>
              </a:spcAft>
              <a:defRPr sz="1400" b="1">
                <a:solidFill>
                  <a:schemeClr val="tx1"/>
                </a:solidFill>
                <a:latin typeface="Arial" panose="020B0604020202020204" pitchFamily="34" charset="0"/>
              </a:defRPr>
            </a:lvl7pPr>
            <a:lvl8pPr marL="3429000" indent="-228600" eaLnBrk="0" fontAlgn="base" hangingPunct="0">
              <a:spcBef>
                <a:spcPct val="0"/>
              </a:spcBef>
              <a:spcAft>
                <a:spcPct val="0"/>
              </a:spcAft>
              <a:defRPr sz="1400" b="1">
                <a:solidFill>
                  <a:schemeClr val="tx1"/>
                </a:solidFill>
                <a:latin typeface="Arial" panose="020B0604020202020204" pitchFamily="34" charset="0"/>
              </a:defRPr>
            </a:lvl8pPr>
            <a:lvl9pPr marL="3886200" indent="-228600" eaLnBrk="0" fontAlgn="base" hangingPunct="0">
              <a:spcBef>
                <a:spcPct val="0"/>
              </a:spcBef>
              <a:spcAft>
                <a:spcPct val="0"/>
              </a:spcAft>
              <a:defRPr sz="1400" b="1">
                <a:solidFill>
                  <a:schemeClr val="tx1"/>
                </a:solidFill>
                <a:latin typeface="Arial" panose="020B0604020202020204" pitchFamily="34" charset="0"/>
              </a:defRPr>
            </a:lvl9pPr>
          </a:lstStyle>
          <a:p>
            <a:pPr algn="ctr"/>
            <a:r>
              <a:rPr lang="en-US" altLang="en-US" dirty="0">
                <a:latin typeface="Cambria" panose="02040503050406030204" pitchFamily="18" charset="0"/>
              </a:rPr>
              <a:t>ASSETS = LIABILITIES + NET ASSETS</a:t>
            </a:r>
          </a:p>
        </p:txBody>
      </p:sp>
      <p:sp>
        <p:nvSpPr>
          <p:cNvPr id="7182" name="Title 1">
            <a:extLst>
              <a:ext uri="{FF2B5EF4-FFF2-40B4-BE49-F238E27FC236}">
                <a16:creationId xmlns:a16="http://schemas.microsoft.com/office/drawing/2014/main" id="{63600A99-469E-4888-B2B5-134A395B9613}"/>
              </a:ext>
            </a:extLst>
          </p:cNvPr>
          <p:cNvSpPr>
            <a:spLocks noGrp="1" noChangeArrowheads="1"/>
          </p:cNvSpPr>
          <p:nvPr>
            <p:ph type="title"/>
          </p:nvPr>
        </p:nvSpPr>
        <p:spPr>
          <a:xfrm>
            <a:off x="818357" y="130968"/>
            <a:ext cx="10515600" cy="506414"/>
          </a:xfrm>
        </p:spPr>
        <p:txBody>
          <a:bodyPr>
            <a:normAutofit fontScale="90000"/>
          </a:bodyPr>
          <a:lstStyle/>
          <a:p>
            <a:pPr algn="ctr"/>
            <a:r>
              <a:rPr lang="en-US" altLang="en-US" b="1" dirty="0">
                <a:latin typeface="Cambria" panose="02040503050406030204" pitchFamily="18" charset="0"/>
              </a:rPr>
              <a:t>ALA’s Balance Sheet as of FYE 2017</a:t>
            </a:r>
          </a:p>
        </p:txBody>
      </p:sp>
    </p:spTree>
    <p:extLst>
      <p:ext uri="{BB962C8B-B14F-4D97-AF65-F5344CB8AC3E}">
        <p14:creationId xmlns:p14="http://schemas.microsoft.com/office/powerpoint/2010/main" val="2373361784"/>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D2704-9A33-47B7-90B2-F3D458F6B816}"/>
              </a:ext>
            </a:extLst>
          </p:cNvPr>
          <p:cNvSpPr>
            <a:spLocks noGrp="1"/>
          </p:cNvSpPr>
          <p:nvPr>
            <p:ph type="title"/>
          </p:nvPr>
        </p:nvSpPr>
        <p:spPr>
          <a:xfrm>
            <a:off x="838200" y="365125"/>
            <a:ext cx="10515600" cy="1120775"/>
          </a:xfrm>
        </p:spPr>
        <p:txBody>
          <a:bodyPr>
            <a:normAutofit/>
          </a:bodyPr>
          <a:lstStyle/>
          <a:p>
            <a:pPr algn="ctr"/>
            <a:r>
              <a:rPr lang="en-US" b="1" dirty="0">
                <a:latin typeface="Cambria" panose="02040503050406030204" pitchFamily="18" charset="0"/>
              </a:rPr>
              <a:t>A Need to Transition</a:t>
            </a:r>
            <a:r>
              <a:rPr lang="en-US" dirty="0">
                <a:latin typeface="Cambria" panose="02040503050406030204" pitchFamily="18" charset="0"/>
              </a:rPr>
              <a:t/>
            </a:r>
            <a:br>
              <a:rPr lang="en-US" dirty="0">
                <a:latin typeface="Cambria" panose="02040503050406030204" pitchFamily="18" charset="0"/>
              </a:rPr>
            </a:br>
            <a:r>
              <a:rPr lang="en-US" sz="1800" dirty="0">
                <a:latin typeface="Cambria" panose="02040503050406030204" pitchFamily="18" charset="0"/>
              </a:rPr>
              <a:t>- Keeping with Policy -</a:t>
            </a:r>
          </a:p>
        </p:txBody>
      </p:sp>
      <p:sp>
        <p:nvSpPr>
          <p:cNvPr id="3" name="Content Placeholder 2">
            <a:extLst>
              <a:ext uri="{FF2B5EF4-FFF2-40B4-BE49-F238E27FC236}">
                <a16:creationId xmlns:a16="http://schemas.microsoft.com/office/drawing/2014/main" id="{7DEB1E35-4853-47C0-9744-9BA4D3F10C07}"/>
              </a:ext>
            </a:extLst>
          </p:cNvPr>
          <p:cNvSpPr>
            <a:spLocks noGrp="1"/>
          </p:cNvSpPr>
          <p:nvPr>
            <p:ph sz="half" idx="1"/>
          </p:nvPr>
        </p:nvSpPr>
        <p:spPr>
          <a:xfrm>
            <a:off x="386862" y="1825625"/>
            <a:ext cx="5632938" cy="4351338"/>
          </a:xfrm>
        </p:spPr>
        <p:txBody>
          <a:bodyPr>
            <a:normAutofit/>
          </a:bodyPr>
          <a:lstStyle/>
          <a:p>
            <a:pPr marL="0" indent="0">
              <a:buNone/>
            </a:pPr>
            <a:r>
              <a:rPr lang="en-US" u="sng" dirty="0">
                <a:latin typeface="Cambria" panose="02040503050406030204" pitchFamily="18" charset="0"/>
              </a:rPr>
              <a:t>Budgetary Ceiling Components</a:t>
            </a:r>
          </a:p>
          <a:p>
            <a:r>
              <a:rPr lang="en-US" dirty="0">
                <a:latin typeface="Cambria" panose="02040503050406030204" pitchFamily="18" charset="0"/>
              </a:rPr>
              <a:t>Unexpended Net Assets for the Divisions and Roundtables </a:t>
            </a:r>
          </a:p>
          <a:p>
            <a:pPr>
              <a:lnSpc>
                <a:spcPct val="100000"/>
              </a:lnSpc>
              <a:spcBef>
                <a:spcPts val="0"/>
              </a:spcBef>
            </a:pPr>
            <a:r>
              <a:rPr lang="en-US" dirty="0">
                <a:latin typeface="Cambria" panose="02040503050406030204" pitchFamily="18" charset="0"/>
              </a:rPr>
              <a:t>+ Budgeted revenues for the upcoming fiscal year for the</a:t>
            </a:r>
          </a:p>
          <a:p>
            <a:pPr marL="457200" lvl="1" indent="0">
              <a:lnSpc>
                <a:spcPct val="100000"/>
              </a:lnSpc>
              <a:spcBef>
                <a:spcPts val="0"/>
              </a:spcBef>
              <a:buNone/>
            </a:pPr>
            <a:r>
              <a:rPr lang="en-US" dirty="0">
                <a:latin typeface="Cambria" panose="02040503050406030204" pitchFamily="18" charset="0"/>
              </a:rPr>
              <a:t>      </a:t>
            </a:r>
            <a:r>
              <a:rPr lang="en-US" sz="1300" dirty="0">
                <a:latin typeface="Cambria" panose="02040503050406030204" pitchFamily="18" charset="0"/>
              </a:rPr>
              <a:t>- General Fund</a:t>
            </a:r>
          </a:p>
          <a:p>
            <a:pPr marL="457200" lvl="1" indent="0">
              <a:lnSpc>
                <a:spcPct val="100000"/>
              </a:lnSpc>
              <a:spcBef>
                <a:spcPts val="0"/>
              </a:spcBef>
              <a:buNone/>
            </a:pPr>
            <a:r>
              <a:rPr lang="en-US" sz="1300" dirty="0">
                <a:latin typeface="Cambria" panose="02040503050406030204" pitchFamily="18" charset="0"/>
              </a:rPr>
              <a:t>          - Divisions</a:t>
            </a:r>
          </a:p>
          <a:p>
            <a:pPr marL="457200" lvl="1" indent="0">
              <a:lnSpc>
                <a:spcPct val="100000"/>
              </a:lnSpc>
              <a:spcBef>
                <a:spcPts val="0"/>
              </a:spcBef>
              <a:buNone/>
            </a:pPr>
            <a:r>
              <a:rPr lang="en-US" sz="1300" dirty="0">
                <a:latin typeface="Cambria" panose="02040503050406030204" pitchFamily="18" charset="0"/>
              </a:rPr>
              <a:t>          - Roundtables</a:t>
            </a:r>
          </a:p>
          <a:p>
            <a:pPr marL="457200" lvl="1" indent="0">
              <a:lnSpc>
                <a:spcPct val="100000"/>
              </a:lnSpc>
              <a:spcBef>
                <a:spcPts val="0"/>
              </a:spcBef>
              <a:buNone/>
            </a:pPr>
            <a:r>
              <a:rPr lang="en-US" sz="1300" dirty="0">
                <a:latin typeface="Cambria" panose="02040503050406030204" pitchFamily="18" charset="0"/>
              </a:rPr>
              <a:t>          - Grants &amp; Awards</a:t>
            </a:r>
          </a:p>
          <a:p>
            <a:pPr marL="457200" lvl="1" indent="0">
              <a:lnSpc>
                <a:spcPct val="100000"/>
              </a:lnSpc>
              <a:spcBef>
                <a:spcPts val="0"/>
              </a:spcBef>
              <a:buNone/>
            </a:pPr>
            <a:r>
              <a:rPr lang="en-US" sz="1300" dirty="0">
                <a:latin typeface="Cambria" panose="02040503050406030204" pitchFamily="18" charset="0"/>
              </a:rPr>
              <a:t>          - Long-Term Investments</a:t>
            </a:r>
            <a:endParaRPr lang="en-US" dirty="0">
              <a:latin typeface="Cambria" panose="02040503050406030204" pitchFamily="18" charset="0"/>
            </a:endParaRPr>
          </a:p>
          <a:p>
            <a:r>
              <a:rPr lang="en-US" dirty="0">
                <a:latin typeface="Cambria" panose="02040503050406030204" pitchFamily="18" charset="0"/>
              </a:rPr>
              <a:t>= Budgetary Ceiling</a:t>
            </a:r>
          </a:p>
        </p:txBody>
      </p:sp>
      <p:sp>
        <p:nvSpPr>
          <p:cNvPr id="4" name="Content Placeholder 3">
            <a:extLst>
              <a:ext uri="{FF2B5EF4-FFF2-40B4-BE49-F238E27FC236}">
                <a16:creationId xmlns:a16="http://schemas.microsoft.com/office/drawing/2014/main" id="{EA07E8B4-6F70-4BD2-A933-E4E64D3C4498}"/>
              </a:ext>
            </a:extLst>
          </p:cNvPr>
          <p:cNvSpPr>
            <a:spLocks noGrp="1"/>
          </p:cNvSpPr>
          <p:nvPr>
            <p:ph sz="half" idx="2"/>
          </p:nvPr>
        </p:nvSpPr>
        <p:spPr>
          <a:xfrm>
            <a:off x="5700409" y="1825625"/>
            <a:ext cx="6491591" cy="4351338"/>
          </a:xfrm>
        </p:spPr>
        <p:txBody>
          <a:bodyPr>
            <a:normAutofit/>
          </a:bodyPr>
          <a:lstStyle/>
          <a:p>
            <a:pPr marL="0" indent="0">
              <a:buNone/>
            </a:pPr>
            <a:r>
              <a:rPr lang="en-US" sz="2600" u="sng" dirty="0">
                <a:latin typeface="Cambria" panose="02040503050406030204" pitchFamily="18" charset="0"/>
              </a:rPr>
              <a:t>Annual Estimates of Income Components</a:t>
            </a:r>
          </a:p>
          <a:p>
            <a:r>
              <a:rPr lang="en-US" dirty="0">
                <a:latin typeface="Cambria" panose="02040503050406030204" pitchFamily="18" charset="0"/>
              </a:rPr>
              <a:t>Unexpended net assets for total ALA </a:t>
            </a:r>
          </a:p>
          <a:p>
            <a:pPr>
              <a:lnSpc>
                <a:spcPct val="100000"/>
              </a:lnSpc>
              <a:spcBef>
                <a:spcPts val="0"/>
              </a:spcBef>
            </a:pPr>
            <a:r>
              <a:rPr lang="en-US" dirty="0">
                <a:latin typeface="Cambria" panose="02040503050406030204" pitchFamily="18" charset="0"/>
              </a:rPr>
              <a:t>+ Budgeted revenues for the upcoming fiscal year for the</a:t>
            </a:r>
          </a:p>
          <a:p>
            <a:pPr marL="457200" lvl="1" indent="0">
              <a:lnSpc>
                <a:spcPct val="100000"/>
              </a:lnSpc>
              <a:spcBef>
                <a:spcPts val="0"/>
              </a:spcBef>
              <a:buNone/>
            </a:pPr>
            <a:r>
              <a:rPr lang="en-US" dirty="0">
                <a:latin typeface="Cambria" panose="02040503050406030204" pitchFamily="18" charset="0"/>
              </a:rPr>
              <a:t>      </a:t>
            </a:r>
            <a:r>
              <a:rPr lang="en-US" sz="1300" dirty="0">
                <a:latin typeface="Cambria" panose="02040503050406030204" pitchFamily="18" charset="0"/>
              </a:rPr>
              <a:t>- General Fund</a:t>
            </a:r>
          </a:p>
          <a:p>
            <a:pPr marL="457200" lvl="1" indent="0">
              <a:lnSpc>
                <a:spcPct val="100000"/>
              </a:lnSpc>
              <a:spcBef>
                <a:spcPts val="0"/>
              </a:spcBef>
              <a:buNone/>
            </a:pPr>
            <a:r>
              <a:rPr lang="en-US" sz="1300" dirty="0">
                <a:latin typeface="Cambria" panose="02040503050406030204" pitchFamily="18" charset="0"/>
              </a:rPr>
              <a:t>          - Divisions</a:t>
            </a:r>
          </a:p>
          <a:p>
            <a:pPr marL="457200" lvl="1" indent="0">
              <a:lnSpc>
                <a:spcPct val="100000"/>
              </a:lnSpc>
              <a:spcBef>
                <a:spcPts val="0"/>
              </a:spcBef>
              <a:buNone/>
            </a:pPr>
            <a:r>
              <a:rPr lang="en-US" sz="1300" dirty="0">
                <a:latin typeface="Cambria" panose="02040503050406030204" pitchFamily="18" charset="0"/>
              </a:rPr>
              <a:t>          - Roundtables</a:t>
            </a:r>
          </a:p>
          <a:p>
            <a:pPr marL="457200" lvl="1" indent="0">
              <a:lnSpc>
                <a:spcPct val="100000"/>
              </a:lnSpc>
              <a:spcBef>
                <a:spcPts val="0"/>
              </a:spcBef>
              <a:buNone/>
            </a:pPr>
            <a:r>
              <a:rPr lang="en-US" sz="1300" dirty="0">
                <a:latin typeface="Cambria" panose="02040503050406030204" pitchFamily="18" charset="0"/>
              </a:rPr>
              <a:t>          - Grants &amp; Awards</a:t>
            </a:r>
          </a:p>
          <a:p>
            <a:pPr marL="457200" lvl="1" indent="0">
              <a:lnSpc>
                <a:spcPct val="100000"/>
              </a:lnSpc>
              <a:spcBef>
                <a:spcPts val="0"/>
              </a:spcBef>
              <a:buNone/>
            </a:pPr>
            <a:r>
              <a:rPr lang="en-US" sz="1300" dirty="0">
                <a:latin typeface="Cambria" panose="02040503050406030204" pitchFamily="18" charset="0"/>
              </a:rPr>
              <a:t>          - Long-Term Investments</a:t>
            </a:r>
            <a:endParaRPr lang="en-US" dirty="0">
              <a:latin typeface="Cambria" panose="02040503050406030204" pitchFamily="18" charset="0"/>
            </a:endParaRPr>
          </a:p>
          <a:p>
            <a:r>
              <a:rPr lang="en-US" dirty="0">
                <a:latin typeface="Cambria" panose="02040503050406030204" pitchFamily="18" charset="0"/>
              </a:rPr>
              <a:t>=  Annual Estimates of Income</a:t>
            </a:r>
          </a:p>
          <a:p>
            <a:pPr marL="0" indent="0">
              <a:buNone/>
            </a:pPr>
            <a:endParaRPr lang="en-US" dirty="0">
              <a:latin typeface="Cambria" panose="02040503050406030204" pitchFamily="18" charset="0"/>
            </a:endParaRPr>
          </a:p>
          <a:p>
            <a:endParaRPr lang="en-US" dirty="0"/>
          </a:p>
        </p:txBody>
      </p:sp>
    </p:spTree>
    <p:extLst>
      <p:ext uri="{BB962C8B-B14F-4D97-AF65-F5344CB8AC3E}">
        <p14:creationId xmlns:p14="http://schemas.microsoft.com/office/powerpoint/2010/main" val="3384776047"/>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id="{76074BB6-0F20-45A0-9129-2F74FDB441B8}"/>
              </a:ext>
            </a:extLst>
          </p:cNvPr>
          <p:cNvGraphicFramePr>
            <a:graphicFrameLocks noChangeAspect="1"/>
          </p:cNvGraphicFramePr>
          <p:nvPr>
            <p:extLst/>
          </p:nvPr>
        </p:nvGraphicFramePr>
        <p:xfrm>
          <a:off x="777765" y="3065649"/>
          <a:ext cx="10575925" cy="3216275"/>
        </p:xfrm>
        <a:graphic>
          <a:graphicData uri="http://schemas.openxmlformats.org/presentationml/2006/ole">
            <mc:AlternateContent xmlns:mc="http://schemas.openxmlformats.org/markup-compatibility/2006">
              <mc:Choice xmlns:v="urn:schemas-microsoft-com:vml" Requires="v">
                <p:oleObj spid="_x0000_s2083" name="Worksheet" r:id="rId4" imgW="10576461" imgH="3215592" progId="Excel.Sheet.12">
                  <p:embed/>
                </p:oleObj>
              </mc:Choice>
              <mc:Fallback>
                <p:oleObj name="Worksheet" r:id="rId4" imgW="10576461" imgH="3215592" progId="Excel.Sheet.12">
                  <p:embed/>
                  <p:pic>
                    <p:nvPicPr>
                      <p:cNvPr id="4" name="Object 3">
                        <a:extLst>
                          <a:ext uri="{FF2B5EF4-FFF2-40B4-BE49-F238E27FC236}">
                            <a16:creationId xmlns:a16="http://schemas.microsoft.com/office/drawing/2014/main" id="{76074BB6-0F20-45A0-9129-2F74FDB441B8}"/>
                          </a:ext>
                        </a:extLst>
                      </p:cNvPr>
                      <p:cNvPicPr/>
                      <p:nvPr/>
                    </p:nvPicPr>
                    <p:blipFill>
                      <a:blip r:embed="rId5"/>
                      <a:stretch>
                        <a:fillRect/>
                      </a:stretch>
                    </p:blipFill>
                    <p:spPr>
                      <a:xfrm>
                        <a:off x="777765" y="3065649"/>
                        <a:ext cx="10575925" cy="3216275"/>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2F3FCCAA-CF4F-499D-A159-8274F3AF42BE}"/>
              </a:ext>
            </a:extLst>
          </p:cNvPr>
          <p:cNvSpPr>
            <a:spLocks noGrp="1"/>
          </p:cNvSpPr>
          <p:nvPr>
            <p:ph type="title"/>
          </p:nvPr>
        </p:nvSpPr>
        <p:spPr>
          <a:xfrm>
            <a:off x="838200" y="120760"/>
            <a:ext cx="10515600" cy="815662"/>
          </a:xfrm>
        </p:spPr>
        <p:txBody>
          <a:bodyPr/>
          <a:lstStyle/>
          <a:p>
            <a:pPr algn="ctr"/>
            <a:r>
              <a:rPr lang="en-US" b="1" dirty="0">
                <a:latin typeface="Cambria" panose="02040503050406030204" pitchFamily="18" charset="0"/>
              </a:rPr>
              <a:t>ALA Fiscal Year 2019 Budgetary Ceiling</a:t>
            </a:r>
          </a:p>
        </p:txBody>
      </p:sp>
      <p:sp>
        <p:nvSpPr>
          <p:cNvPr id="7" name="TextBox 6">
            <a:extLst>
              <a:ext uri="{FF2B5EF4-FFF2-40B4-BE49-F238E27FC236}">
                <a16:creationId xmlns:a16="http://schemas.microsoft.com/office/drawing/2014/main" id="{1824C058-C7DB-4F44-A630-436193EB32ED}"/>
              </a:ext>
            </a:extLst>
          </p:cNvPr>
          <p:cNvSpPr txBox="1"/>
          <p:nvPr/>
        </p:nvSpPr>
        <p:spPr>
          <a:xfrm>
            <a:off x="717331" y="1308538"/>
            <a:ext cx="10696794" cy="1384995"/>
          </a:xfrm>
          <a:prstGeom prst="rect">
            <a:avLst/>
          </a:prstGeom>
          <a:noFill/>
        </p:spPr>
        <p:txBody>
          <a:bodyPr wrap="square" rtlCol="0">
            <a:spAutoFit/>
          </a:bodyPr>
          <a:lstStyle/>
          <a:p>
            <a:r>
              <a:rPr lang="en-US" sz="1400" dirty="0"/>
              <a:t> </a:t>
            </a:r>
            <a:r>
              <a:rPr lang="en-US" sz="1400" dirty="0">
                <a:latin typeface="Cambria" panose="02040503050406030204" pitchFamily="18" charset="0"/>
              </a:rPr>
              <a:t>As part of ALA's annual budget process, a budgetary ceiling is calculated and presented to the Budget Analysis and Review Committee (BARC) for approval.  The budgetary ceiling document captures and presents all available resources, or sources of funds, that can be expended during the subsequent fiscal year.  Sources include a starting amount represented by any accumulated Net Asset Balances, where applicable, built up over previous fiscal years.  Additionally, these Net Asset balances are supplemented by budgeted revenues as well as any inter-fund transfers.  The total of these sources represents the ceiling, or maximum available resources from all sources.  BARC is charged with reviewing and approving the individual fund ceilings and Total All Funds ceiling presented in the bottom row below.</a:t>
            </a:r>
          </a:p>
        </p:txBody>
      </p:sp>
    </p:spTree>
    <p:extLst>
      <p:ext uri="{BB962C8B-B14F-4D97-AF65-F5344CB8AC3E}">
        <p14:creationId xmlns:p14="http://schemas.microsoft.com/office/powerpoint/2010/main" val="1214673437"/>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757F3-EE62-4021-AFD9-3A9F10C5D8A1}"/>
              </a:ext>
            </a:extLst>
          </p:cNvPr>
          <p:cNvSpPr>
            <a:spLocks noGrp="1"/>
          </p:cNvSpPr>
          <p:nvPr>
            <p:ph type="title"/>
          </p:nvPr>
        </p:nvSpPr>
        <p:spPr>
          <a:xfrm>
            <a:off x="831850" y="1709739"/>
            <a:ext cx="10515600" cy="2114916"/>
          </a:xfrm>
        </p:spPr>
        <p:txBody>
          <a:bodyPr>
            <a:normAutofit/>
          </a:bodyPr>
          <a:lstStyle/>
          <a:p>
            <a:pPr algn="ctr"/>
            <a:r>
              <a:rPr lang="en-US" sz="5400" dirty="0">
                <a:latin typeface="Cambria" panose="02040503050406030204" pitchFamily="18" charset="0"/>
              </a:rPr>
              <a:t>A Modern Association for </a:t>
            </a:r>
            <a:br>
              <a:rPr lang="en-US" sz="5400" dirty="0">
                <a:latin typeface="Cambria" panose="02040503050406030204" pitchFamily="18" charset="0"/>
              </a:rPr>
            </a:br>
            <a:r>
              <a:rPr lang="en-US" sz="5400" dirty="0">
                <a:latin typeface="Cambria" panose="02040503050406030204" pitchFamily="18" charset="0"/>
              </a:rPr>
              <a:t>a Modern Profession</a:t>
            </a:r>
          </a:p>
        </p:txBody>
      </p:sp>
      <p:sp>
        <p:nvSpPr>
          <p:cNvPr id="3" name="Text Placeholder 2">
            <a:extLst>
              <a:ext uri="{FF2B5EF4-FFF2-40B4-BE49-F238E27FC236}">
                <a16:creationId xmlns:a16="http://schemas.microsoft.com/office/drawing/2014/main" id="{998814E5-6931-4374-B04F-44B1166DD040}"/>
              </a:ext>
            </a:extLst>
          </p:cNvPr>
          <p:cNvSpPr>
            <a:spLocks noGrp="1"/>
          </p:cNvSpPr>
          <p:nvPr>
            <p:ph type="body" idx="1"/>
          </p:nvPr>
        </p:nvSpPr>
        <p:spPr/>
        <p:txBody>
          <a:bodyPr>
            <a:normAutofit/>
          </a:bodyPr>
          <a:lstStyle/>
          <a:p>
            <a:pPr algn="ctr"/>
            <a:r>
              <a:rPr lang="en-US" sz="3200" i="1" dirty="0">
                <a:latin typeface="Cambria" panose="02040503050406030204" pitchFamily="18" charset="0"/>
              </a:rPr>
              <a:t>It Begins with the FY19 Budget</a:t>
            </a:r>
          </a:p>
        </p:txBody>
      </p:sp>
    </p:spTree>
    <p:extLst>
      <p:ext uri="{BB962C8B-B14F-4D97-AF65-F5344CB8AC3E}">
        <p14:creationId xmlns:p14="http://schemas.microsoft.com/office/powerpoint/2010/main" val="1697525855"/>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77F1A2-A8E5-43AA-BA13-8C2BB89EB0BD}"/>
              </a:ext>
            </a:extLst>
          </p:cNvPr>
          <p:cNvSpPr>
            <a:spLocks noGrp="1"/>
          </p:cNvSpPr>
          <p:nvPr>
            <p:ph type="title"/>
          </p:nvPr>
        </p:nvSpPr>
        <p:spPr>
          <a:xfrm>
            <a:off x="838200" y="175098"/>
            <a:ext cx="10515600" cy="1113358"/>
          </a:xfrm>
        </p:spPr>
        <p:txBody>
          <a:bodyPr>
            <a:normAutofit fontScale="90000"/>
          </a:bodyPr>
          <a:lstStyle/>
          <a:p>
            <a:r>
              <a:rPr lang="en-US" dirty="0"/>
              <a:t/>
            </a:r>
            <a:br>
              <a:rPr lang="en-US" dirty="0"/>
            </a:br>
            <a:r>
              <a:rPr lang="en-US" dirty="0"/>
              <a:t/>
            </a:r>
            <a:br>
              <a:rPr lang="en-US" dirty="0"/>
            </a:br>
            <a:r>
              <a:rPr lang="en-US" dirty="0"/>
              <a:t/>
            </a:r>
            <a:br>
              <a:rPr lang="en-US" dirty="0"/>
            </a:br>
            <a:r>
              <a:rPr lang="en-US" sz="4200" dirty="0">
                <a:latin typeface="Cambria" panose="02040503050406030204" pitchFamily="18" charset="0"/>
              </a:rPr>
              <a:t>ALA Fiscal Year 2019 Annual Estimates of Income</a:t>
            </a:r>
            <a:r>
              <a:rPr lang="en-US" sz="4200" dirty="0"/>
              <a:t>	</a:t>
            </a:r>
            <a:r>
              <a:rPr lang="en-US" dirty="0"/>
              <a:t>					</a:t>
            </a:r>
            <a:br>
              <a:rPr lang="en-US" dirty="0"/>
            </a:br>
            <a:r>
              <a:rPr lang="en-US" dirty="0"/>
              <a:t>						</a:t>
            </a:r>
            <a:br>
              <a:rPr lang="en-US" dirty="0"/>
            </a:br>
            <a:endParaRPr lang="en-US" dirty="0"/>
          </a:p>
        </p:txBody>
      </p:sp>
      <p:graphicFrame>
        <p:nvGraphicFramePr>
          <p:cNvPr id="7" name="Content Placeholder 6">
            <a:extLst>
              <a:ext uri="{FF2B5EF4-FFF2-40B4-BE49-F238E27FC236}">
                <a16:creationId xmlns:a16="http://schemas.microsoft.com/office/drawing/2014/main" id="{F0B0D354-ABBF-4C54-ABAA-C943682917BB}"/>
              </a:ext>
            </a:extLst>
          </p:cNvPr>
          <p:cNvGraphicFramePr>
            <a:graphicFrameLocks noGrp="1"/>
          </p:cNvGraphicFramePr>
          <p:nvPr>
            <p:ph sz="half" idx="1"/>
            <p:extLst/>
          </p:nvPr>
        </p:nvGraphicFramePr>
        <p:xfrm>
          <a:off x="1005254" y="2957878"/>
          <a:ext cx="5181600" cy="3390461"/>
        </p:xfrm>
        <a:graphic>
          <a:graphicData uri="http://schemas.openxmlformats.org/drawingml/2006/table">
            <a:tbl>
              <a:tblPr>
                <a:tableStyleId>{5C22544A-7EE6-4342-B048-85BDC9FD1C3A}</a:tableStyleId>
              </a:tblPr>
              <a:tblGrid>
                <a:gridCol w="3159370">
                  <a:extLst>
                    <a:ext uri="{9D8B030D-6E8A-4147-A177-3AD203B41FA5}">
                      <a16:colId xmlns:a16="http://schemas.microsoft.com/office/drawing/2014/main" val="1458214424"/>
                    </a:ext>
                  </a:extLst>
                </a:gridCol>
                <a:gridCol w="316523">
                  <a:extLst>
                    <a:ext uri="{9D8B030D-6E8A-4147-A177-3AD203B41FA5}">
                      <a16:colId xmlns:a16="http://schemas.microsoft.com/office/drawing/2014/main" val="943348021"/>
                    </a:ext>
                  </a:extLst>
                </a:gridCol>
                <a:gridCol w="1705707">
                  <a:extLst>
                    <a:ext uri="{9D8B030D-6E8A-4147-A177-3AD203B41FA5}">
                      <a16:colId xmlns:a16="http://schemas.microsoft.com/office/drawing/2014/main" val="1701853468"/>
                    </a:ext>
                  </a:extLst>
                </a:gridCol>
              </a:tblGrid>
              <a:tr h="255270">
                <a:tc>
                  <a:txBody>
                    <a:bodyPr/>
                    <a:lstStyle/>
                    <a:p>
                      <a:pPr algn="ctr" fontAlgn="b"/>
                      <a:r>
                        <a:rPr lang="en-US" sz="1600" b="1" i="0" u="none" strike="noStrike" dirty="0">
                          <a:solidFill>
                            <a:srgbClr val="000000"/>
                          </a:solidFill>
                          <a:effectLst/>
                          <a:latin typeface="Calibri" panose="020F0502020204030204" pitchFamily="34" charset="0"/>
                        </a:rPr>
                        <a:t>Annual Estimate of Income</a:t>
                      </a: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600" b="1" u="none" strike="noStrike" dirty="0">
                          <a:effectLst/>
                        </a:rPr>
                        <a:t>Total ALA</a:t>
                      </a:r>
                      <a:endParaRPr lang="en-US" sz="1600" b="1"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252094404"/>
                  </a:ext>
                </a:extLst>
              </a:tr>
              <a:tr h="255270">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224038184"/>
                  </a:ext>
                </a:extLst>
              </a:tr>
              <a:tr h="255270">
                <a:tc>
                  <a:txBody>
                    <a:bodyPr/>
                    <a:lstStyle/>
                    <a:p>
                      <a:pPr algn="l" fontAlgn="b"/>
                      <a:r>
                        <a:rPr lang="en-US" sz="1200" u="none" strike="noStrike" dirty="0">
                          <a:effectLst/>
                        </a:rPr>
                        <a:t>ALA Net Assets (projected at end of FY 2018)</a:t>
                      </a:r>
                      <a:endParaRPr lang="en-US" sz="12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200" u="none" strike="noStrike" dirty="0">
                          <a:effectLst/>
                        </a:rPr>
                        <a:t> $                      37,643,998 </a:t>
                      </a:r>
                      <a:endParaRPr lang="en-US" sz="1200" b="1"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349199222"/>
                  </a:ext>
                </a:extLst>
              </a:tr>
              <a:tr h="255270">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2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651498083"/>
                  </a:ext>
                </a:extLst>
              </a:tr>
              <a:tr h="255270">
                <a:tc>
                  <a:txBody>
                    <a:bodyPr/>
                    <a:lstStyle/>
                    <a:p>
                      <a:pPr algn="l" fontAlgn="b"/>
                      <a:r>
                        <a:rPr lang="en-US" sz="1300" u="none" strike="noStrike" dirty="0">
                          <a:effectLst/>
                        </a:rPr>
                        <a:t>FY 2019 Budgeted Revenues </a:t>
                      </a:r>
                      <a:endParaRPr lang="en-US" sz="13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2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732452768"/>
                  </a:ext>
                </a:extLst>
              </a:tr>
              <a:tr h="255270">
                <a:tc>
                  <a:txBody>
                    <a:bodyPr/>
                    <a:lstStyle/>
                    <a:p>
                      <a:pPr algn="l" fontAlgn="b"/>
                      <a:r>
                        <a:rPr lang="en-US" sz="1300" u="none" strike="noStrike" dirty="0">
                          <a:effectLst/>
                        </a:rPr>
                        <a:t>        General Fund</a:t>
                      </a:r>
                      <a:endParaRPr lang="en-US" sz="1300" b="0" i="0" u="none" strike="noStrike" dirty="0">
                        <a:solidFill>
                          <a:srgbClr val="000000"/>
                        </a:solidFill>
                        <a:effectLst/>
                        <a:latin typeface="Calibri" panose="020F0502020204030204" pitchFamily="34" charset="0"/>
                      </a:endParaRPr>
                    </a:p>
                  </a:txBody>
                  <a:tcPr marL="69088"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200" u="none" strike="noStrike" dirty="0">
                          <a:effectLst/>
                        </a:rPr>
                        <a:t>                          28,353,253 </a:t>
                      </a:r>
                      <a:endParaRPr lang="en-US" sz="12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799171872"/>
                  </a:ext>
                </a:extLst>
              </a:tr>
              <a:tr h="255270">
                <a:tc>
                  <a:txBody>
                    <a:bodyPr/>
                    <a:lstStyle/>
                    <a:p>
                      <a:pPr algn="l" fontAlgn="b"/>
                      <a:r>
                        <a:rPr lang="en-US" sz="1300" u="none" strike="noStrike" dirty="0">
                          <a:effectLst/>
                        </a:rPr>
                        <a:t>        Divisions</a:t>
                      </a:r>
                      <a:endParaRPr lang="en-US" sz="1300" b="0" i="0" u="none" strike="noStrike" dirty="0">
                        <a:solidFill>
                          <a:srgbClr val="000000"/>
                        </a:solidFill>
                        <a:effectLst/>
                        <a:latin typeface="Calibri" panose="020F0502020204030204" pitchFamily="34" charset="0"/>
                      </a:endParaRPr>
                    </a:p>
                  </a:txBody>
                  <a:tcPr marL="69088"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200" u="none" strike="noStrike" dirty="0">
                          <a:effectLst/>
                        </a:rPr>
                        <a:t>                          13,426,560 </a:t>
                      </a:r>
                      <a:endParaRPr lang="en-US" sz="12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165531242"/>
                  </a:ext>
                </a:extLst>
              </a:tr>
              <a:tr h="255270">
                <a:tc>
                  <a:txBody>
                    <a:bodyPr/>
                    <a:lstStyle/>
                    <a:p>
                      <a:pPr algn="l" fontAlgn="b"/>
                      <a:r>
                        <a:rPr lang="en-US" sz="1300" u="none" strike="noStrike" dirty="0">
                          <a:effectLst/>
                        </a:rPr>
                        <a:t>        Roundtables</a:t>
                      </a:r>
                      <a:endParaRPr lang="en-US" sz="1300" b="0" i="0" u="none" strike="noStrike" dirty="0">
                        <a:solidFill>
                          <a:srgbClr val="000000"/>
                        </a:solidFill>
                        <a:effectLst/>
                        <a:latin typeface="Calibri" panose="020F0502020204030204" pitchFamily="34" charset="0"/>
                      </a:endParaRPr>
                    </a:p>
                  </a:txBody>
                  <a:tcPr marL="69088"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200" u="none" strike="noStrike" dirty="0">
                          <a:effectLst/>
                        </a:rPr>
                        <a:t>                               398,284 </a:t>
                      </a:r>
                      <a:endParaRPr lang="en-US" sz="12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4013834234"/>
                  </a:ext>
                </a:extLst>
              </a:tr>
              <a:tr h="255270">
                <a:tc>
                  <a:txBody>
                    <a:bodyPr/>
                    <a:lstStyle/>
                    <a:p>
                      <a:pPr algn="l" fontAlgn="b"/>
                      <a:r>
                        <a:rPr lang="en-US" sz="1300" u="none" strike="noStrike" dirty="0">
                          <a:effectLst/>
                        </a:rPr>
                        <a:t>       Grants &amp; Awards</a:t>
                      </a:r>
                      <a:endParaRPr lang="en-US" sz="1300" b="0" i="0" u="none" strike="noStrike" dirty="0">
                        <a:solidFill>
                          <a:srgbClr val="000000"/>
                        </a:solidFill>
                        <a:effectLst/>
                        <a:latin typeface="Calibri" panose="020F0502020204030204" pitchFamily="34" charset="0"/>
                      </a:endParaRPr>
                    </a:p>
                  </a:txBody>
                  <a:tcPr marL="69088"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200" u="none" strike="noStrike" dirty="0">
                          <a:effectLst/>
                        </a:rPr>
                        <a:t>                            3,907,243 </a:t>
                      </a:r>
                      <a:endParaRPr lang="en-US" sz="12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387343637"/>
                  </a:ext>
                </a:extLst>
              </a:tr>
              <a:tr h="255270">
                <a:tc>
                  <a:txBody>
                    <a:bodyPr/>
                    <a:lstStyle/>
                    <a:p>
                      <a:pPr algn="l" fontAlgn="b"/>
                      <a:r>
                        <a:rPr lang="en-US" sz="1300" u="none" strike="noStrike" dirty="0">
                          <a:effectLst/>
                        </a:rPr>
                        <a:t>       Endowment</a:t>
                      </a:r>
                      <a:endParaRPr lang="en-US" sz="1300" b="0" i="0" u="none" strike="noStrike" dirty="0">
                        <a:solidFill>
                          <a:srgbClr val="000000"/>
                        </a:solidFill>
                        <a:effectLst/>
                        <a:latin typeface="Calibri" panose="020F0502020204030204" pitchFamily="34" charset="0"/>
                      </a:endParaRPr>
                    </a:p>
                  </a:txBody>
                  <a:tcPr marL="69088"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200" u="sng" strike="noStrike" dirty="0">
                          <a:effectLst/>
                        </a:rPr>
                        <a:t>                               575,296 </a:t>
                      </a:r>
                      <a:endParaRPr lang="en-US" sz="1200" b="0" i="0" u="sng"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185979824"/>
                  </a:ext>
                </a:extLst>
              </a:tr>
              <a:tr h="255270">
                <a:tc>
                  <a:txBody>
                    <a:bodyPr/>
                    <a:lstStyle/>
                    <a:p>
                      <a:pPr algn="r" fontAlgn="b"/>
                      <a:r>
                        <a:rPr lang="en-US" sz="1300" u="none" strike="noStrike" dirty="0">
                          <a:effectLst/>
                        </a:rPr>
                        <a:t>                                                                Total</a:t>
                      </a:r>
                      <a:endParaRPr lang="en-US" sz="1300" b="1" i="0" u="none" strike="noStrike" dirty="0">
                        <a:solidFill>
                          <a:srgbClr val="000000"/>
                        </a:solidFill>
                        <a:effectLst/>
                        <a:latin typeface="Calibri" panose="020F0502020204030204" pitchFamily="34" charset="0"/>
                      </a:endParaRPr>
                    </a:p>
                  </a:txBody>
                  <a:tcPr marL="414528"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200" u="none" strike="noStrike" dirty="0">
                          <a:effectLst/>
                        </a:rPr>
                        <a:t>46,660,636                                     </a:t>
                      </a:r>
                      <a:endParaRPr lang="en-US" sz="1200" b="1"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425300186"/>
                  </a:ext>
                </a:extLst>
              </a:tr>
              <a:tr h="186251">
                <a:tc>
                  <a:txBody>
                    <a:bodyPr/>
                    <a:lstStyle/>
                    <a:p>
                      <a:pPr algn="l" fontAlgn="b"/>
                      <a:endParaRPr lang="en-US" sz="1100" b="1"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2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4087315541"/>
                  </a:ext>
                </a:extLst>
              </a:tr>
              <a:tr h="255270">
                <a:tc>
                  <a:txBody>
                    <a:bodyPr/>
                    <a:lstStyle/>
                    <a:p>
                      <a:pPr algn="l" fontAlgn="b"/>
                      <a:r>
                        <a:rPr lang="en-US" sz="1600" b="1" u="none" strike="noStrike" dirty="0">
                          <a:effectLst/>
                        </a:rPr>
                        <a:t>FY 2019 Annual Estimates of Income</a:t>
                      </a:r>
                      <a:endParaRPr lang="en-US" sz="1600" b="1"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200" u="none" strike="noStrike" dirty="0">
                          <a:effectLst/>
                        </a:rPr>
                        <a:t> </a:t>
                      </a:r>
                      <a:r>
                        <a:rPr lang="en-US" sz="1200" u="dbl" strike="noStrike" baseline="0" dirty="0">
                          <a:effectLst/>
                        </a:rPr>
                        <a:t>$                 84,304,634 </a:t>
                      </a:r>
                      <a:endParaRPr lang="en-US" sz="1200" b="1" i="0" u="dbl" strike="noStrike" baseline="0"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943290267"/>
                  </a:ext>
                </a:extLst>
              </a:tr>
            </a:tbl>
          </a:graphicData>
        </a:graphic>
      </p:graphicFrame>
      <p:graphicFrame>
        <p:nvGraphicFramePr>
          <p:cNvPr id="11" name="Content Placeholder 10">
            <a:extLst>
              <a:ext uri="{FF2B5EF4-FFF2-40B4-BE49-F238E27FC236}">
                <a16:creationId xmlns:a16="http://schemas.microsoft.com/office/drawing/2014/main" id="{DB6D83F0-1489-4CB6-9CBD-AA889AE2918F}"/>
              </a:ext>
            </a:extLst>
          </p:cNvPr>
          <p:cNvGraphicFramePr>
            <a:graphicFrameLocks noGrp="1"/>
          </p:cNvGraphicFramePr>
          <p:nvPr>
            <p:ph sz="half" idx="2"/>
            <p:extLst/>
          </p:nvPr>
        </p:nvGraphicFramePr>
        <p:xfrm>
          <a:off x="6638193" y="3739117"/>
          <a:ext cx="4862146" cy="2043958"/>
        </p:xfrm>
        <a:graphic>
          <a:graphicData uri="http://schemas.openxmlformats.org/drawingml/2006/table">
            <a:tbl>
              <a:tblPr>
                <a:tableStyleId>{5C22544A-7EE6-4342-B048-85BDC9FD1C3A}</a:tableStyleId>
              </a:tblPr>
              <a:tblGrid>
                <a:gridCol w="2593956">
                  <a:extLst>
                    <a:ext uri="{9D8B030D-6E8A-4147-A177-3AD203B41FA5}">
                      <a16:colId xmlns:a16="http://schemas.microsoft.com/office/drawing/2014/main" val="1357811134"/>
                    </a:ext>
                  </a:extLst>
                </a:gridCol>
                <a:gridCol w="1214725">
                  <a:extLst>
                    <a:ext uri="{9D8B030D-6E8A-4147-A177-3AD203B41FA5}">
                      <a16:colId xmlns:a16="http://schemas.microsoft.com/office/drawing/2014/main" val="981382584"/>
                    </a:ext>
                  </a:extLst>
                </a:gridCol>
                <a:gridCol w="1053465">
                  <a:extLst>
                    <a:ext uri="{9D8B030D-6E8A-4147-A177-3AD203B41FA5}">
                      <a16:colId xmlns:a16="http://schemas.microsoft.com/office/drawing/2014/main" val="3897113981"/>
                    </a:ext>
                  </a:extLst>
                </a:gridCol>
              </a:tblGrid>
              <a:tr h="215158">
                <a:tc>
                  <a:txBody>
                    <a:bodyPr/>
                    <a:lstStyle/>
                    <a:p>
                      <a:pPr algn="ctr" fontAlgn="b"/>
                      <a:r>
                        <a:rPr lang="en-US" sz="1400" b="1" u="none" strike="noStrike" dirty="0">
                          <a:effectLst/>
                        </a:rPr>
                        <a:t>Memo Only</a:t>
                      </a:r>
                      <a:endParaRPr lang="en-US" sz="1400" b="1"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255401716"/>
                  </a:ext>
                </a:extLst>
              </a:tr>
              <a:tr h="161368">
                <a:tc>
                  <a:txBody>
                    <a:bodyPr/>
                    <a:lstStyle/>
                    <a:p>
                      <a:pPr algn="l" fontAlgn="b"/>
                      <a:r>
                        <a:rPr lang="en-US" sz="1200" u="none" strike="noStrike">
                          <a:effectLst/>
                        </a:rPr>
                        <a:t>Estimates of Income by Fund</a:t>
                      </a:r>
                      <a:endParaRPr lang="en-US" sz="12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731630582"/>
                  </a:ext>
                </a:extLst>
              </a:tr>
              <a:tr h="161368">
                <a:tc>
                  <a:txBody>
                    <a:bodyPr/>
                    <a:lstStyle/>
                    <a:p>
                      <a:pPr algn="l" fontAlgn="b"/>
                      <a:r>
                        <a:rPr lang="en-US" sz="1200" u="none" strike="noStrike">
                          <a:effectLst/>
                        </a:rPr>
                        <a:t> </a:t>
                      </a:r>
                      <a:endParaRPr lang="en-US" sz="12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200" u="sng" strike="noStrike" dirty="0">
                          <a:effectLst/>
                        </a:rPr>
                        <a:t>Divisions</a:t>
                      </a:r>
                      <a:endParaRPr lang="en-US" sz="1200" b="0" i="0" u="sng"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1200" u="sng" strike="noStrike" dirty="0">
                          <a:effectLst/>
                        </a:rPr>
                        <a:t>Round Tables</a:t>
                      </a:r>
                      <a:endParaRPr lang="en-US" sz="1200" b="0" i="0" u="sng"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149875166"/>
                  </a:ext>
                </a:extLst>
              </a:tr>
              <a:tr h="161368">
                <a:tc>
                  <a:txBody>
                    <a:bodyPr/>
                    <a:lstStyle/>
                    <a:p>
                      <a:pPr algn="l" fontAlgn="b"/>
                      <a:r>
                        <a:rPr lang="en-US" sz="1200" u="none" strike="noStrike">
                          <a:effectLst/>
                        </a:rPr>
                        <a:t> </a:t>
                      </a:r>
                      <a:endParaRPr lang="en-US" sz="1200" b="0" i="0" u="none" strike="noStrike">
                        <a:solidFill>
                          <a:srgbClr val="000000"/>
                        </a:solidFill>
                        <a:effectLst/>
                        <a:latin typeface="Calibri" panose="020F0502020204030204" pitchFamily="34" charset="0"/>
                      </a:endParaRPr>
                    </a:p>
                  </a:txBody>
                  <a:tcPr marL="0" marR="0" marT="0" marB="0" anchor="b"/>
                </a:tc>
                <a:tc>
                  <a:txBody>
                    <a:bodyPr/>
                    <a:lstStyle/>
                    <a:p>
                      <a:pPr algn="ctr" fontAlgn="ctr"/>
                      <a:endParaRPr lang="en-US"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endParaRPr lang="en-US" sz="12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2051930941"/>
                  </a:ext>
                </a:extLst>
              </a:tr>
              <a:tr h="322737">
                <a:tc>
                  <a:txBody>
                    <a:bodyPr/>
                    <a:lstStyle/>
                    <a:p>
                      <a:pPr algn="l" fontAlgn="b"/>
                      <a:r>
                        <a:rPr lang="en-US" sz="1200" u="none" strike="noStrike" dirty="0">
                          <a:effectLst/>
                        </a:rPr>
                        <a:t>Available Net Asset Balance                    (projected at end of FY 2018)</a:t>
                      </a:r>
                      <a:endParaRPr lang="en-US" sz="12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200" u="none" strike="noStrike" dirty="0">
                          <a:effectLst/>
                        </a:rPr>
                        <a:t> $          13,263,800 </a:t>
                      </a:r>
                      <a:endParaRPr lang="en-US" sz="1200" b="1"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200" u="none" strike="noStrike" dirty="0">
                          <a:effectLst/>
                        </a:rPr>
                        <a:t> $        1,895,316 </a:t>
                      </a:r>
                      <a:endParaRPr lang="en-US" sz="1200" b="1"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68984254"/>
                  </a:ext>
                </a:extLst>
              </a:tr>
              <a:tr h="161368">
                <a:tc>
                  <a:txBody>
                    <a:bodyPr/>
                    <a:lstStyle/>
                    <a:p>
                      <a:pPr algn="l" fontAlgn="b"/>
                      <a:r>
                        <a:rPr lang="en-US" sz="1200" u="none" strike="noStrike">
                          <a:effectLst/>
                        </a:rPr>
                        <a:t> </a:t>
                      </a:r>
                      <a:endParaRPr lang="en-US" sz="1200" b="0" i="0" u="none" strike="noStrike">
                        <a:solidFill>
                          <a:srgbClr val="000000"/>
                        </a:solidFill>
                        <a:effectLst/>
                        <a:latin typeface="Calibri" panose="020F0502020204030204" pitchFamily="34" charset="0"/>
                      </a:endParaRPr>
                    </a:p>
                  </a:txBody>
                  <a:tcPr marL="0" marR="0" marT="0" marB="0" anchor="b"/>
                </a:tc>
                <a:tc>
                  <a:txBody>
                    <a:bodyPr/>
                    <a:lstStyle/>
                    <a:p>
                      <a:pPr algn="r" fontAlgn="b"/>
                      <a:endParaRPr lang="en-US" sz="12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endParaRPr lang="en-US" sz="12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804410901"/>
                  </a:ext>
                </a:extLst>
              </a:tr>
              <a:tr h="322737">
                <a:tc>
                  <a:txBody>
                    <a:bodyPr/>
                    <a:lstStyle/>
                    <a:p>
                      <a:pPr algn="l" fontAlgn="b"/>
                      <a:r>
                        <a:rPr lang="en-US" sz="1200" u="none" strike="noStrike" dirty="0">
                          <a:effectLst/>
                        </a:rPr>
                        <a:t>FY 2019 Budgeted Revenues </a:t>
                      </a:r>
                      <a:endParaRPr lang="en-US" sz="12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200" u="sng" strike="noStrike" dirty="0">
                          <a:effectLst/>
                        </a:rPr>
                        <a:t>                         13,426,560 </a:t>
                      </a:r>
                      <a:endParaRPr lang="en-US" sz="1200" b="1" i="0" u="sng"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200" u="sng" strike="noStrike" dirty="0">
                          <a:effectLst/>
                        </a:rPr>
                        <a:t>    398,284                                  </a:t>
                      </a:r>
                      <a:endParaRPr lang="en-US" sz="1200" b="1" i="0" u="sng"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454082072"/>
                  </a:ext>
                </a:extLst>
              </a:tr>
              <a:tr h="65158">
                <a:tc>
                  <a:txBody>
                    <a:bodyPr/>
                    <a:lstStyle/>
                    <a:p>
                      <a:pPr algn="l" fontAlgn="b"/>
                      <a:r>
                        <a:rPr lang="en-US" sz="1200" u="none" strike="noStrike" dirty="0">
                          <a:effectLst/>
                        </a:rPr>
                        <a:t> </a:t>
                      </a:r>
                      <a:endParaRPr lang="en-US" sz="1200" b="0" i="0" u="none" strike="noStrike" dirty="0">
                        <a:solidFill>
                          <a:srgbClr val="000000"/>
                        </a:solidFill>
                        <a:effectLst/>
                        <a:latin typeface="Calibri" panose="020F0502020204030204" pitchFamily="34" charset="0"/>
                      </a:endParaRPr>
                    </a:p>
                  </a:txBody>
                  <a:tcPr marL="0" marR="0" marT="0" marB="0" anchor="b"/>
                </a:tc>
                <a:tc>
                  <a:txBody>
                    <a:bodyPr/>
                    <a:lstStyle/>
                    <a:p>
                      <a:pPr algn="r" fontAlgn="ctr"/>
                      <a:endParaRPr lang="en-US" sz="12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endParaRPr lang="en-US" sz="12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825601577"/>
                  </a:ext>
                </a:extLst>
              </a:tr>
              <a:tr h="161368">
                <a:tc>
                  <a:txBody>
                    <a:bodyPr/>
                    <a:lstStyle/>
                    <a:p>
                      <a:pPr algn="l" fontAlgn="b"/>
                      <a:r>
                        <a:rPr lang="en-US" sz="1200" u="none" strike="noStrike" dirty="0">
                          <a:effectLst/>
                        </a:rPr>
                        <a:t>FY 2019 Annual Estimates of Income</a:t>
                      </a:r>
                      <a:endParaRPr lang="en-US" sz="12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200" u="none" strike="noStrike" dirty="0">
                          <a:effectLst/>
                        </a:rPr>
                        <a:t> $          26,690,360 </a:t>
                      </a:r>
                      <a:endParaRPr lang="en-US" sz="1200" b="1"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200" u="none" strike="noStrike" dirty="0">
                          <a:effectLst/>
                        </a:rPr>
                        <a:t> $        2,293,600 </a:t>
                      </a:r>
                      <a:endParaRPr lang="en-US" sz="1200" b="1"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036475027"/>
                  </a:ext>
                </a:extLst>
              </a:tr>
            </a:tbl>
          </a:graphicData>
        </a:graphic>
      </p:graphicFrame>
      <p:sp>
        <p:nvSpPr>
          <p:cNvPr id="6" name="TextBox 5">
            <a:extLst>
              <a:ext uri="{FF2B5EF4-FFF2-40B4-BE49-F238E27FC236}">
                <a16:creationId xmlns:a16="http://schemas.microsoft.com/office/drawing/2014/main" id="{7A3BF5B7-B398-42CA-8A57-656B52BB92AF}"/>
              </a:ext>
            </a:extLst>
          </p:cNvPr>
          <p:cNvSpPr txBox="1"/>
          <p:nvPr/>
        </p:nvSpPr>
        <p:spPr>
          <a:xfrm>
            <a:off x="1019908" y="1424354"/>
            <a:ext cx="10333892" cy="923330"/>
          </a:xfrm>
          <a:prstGeom prst="rect">
            <a:avLst/>
          </a:prstGeom>
          <a:noFill/>
        </p:spPr>
        <p:txBody>
          <a:bodyPr wrap="square" rtlCol="0">
            <a:spAutoFit/>
          </a:bodyPr>
          <a:lstStyle/>
          <a:p>
            <a:r>
              <a:rPr lang="en-US" dirty="0">
                <a:latin typeface="Cambria" panose="02040503050406030204" pitchFamily="18" charset="0"/>
              </a:rPr>
              <a:t>Per Article IX, Finances, Section 1 of ALA's Bylaws: Annual estimates of income shall be based upon the unexpended balance remaining from the previous year plus anticipated revenues for the next budget year. BARC is charged with reviewing and approving the Annual Estimates of Income. </a:t>
            </a:r>
          </a:p>
        </p:txBody>
      </p:sp>
      <p:sp>
        <p:nvSpPr>
          <p:cNvPr id="9" name="TextBox 8">
            <a:extLst>
              <a:ext uri="{FF2B5EF4-FFF2-40B4-BE49-F238E27FC236}">
                <a16:creationId xmlns:a16="http://schemas.microsoft.com/office/drawing/2014/main" id="{E2E1075A-7A44-4B34-8006-640FFB9CDFB8}"/>
              </a:ext>
            </a:extLst>
          </p:cNvPr>
          <p:cNvSpPr txBox="1"/>
          <p:nvPr/>
        </p:nvSpPr>
        <p:spPr>
          <a:xfrm>
            <a:off x="1015511" y="6468753"/>
            <a:ext cx="10225454" cy="369332"/>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4286656127"/>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2057400" y="228600"/>
            <a:ext cx="8077200" cy="990600"/>
          </a:xfrm>
        </p:spPr>
        <p:txBody>
          <a:bodyPr>
            <a:normAutofit fontScale="90000"/>
          </a:bodyPr>
          <a:lstStyle/>
          <a:p>
            <a:pPr marL="54864" algn="ctr">
              <a:defRPr/>
            </a:pPr>
            <a:r>
              <a:rPr lang="en-US" sz="3600" b="1" dirty="0">
                <a:latin typeface="Constantia" pitchFamily="18" charset="0"/>
              </a:rPr>
              <a:t>General Fund Annual</a:t>
            </a:r>
            <a:br>
              <a:rPr lang="en-US" sz="3600" b="1" dirty="0">
                <a:latin typeface="Constantia" pitchFamily="18" charset="0"/>
              </a:rPr>
            </a:br>
            <a:r>
              <a:rPr lang="en-US" sz="3600" b="1" dirty="0">
                <a:latin typeface="Constantia" pitchFamily="18" charset="0"/>
              </a:rPr>
              <a:t> Estimate of Income</a:t>
            </a:r>
          </a:p>
        </p:txBody>
      </p:sp>
      <p:sp>
        <p:nvSpPr>
          <p:cNvPr id="21507" name="Text Box 3"/>
          <p:cNvSpPr txBox="1">
            <a:spLocks noChangeArrowheads="1"/>
          </p:cNvSpPr>
          <p:nvPr/>
        </p:nvSpPr>
        <p:spPr bwMode="auto">
          <a:xfrm>
            <a:off x="2057401" y="1447800"/>
            <a:ext cx="5497513" cy="4616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3000" dirty="0">
                <a:solidFill>
                  <a:schemeClr val="tx2">
                    <a:lumMod val="50000"/>
                  </a:schemeClr>
                </a:solidFill>
                <a:latin typeface="Constantia" pitchFamily="18" charset="0"/>
              </a:rPr>
              <a:t>Budgeted FY 2019 Revenues</a:t>
            </a:r>
          </a:p>
          <a:p>
            <a:endParaRPr lang="en-US" sz="3000" dirty="0">
              <a:solidFill>
                <a:schemeClr val="tx2">
                  <a:lumMod val="50000"/>
                </a:schemeClr>
              </a:solidFill>
              <a:latin typeface="Constantia" pitchFamily="18" charset="0"/>
            </a:endParaRPr>
          </a:p>
          <a:p>
            <a:r>
              <a:rPr lang="en-US" sz="3000" dirty="0">
                <a:solidFill>
                  <a:schemeClr val="tx2">
                    <a:lumMod val="50000"/>
                  </a:schemeClr>
                </a:solidFill>
                <a:latin typeface="Constantia" pitchFamily="18" charset="0"/>
              </a:rPr>
              <a:t>     Dues</a:t>
            </a:r>
          </a:p>
          <a:p>
            <a:r>
              <a:rPr lang="en-US" sz="3000" dirty="0">
                <a:solidFill>
                  <a:schemeClr val="tx2">
                    <a:lumMod val="50000"/>
                  </a:schemeClr>
                </a:solidFill>
                <a:latin typeface="Constantia" pitchFamily="18" charset="0"/>
              </a:rPr>
              <a:t>     Material Sales</a:t>
            </a:r>
          </a:p>
          <a:p>
            <a:r>
              <a:rPr lang="en-US" sz="3000" dirty="0">
                <a:solidFill>
                  <a:schemeClr val="tx2">
                    <a:lumMod val="50000"/>
                  </a:schemeClr>
                </a:solidFill>
                <a:latin typeface="Constantia" pitchFamily="18" charset="0"/>
              </a:rPr>
              <a:t>     Subscriptions</a:t>
            </a:r>
          </a:p>
          <a:p>
            <a:r>
              <a:rPr lang="en-US" sz="3000" dirty="0">
                <a:solidFill>
                  <a:schemeClr val="tx2">
                    <a:lumMod val="50000"/>
                  </a:schemeClr>
                </a:solidFill>
                <a:latin typeface="Constantia" pitchFamily="18" charset="0"/>
              </a:rPr>
              <a:t>     Advertising</a:t>
            </a:r>
          </a:p>
          <a:p>
            <a:r>
              <a:rPr lang="en-US" sz="3000" dirty="0">
                <a:solidFill>
                  <a:schemeClr val="tx2">
                    <a:lumMod val="50000"/>
                  </a:schemeClr>
                </a:solidFill>
                <a:latin typeface="Constantia" pitchFamily="18" charset="0"/>
              </a:rPr>
              <a:t>     Meetings/Conferences</a:t>
            </a:r>
          </a:p>
          <a:p>
            <a:r>
              <a:rPr lang="en-US" sz="3000" dirty="0">
                <a:solidFill>
                  <a:schemeClr val="tx2">
                    <a:lumMod val="50000"/>
                  </a:schemeClr>
                </a:solidFill>
                <a:latin typeface="Constantia" pitchFamily="18" charset="0"/>
              </a:rPr>
              <a:t>     Miscellaneous</a:t>
            </a:r>
          </a:p>
          <a:p>
            <a:endParaRPr lang="en-US" sz="3000" dirty="0">
              <a:solidFill>
                <a:schemeClr val="tx2">
                  <a:lumMod val="50000"/>
                </a:schemeClr>
              </a:solidFill>
              <a:latin typeface="Constantia" pitchFamily="18" charset="0"/>
            </a:endParaRPr>
          </a:p>
          <a:p>
            <a:r>
              <a:rPr lang="en-US" sz="2400" dirty="0">
                <a:solidFill>
                  <a:schemeClr val="tx2">
                    <a:lumMod val="50000"/>
                  </a:schemeClr>
                </a:solidFill>
                <a:latin typeface="Constantia" pitchFamily="18" charset="0"/>
              </a:rPr>
              <a:t>Total Annual Estimate of Income (2019)</a:t>
            </a:r>
          </a:p>
        </p:txBody>
      </p:sp>
      <p:sp>
        <p:nvSpPr>
          <p:cNvPr id="21508" name="Text Box 4"/>
          <p:cNvSpPr txBox="1">
            <a:spLocks noChangeArrowheads="1"/>
          </p:cNvSpPr>
          <p:nvPr/>
        </p:nvSpPr>
        <p:spPr bwMode="auto">
          <a:xfrm>
            <a:off x="7178674" y="1895274"/>
            <a:ext cx="2209801" cy="4247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r"/>
            <a:endParaRPr lang="en-US" sz="3000" b="1" dirty="0">
              <a:solidFill>
                <a:srgbClr val="004386"/>
              </a:solidFill>
              <a:latin typeface="Arial" pitchFamily="34" charset="0"/>
            </a:endParaRPr>
          </a:p>
          <a:p>
            <a:pPr algn="r"/>
            <a:r>
              <a:rPr lang="en-US" sz="3000" dirty="0">
                <a:solidFill>
                  <a:schemeClr val="tx2">
                    <a:lumMod val="50000"/>
                  </a:schemeClr>
                </a:solidFill>
                <a:latin typeface="Constantia" pitchFamily="18" charset="0"/>
              </a:rPr>
              <a:t>$5,491,800</a:t>
            </a:r>
            <a:endParaRPr lang="en-US" sz="3000" u="sng" dirty="0">
              <a:solidFill>
                <a:schemeClr val="tx2">
                  <a:lumMod val="50000"/>
                </a:schemeClr>
              </a:solidFill>
              <a:highlight>
                <a:srgbClr val="FFFF00"/>
              </a:highlight>
              <a:latin typeface="Constantia" pitchFamily="18" charset="0"/>
            </a:endParaRPr>
          </a:p>
          <a:p>
            <a:pPr algn="r"/>
            <a:r>
              <a:rPr lang="en-US" sz="3000" dirty="0">
                <a:solidFill>
                  <a:schemeClr val="tx2">
                    <a:lumMod val="50000"/>
                  </a:schemeClr>
                </a:solidFill>
                <a:latin typeface="Constantia" pitchFamily="18" charset="0"/>
              </a:rPr>
              <a:t>4,778,601</a:t>
            </a:r>
          </a:p>
          <a:p>
            <a:pPr algn="r"/>
            <a:r>
              <a:rPr lang="en-US" sz="3000" dirty="0">
                <a:solidFill>
                  <a:schemeClr val="tx2">
                    <a:lumMod val="50000"/>
                  </a:schemeClr>
                </a:solidFill>
                <a:latin typeface="Constantia" pitchFamily="18" charset="0"/>
              </a:rPr>
              <a:t>2,811,434</a:t>
            </a:r>
          </a:p>
          <a:p>
            <a:pPr algn="r"/>
            <a:r>
              <a:rPr lang="en-US" sz="3000" dirty="0">
                <a:solidFill>
                  <a:schemeClr val="tx2">
                    <a:lumMod val="50000"/>
                  </a:schemeClr>
                </a:solidFill>
                <a:latin typeface="Constantia" pitchFamily="18" charset="0"/>
              </a:rPr>
              <a:t>4,401,058</a:t>
            </a:r>
          </a:p>
          <a:p>
            <a:pPr algn="r"/>
            <a:r>
              <a:rPr lang="en-US" sz="3000" dirty="0">
                <a:solidFill>
                  <a:schemeClr val="tx2">
                    <a:lumMod val="50000"/>
                  </a:schemeClr>
                </a:solidFill>
                <a:latin typeface="Constantia" pitchFamily="18" charset="0"/>
              </a:rPr>
              <a:t>8,094,740</a:t>
            </a:r>
          </a:p>
          <a:p>
            <a:pPr algn="r"/>
            <a:r>
              <a:rPr lang="en-US" sz="3000" u="sng" dirty="0">
                <a:solidFill>
                  <a:schemeClr val="tx2">
                    <a:lumMod val="50000"/>
                  </a:schemeClr>
                </a:solidFill>
                <a:latin typeface="Constantia" pitchFamily="18" charset="0"/>
              </a:rPr>
              <a:t>2,775,620</a:t>
            </a:r>
          </a:p>
          <a:p>
            <a:pPr algn="r"/>
            <a:endParaRPr lang="en-US" sz="3000" strike="sngStrike" dirty="0">
              <a:solidFill>
                <a:schemeClr val="tx2">
                  <a:lumMod val="50000"/>
                </a:schemeClr>
              </a:solidFill>
              <a:latin typeface="Constantia" pitchFamily="18" charset="0"/>
            </a:endParaRPr>
          </a:p>
          <a:p>
            <a:pPr algn="r"/>
            <a:r>
              <a:rPr lang="en-US" sz="3000" dirty="0">
                <a:solidFill>
                  <a:schemeClr val="tx2">
                    <a:lumMod val="50000"/>
                  </a:schemeClr>
                </a:solidFill>
                <a:latin typeface="Constantia" pitchFamily="18" charset="0"/>
              </a:rPr>
              <a:t>$28,353,253</a:t>
            </a:r>
          </a:p>
        </p:txBody>
      </p:sp>
      <p:sp>
        <p:nvSpPr>
          <p:cNvPr id="21509" name="Text Box 5"/>
          <p:cNvSpPr txBox="1">
            <a:spLocks noChangeArrowheads="1"/>
          </p:cNvSpPr>
          <p:nvPr/>
        </p:nvSpPr>
        <p:spPr bwMode="auto">
          <a:xfrm>
            <a:off x="9296400" y="228600"/>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endParaRPr lang="en-US" sz="1600" b="1">
              <a:solidFill>
                <a:schemeClr val="hlink"/>
              </a:solidFill>
              <a:latin typeface="Arial" pitchFamily="34" charset="0"/>
            </a:endParaRPr>
          </a:p>
        </p:txBody>
      </p:sp>
    </p:spTree>
    <p:extLst>
      <p:ext uri="{BB962C8B-B14F-4D97-AF65-F5344CB8AC3E}">
        <p14:creationId xmlns:p14="http://schemas.microsoft.com/office/powerpoint/2010/main" val="2554397173"/>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2514600" y="457200"/>
            <a:ext cx="6705600" cy="1066800"/>
          </a:xfrm>
        </p:spPr>
        <p:txBody>
          <a:bodyPr>
            <a:normAutofit/>
          </a:bodyPr>
          <a:lstStyle/>
          <a:p>
            <a:pPr marL="54864" algn="ctr">
              <a:defRPr/>
            </a:pPr>
            <a:r>
              <a:rPr lang="en-US" sz="4000" b="1" dirty="0">
                <a:latin typeface="Constantia" pitchFamily="18" charset="0"/>
              </a:rPr>
              <a:t>REQUEST OF COUNCIL    </a:t>
            </a:r>
          </a:p>
        </p:txBody>
      </p:sp>
      <p:sp>
        <p:nvSpPr>
          <p:cNvPr id="29699" name="Rectangle 3"/>
          <p:cNvSpPr>
            <a:spLocks noGrp="1" noChangeArrowheads="1"/>
          </p:cNvSpPr>
          <p:nvPr>
            <p:ph sz="quarter" idx="1"/>
          </p:nvPr>
        </p:nvSpPr>
        <p:spPr>
          <a:xfrm>
            <a:off x="1933303" y="2895600"/>
            <a:ext cx="8059783" cy="2895600"/>
          </a:xfrm>
        </p:spPr>
        <p:txBody>
          <a:bodyPr>
            <a:normAutofit/>
          </a:bodyPr>
          <a:lstStyle/>
          <a:p>
            <a:pPr algn="ctr" eaLnBrk="1" hangingPunct="1">
              <a:lnSpc>
                <a:spcPct val="90000"/>
              </a:lnSpc>
              <a:buFont typeface="Wingdings" pitchFamily="2" charset="2"/>
              <a:buNone/>
            </a:pPr>
            <a:r>
              <a:rPr lang="en-US" sz="4800" dirty="0">
                <a:solidFill>
                  <a:schemeClr val="tx2">
                    <a:lumMod val="75000"/>
                  </a:schemeClr>
                </a:solidFill>
                <a:latin typeface="Constantia" pitchFamily="18" charset="0"/>
              </a:rPr>
              <a:t>Approval of Fiscal Year 2019</a:t>
            </a:r>
          </a:p>
          <a:p>
            <a:pPr algn="ctr" eaLnBrk="1" hangingPunct="1">
              <a:lnSpc>
                <a:spcPct val="90000"/>
              </a:lnSpc>
              <a:buFont typeface="Wingdings" pitchFamily="2" charset="2"/>
              <a:buNone/>
            </a:pPr>
            <a:r>
              <a:rPr lang="en-US" sz="4800" dirty="0">
                <a:solidFill>
                  <a:schemeClr val="tx2">
                    <a:lumMod val="75000"/>
                  </a:schemeClr>
                </a:solidFill>
                <a:latin typeface="Constantia" pitchFamily="18" charset="0"/>
              </a:rPr>
              <a:t> </a:t>
            </a:r>
            <a:r>
              <a:rPr lang="en-US" sz="4800" dirty="0" smtClean="0">
                <a:solidFill>
                  <a:schemeClr val="tx2">
                    <a:lumMod val="75000"/>
                  </a:schemeClr>
                </a:solidFill>
                <a:latin typeface="Constantia" pitchFamily="18" charset="0"/>
              </a:rPr>
              <a:t>Annual Estimates of Income</a:t>
            </a:r>
            <a:endParaRPr lang="en-US" sz="4800" dirty="0">
              <a:solidFill>
                <a:schemeClr val="tx2">
                  <a:lumMod val="75000"/>
                </a:schemeClr>
              </a:solidFill>
              <a:latin typeface="Constantia" pitchFamily="18" charset="0"/>
            </a:endParaRPr>
          </a:p>
          <a:p>
            <a:pPr algn="ctr" eaLnBrk="1" hangingPunct="1">
              <a:lnSpc>
                <a:spcPct val="90000"/>
              </a:lnSpc>
              <a:buFont typeface="Wingdings" pitchFamily="2" charset="2"/>
              <a:buNone/>
            </a:pPr>
            <a:r>
              <a:rPr lang="en-US" sz="4800" dirty="0">
                <a:solidFill>
                  <a:schemeClr val="tx2">
                    <a:lumMod val="75000"/>
                  </a:schemeClr>
                </a:solidFill>
                <a:latin typeface="Constantia" pitchFamily="18" charset="0"/>
              </a:rPr>
              <a:t>$84,304,634</a:t>
            </a:r>
          </a:p>
          <a:p>
            <a:pPr algn="ctr" eaLnBrk="1" hangingPunct="1">
              <a:lnSpc>
                <a:spcPct val="90000"/>
              </a:lnSpc>
              <a:buFont typeface="Wingdings" pitchFamily="2" charset="2"/>
              <a:buNone/>
            </a:pPr>
            <a:endParaRPr lang="en-US" sz="5400" dirty="0">
              <a:solidFill>
                <a:schemeClr val="tx2">
                  <a:lumMod val="75000"/>
                </a:schemeClr>
              </a:solidFill>
              <a:latin typeface="Constantia" pitchFamily="18" charset="0"/>
            </a:endParaRPr>
          </a:p>
        </p:txBody>
      </p:sp>
    </p:spTree>
    <p:extLst>
      <p:ext uri="{BB962C8B-B14F-4D97-AF65-F5344CB8AC3E}">
        <p14:creationId xmlns:p14="http://schemas.microsoft.com/office/powerpoint/2010/main" val="2066016402"/>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0" y="304800"/>
            <a:ext cx="7772400" cy="1752600"/>
          </a:xfrm>
        </p:spPr>
        <p:txBody>
          <a:bodyPr>
            <a:normAutofit/>
          </a:bodyPr>
          <a:lstStyle/>
          <a:p>
            <a:pPr algn="ctr"/>
            <a:r>
              <a:rPr lang="en-US" sz="4800" dirty="0">
                <a:latin typeface="Cambria" panose="02040503050406030204" pitchFamily="18" charset="0"/>
              </a:rPr>
              <a:t>Mark Your Ballot</a:t>
            </a:r>
          </a:p>
        </p:txBody>
      </p:sp>
      <p:sp>
        <p:nvSpPr>
          <p:cNvPr id="6" name="Text Placeholder 5"/>
          <p:cNvSpPr>
            <a:spLocks noGrp="1"/>
          </p:cNvSpPr>
          <p:nvPr>
            <p:ph type="body" idx="1"/>
          </p:nvPr>
        </p:nvSpPr>
        <p:spPr>
          <a:xfrm>
            <a:off x="661482" y="2895599"/>
            <a:ext cx="10865796" cy="1637489"/>
          </a:xfrm>
        </p:spPr>
        <p:txBody>
          <a:bodyPr>
            <a:normAutofit fontScale="62500" lnSpcReduction="20000"/>
          </a:bodyPr>
          <a:lstStyle/>
          <a:p>
            <a:endParaRPr lang="en-US" dirty="0"/>
          </a:p>
          <a:p>
            <a:pPr algn="ctr"/>
            <a:r>
              <a:rPr lang="en-US" sz="9300" dirty="0">
                <a:solidFill>
                  <a:schemeClr val="tx1"/>
                </a:solidFill>
                <a:latin typeface="Cambria" panose="02040503050406030204" pitchFamily="18" charset="0"/>
              </a:rPr>
              <a:t>FY19 Annual Estimates of Income</a:t>
            </a:r>
          </a:p>
        </p:txBody>
      </p:sp>
      <p:sp>
        <p:nvSpPr>
          <p:cNvPr id="3" name="Slide Number Placeholder 2"/>
          <p:cNvSpPr>
            <a:spLocks noGrp="1"/>
          </p:cNvSpPr>
          <p:nvPr>
            <p:ph type="sldNum" sz="quarter" idx="12"/>
          </p:nvPr>
        </p:nvSpPr>
        <p:spPr/>
        <p:txBody>
          <a:bodyPr/>
          <a:lstStyle/>
          <a:p>
            <a:pPr>
              <a:defRPr/>
            </a:pPr>
            <a:fld id="{D7FE81D9-A5F2-4EC8-9E22-8ED3F110DD9D}" type="slidenum">
              <a:rPr lang="en-US" smtClean="0"/>
              <a:pPr>
                <a:defRPr/>
              </a:pPr>
              <a:t>23</a:t>
            </a:fld>
            <a:endParaRPr lang="en-US"/>
          </a:p>
        </p:txBody>
      </p:sp>
    </p:spTree>
    <p:extLst>
      <p:ext uri="{BB962C8B-B14F-4D97-AF65-F5344CB8AC3E}">
        <p14:creationId xmlns:p14="http://schemas.microsoft.com/office/powerpoint/2010/main" val="2709515496"/>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ctrTitle"/>
          </p:nvPr>
        </p:nvSpPr>
        <p:spPr>
          <a:xfrm>
            <a:off x="2209800" y="1295400"/>
            <a:ext cx="7543800" cy="3886200"/>
          </a:xfrm>
        </p:spPr>
        <p:txBody>
          <a:bodyPr>
            <a:noAutofit/>
          </a:bodyPr>
          <a:lstStyle/>
          <a:p>
            <a:pPr>
              <a:defRPr/>
            </a:pPr>
            <a:r>
              <a:rPr lang="en-US" sz="6600" dirty="0">
                <a:latin typeface="Constantia" pitchFamily="18" charset="0"/>
              </a:rPr>
              <a:t>Thank You </a:t>
            </a:r>
            <a:r>
              <a:rPr lang="en-US" sz="4400" dirty="0">
                <a:solidFill>
                  <a:schemeClr val="tx2">
                    <a:tint val="100000"/>
                    <a:shade val="90000"/>
                    <a:satMod val="250000"/>
                    <a:alpha val="100000"/>
                  </a:schemeClr>
                </a:solidFill>
                <a:latin typeface="Constantia" pitchFamily="18" charset="0"/>
              </a:rPr>
              <a:t/>
            </a:r>
            <a:br>
              <a:rPr lang="en-US" sz="4400" dirty="0">
                <a:solidFill>
                  <a:schemeClr val="tx2">
                    <a:tint val="100000"/>
                    <a:shade val="90000"/>
                    <a:satMod val="250000"/>
                    <a:alpha val="100000"/>
                  </a:schemeClr>
                </a:solidFill>
                <a:latin typeface="Constantia" pitchFamily="18" charset="0"/>
              </a:rPr>
            </a:br>
            <a:r>
              <a:rPr lang="en-US" sz="4400" dirty="0">
                <a:solidFill>
                  <a:schemeClr val="tx2">
                    <a:tint val="100000"/>
                    <a:shade val="90000"/>
                    <a:satMod val="250000"/>
                    <a:alpha val="100000"/>
                  </a:schemeClr>
                </a:solidFill>
                <a:latin typeface="Constantia" pitchFamily="18" charset="0"/>
              </a:rPr>
              <a:t/>
            </a:r>
            <a:br>
              <a:rPr lang="en-US" sz="4400" dirty="0">
                <a:solidFill>
                  <a:schemeClr val="tx2">
                    <a:tint val="100000"/>
                    <a:shade val="90000"/>
                    <a:satMod val="250000"/>
                    <a:alpha val="100000"/>
                  </a:schemeClr>
                </a:solidFill>
                <a:latin typeface="Constantia" pitchFamily="18" charset="0"/>
              </a:rPr>
            </a:br>
            <a:r>
              <a:rPr lang="en-US" sz="4400" dirty="0">
                <a:solidFill>
                  <a:schemeClr val="tx2">
                    <a:tint val="100000"/>
                    <a:shade val="90000"/>
                    <a:satMod val="250000"/>
                    <a:alpha val="100000"/>
                  </a:schemeClr>
                </a:solidFill>
                <a:latin typeface="Constantia" pitchFamily="18" charset="0"/>
              </a:rPr>
              <a:t/>
            </a:r>
            <a:br>
              <a:rPr lang="en-US" sz="4400" dirty="0">
                <a:solidFill>
                  <a:schemeClr val="tx2">
                    <a:tint val="100000"/>
                    <a:shade val="90000"/>
                    <a:satMod val="250000"/>
                    <a:alpha val="100000"/>
                  </a:schemeClr>
                </a:solidFill>
                <a:latin typeface="Constantia" pitchFamily="18" charset="0"/>
              </a:rPr>
            </a:br>
            <a:endParaRPr lang="en-US" sz="4400" dirty="0">
              <a:solidFill>
                <a:schemeClr val="tx2">
                  <a:tint val="100000"/>
                  <a:shade val="90000"/>
                  <a:satMod val="250000"/>
                  <a:alpha val="100000"/>
                </a:schemeClr>
              </a:solidFill>
              <a:latin typeface="Constantia" pitchFamily="18" charset="0"/>
            </a:endParaRPr>
          </a:p>
        </p:txBody>
      </p:sp>
    </p:spTree>
    <p:extLst>
      <p:ext uri="{BB962C8B-B14F-4D97-AF65-F5344CB8AC3E}">
        <p14:creationId xmlns:p14="http://schemas.microsoft.com/office/powerpoint/2010/main" val="2959100308"/>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C9D4C-DD03-4C58-998E-AF000249E684}"/>
              </a:ext>
            </a:extLst>
          </p:cNvPr>
          <p:cNvSpPr>
            <a:spLocks noGrp="1"/>
          </p:cNvSpPr>
          <p:nvPr>
            <p:ph type="title"/>
          </p:nvPr>
        </p:nvSpPr>
        <p:spPr>
          <a:xfrm>
            <a:off x="838200" y="393521"/>
            <a:ext cx="10515600" cy="864778"/>
          </a:xfrm>
        </p:spPr>
        <p:txBody>
          <a:bodyPr>
            <a:normAutofit fontScale="90000"/>
          </a:bodyPr>
          <a:lstStyle/>
          <a:p>
            <a:r>
              <a:rPr lang="en-US" dirty="0">
                <a:latin typeface="Cambria" panose="02040503050406030204" pitchFamily="18" charset="0"/>
              </a:rPr>
              <a:t>ALA General Fund Net Revenues (Expenses)</a:t>
            </a:r>
          </a:p>
        </p:txBody>
      </p:sp>
      <p:sp>
        <p:nvSpPr>
          <p:cNvPr id="4" name="Slide Number Placeholder 3">
            <a:extLst>
              <a:ext uri="{FF2B5EF4-FFF2-40B4-BE49-F238E27FC236}">
                <a16:creationId xmlns:a16="http://schemas.microsoft.com/office/drawing/2014/main" id="{17ED2B8B-0E4A-4452-8D2C-1EEA8D24754A}"/>
              </a:ext>
            </a:extLst>
          </p:cNvPr>
          <p:cNvSpPr>
            <a:spLocks noGrp="1"/>
          </p:cNvSpPr>
          <p:nvPr>
            <p:ph type="sldNum" sz="quarter" idx="12"/>
          </p:nvPr>
        </p:nvSpPr>
        <p:spPr/>
        <p:txBody>
          <a:bodyPr/>
          <a:lstStyle/>
          <a:p>
            <a:fld id="{D57F1E4F-1CFF-5643-939E-217C01CDF565}" type="slidenum">
              <a:rPr lang="en-US" smtClean="0"/>
              <a:pPr/>
              <a:t>3</a:t>
            </a:fld>
            <a:endParaRPr lang="en-US" dirty="0"/>
          </a:p>
        </p:txBody>
      </p:sp>
      <p:graphicFrame>
        <p:nvGraphicFramePr>
          <p:cNvPr id="5" name="Content Placeholder 4">
            <a:extLst>
              <a:ext uri="{FF2B5EF4-FFF2-40B4-BE49-F238E27FC236}">
                <a16:creationId xmlns:a16="http://schemas.microsoft.com/office/drawing/2014/main" id="{62377686-0087-4E73-9D86-150B9427B1A8}"/>
              </a:ext>
            </a:extLst>
          </p:cNvPr>
          <p:cNvGraphicFramePr>
            <a:graphicFrameLocks noGrp="1"/>
          </p:cNvGraphicFramePr>
          <p:nvPr>
            <p:ph idx="1"/>
            <p:extLst>
              <p:ext uri="{D42A27DB-BD31-4B8C-83A1-F6EECF244321}">
                <p14:modId xmlns:p14="http://schemas.microsoft.com/office/powerpoint/2010/main" val="3492062070"/>
              </p:ext>
            </p:extLst>
          </p:nvPr>
        </p:nvGraphicFramePr>
        <p:xfrm>
          <a:off x="642026" y="1641740"/>
          <a:ext cx="10711774" cy="4379681"/>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9D4306C2-DA2D-45FE-9689-31A656ADE63F}"/>
              </a:ext>
            </a:extLst>
          </p:cNvPr>
          <p:cNvSpPr txBox="1"/>
          <p:nvPr/>
        </p:nvSpPr>
        <p:spPr>
          <a:xfrm>
            <a:off x="314632" y="6323788"/>
            <a:ext cx="5781368" cy="800219"/>
          </a:xfrm>
          <a:prstGeom prst="rect">
            <a:avLst/>
          </a:prstGeom>
          <a:noFill/>
        </p:spPr>
        <p:txBody>
          <a:bodyPr wrap="square" rtlCol="0">
            <a:spAutoFit/>
          </a:bodyPr>
          <a:lstStyle/>
          <a:p>
            <a:r>
              <a:rPr lang="en-US" sz="1400" dirty="0"/>
              <a:t>*FY18 Management Projection  </a:t>
            </a:r>
          </a:p>
          <a:p>
            <a:r>
              <a:rPr lang="en-US" sz="1400" dirty="0"/>
              <a:t>Source:  ALA Audited Financial Statements</a:t>
            </a:r>
          </a:p>
          <a:p>
            <a:endParaRPr lang="en-US" dirty="0"/>
          </a:p>
        </p:txBody>
      </p:sp>
      <p:sp>
        <p:nvSpPr>
          <p:cNvPr id="6" name="Speech Bubble: Oval 5">
            <a:extLst>
              <a:ext uri="{FF2B5EF4-FFF2-40B4-BE49-F238E27FC236}">
                <a16:creationId xmlns:a16="http://schemas.microsoft.com/office/drawing/2014/main" id="{3C520403-DB6A-4BC5-B544-6BFFD3AF6679}"/>
              </a:ext>
            </a:extLst>
          </p:cNvPr>
          <p:cNvSpPr/>
          <p:nvPr/>
        </p:nvSpPr>
        <p:spPr>
          <a:xfrm>
            <a:off x="3608963" y="2441643"/>
            <a:ext cx="1595335" cy="880353"/>
          </a:xfrm>
          <a:prstGeom prst="wedgeEllipseCallout">
            <a:avLst>
              <a:gd name="adj1" fmla="val -10965"/>
              <a:gd name="adj2" fmla="val 93439"/>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400" b="1" dirty="0">
                <a:solidFill>
                  <a:schemeClr val="tx1"/>
                </a:solidFill>
                <a:latin typeface="Cambria" panose="02040503050406030204" pitchFamily="18" charset="0"/>
              </a:rPr>
              <a:t>Neal Schuman Acquisition</a:t>
            </a:r>
          </a:p>
        </p:txBody>
      </p:sp>
      <p:sp>
        <p:nvSpPr>
          <p:cNvPr id="7" name="Speech Bubble: Oval 6">
            <a:extLst>
              <a:ext uri="{FF2B5EF4-FFF2-40B4-BE49-F238E27FC236}">
                <a16:creationId xmlns:a16="http://schemas.microsoft.com/office/drawing/2014/main" id="{1EE05149-4425-4644-94E7-BD41CFF79209}"/>
              </a:ext>
            </a:extLst>
          </p:cNvPr>
          <p:cNvSpPr/>
          <p:nvPr/>
        </p:nvSpPr>
        <p:spPr>
          <a:xfrm>
            <a:off x="9795753" y="1739149"/>
            <a:ext cx="2266545" cy="1237515"/>
          </a:xfrm>
          <a:prstGeom prst="wedgeEllipseCallout">
            <a:avLst>
              <a:gd name="adj1" fmla="val -644"/>
              <a:gd name="adj2" fmla="val 111988"/>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ysClr val="windowText" lastClr="000000"/>
                </a:solidFill>
                <a:latin typeface="Cambria" panose="02040503050406030204" pitchFamily="18" charset="0"/>
              </a:rPr>
              <a:t>Budget reflects targeted investments in Advocacy, ITTS and Development </a:t>
            </a:r>
          </a:p>
        </p:txBody>
      </p:sp>
    </p:spTree>
    <p:extLst>
      <p:ext uri="{BB962C8B-B14F-4D97-AF65-F5344CB8AC3E}">
        <p14:creationId xmlns:p14="http://schemas.microsoft.com/office/powerpoint/2010/main" val="3915453403"/>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895600" y="3913762"/>
            <a:ext cx="6400800" cy="1295400"/>
          </a:xfrm>
        </p:spPr>
        <p:txBody>
          <a:bodyPr>
            <a:normAutofit lnSpcReduction="10000"/>
          </a:bodyPr>
          <a:lstStyle/>
          <a:p>
            <a:r>
              <a:rPr lang="en-US" i="1" dirty="0">
                <a:latin typeface="Cambria" panose="02040503050406030204" pitchFamily="18" charset="0"/>
              </a:rPr>
              <a:t>Reviewed by BARC and </a:t>
            </a:r>
          </a:p>
          <a:p>
            <a:r>
              <a:rPr lang="en-US" i="1" dirty="0">
                <a:latin typeface="Cambria" panose="02040503050406030204" pitchFamily="18" charset="0"/>
              </a:rPr>
              <a:t>the Executive Board at their </a:t>
            </a:r>
          </a:p>
          <a:p>
            <a:r>
              <a:rPr lang="en-US" i="1" dirty="0">
                <a:latin typeface="Cambria" panose="02040503050406030204" pitchFamily="18" charset="0"/>
              </a:rPr>
              <a:t>2018 Spring Meetings</a:t>
            </a:r>
          </a:p>
        </p:txBody>
      </p:sp>
      <p:sp>
        <p:nvSpPr>
          <p:cNvPr id="2" name="Title 1"/>
          <p:cNvSpPr>
            <a:spLocks noGrp="1"/>
          </p:cNvSpPr>
          <p:nvPr>
            <p:ph type="ctrTitle"/>
          </p:nvPr>
        </p:nvSpPr>
        <p:spPr>
          <a:xfrm>
            <a:off x="914400" y="1122363"/>
            <a:ext cx="10482606" cy="2387600"/>
          </a:xfrm>
        </p:spPr>
        <p:txBody>
          <a:bodyPr>
            <a:normAutofit/>
          </a:bodyPr>
          <a:lstStyle/>
          <a:p>
            <a:r>
              <a:rPr lang="en-US" sz="5400" b="1" dirty="0">
                <a:latin typeface="Cambria" panose="02040503050406030204" pitchFamily="18" charset="0"/>
              </a:rPr>
              <a:t>FY 2019 Preliminary Budget</a:t>
            </a:r>
          </a:p>
        </p:txBody>
      </p:sp>
      <p:sp>
        <p:nvSpPr>
          <p:cNvPr id="4" name="Slide Number Placeholder 1">
            <a:extLst>
              <a:ext uri="{FF2B5EF4-FFF2-40B4-BE49-F238E27FC236}">
                <a16:creationId xmlns:a16="http://schemas.microsoft.com/office/drawing/2014/main" id="{CFEF4B5B-147E-4E7D-95A9-F321092FFE83}"/>
              </a:ext>
            </a:extLst>
          </p:cNvPr>
          <p:cNvSpPr>
            <a:spLocks noGrp="1"/>
          </p:cNvSpPr>
          <p:nvPr>
            <p:ph type="sldNum" sz="quarter" idx="12"/>
          </p:nvPr>
        </p:nvSpPr>
        <p:spPr>
          <a:xfrm>
            <a:off x="1670304" y="6208776"/>
            <a:ext cx="457200" cy="457200"/>
          </a:xfrm>
        </p:spPr>
        <p:txBody>
          <a:bodyPr/>
          <a:lstStyle/>
          <a:p>
            <a:pPr>
              <a:defRPr/>
            </a:pPr>
            <a:r>
              <a:rPr lang="en-US" dirty="0"/>
              <a:t>2</a:t>
            </a:r>
          </a:p>
        </p:txBody>
      </p:sp>
    </p:spTree>
    <p:extLst>
      <p:ext uri="{BB962C8B-B14F-4D97-AF65-F5344CB8AC3E}">
        <p14:creationId xmlns:p14="http://schemas.microsoft.com/office/powerpoint/2010/main" val="3890901017"/>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algn="ctr" eaLnBrk="1" hangingPunct="1"/>
            <a:r>
              <a:rPr lang="en-US" sz="3600" dirty="0">
                <a:latin typeface="Constantia" pitchFamily="18" charset="0"/>
              </a:rPr>
              <a:t>ALA Programmatic </a:t>
            </a:r>
            <a:br>
              <a:rPr lang="en-US" sz="3600" dirty="0">
                <a:latin typeface="Constantia" pitchFamily="18" charset="0"/>
              </a:rPr>
            </a:br>
            <a:r>
              <a:rPr lang="en-US" sz="3600" dirty="0">
                <a:latin typeface="Constantia" pitchFamily="18" charset="0"/>
              </a:rPr>
              <a:t>Priorities </a:t>
            </a:r>
            <a:r>
              <a:rPr lang="en-US" sz="3000" dirty="0">
                <a:latin typeface="Constantia" pitchFamily="18" charset="0"/>
              </a:rPr>
              <a:t>– </a:t>
            </a:r>
            <a:r>
              <a:rPr lang="en-US" sz="1800" i="1" dirty="0">
                <a:latin typeface="Constantia" pitchFamily="18" charset="0"/>
              </a:rPr>
              <a:t>Aligned with the FY 2019 Budget</a:t>
            </a:r>
          </a:p>
        </p:txBody>
      </p:sp>
      <p:sp>
        <p:nvSpPr>
          <p:cNvPr id="14341" name="Slide Number Placeholder 4"/>
          <p:cNvSpPr>
            <a:spLocks noGrp="1"/>
          </p:cNvSpPr>
          <p:nvPr>
            <p:ph type="sldNum" sz="quarter" idx="12"/>
          </p:nvPr>
        </p:nvSpPr>
        <p:spPr>
          <a:noFill/>
        </p:spPr>
        <p:txBody>
          <a:bodyPr/>
          <a:lstStyle/>
          <a:p>
            <a:fld id="{AF031367-792F-4074-8604-B4249007A0B3}" type="slidenum">
              <a:rPr lang="en-US" smtClean="0"/>
              <a:pPr/>
              <a:t>5</a:t>
            </a:fld>
            <a:endParaRPr lang="en-US"/>
          </a:p>
        </p:txBody>
      </p:sp>
      <p:sp>
        <p:nvSpPr>
          <p:cNvPr id="14339" name="Content Placeholder 3"/>
          <p:cNvSpPr>
            <a:spLocks noGrp="1"/>
          </p:cNvSpPr>
          <p:nvPr>
            <p:ph sz="quarter" idx="1"/>
          </p:nvPr>
        </p:nvSpPr>
        <p:spPr>
          <a:xfrm>
            <a:off x="1138136" y="2057400"/>
            <a:ext cx="4876902" cy="3962400"/>
          </a:xfrm>
        </p:spPr>
        <p:txBody>
          <a:bodyPr>
            <a:normAutofit fontScale="85000" lnSpcReduction="10000"/>
          </a:bodyPr>
          <a:lstStyle/>
          <a:p>
            <a:pPr>
              <a:lnSpc>
                <a:spcPct val="110000"/>
              </a:lnSpc>
              <a:buFont typeface="Wingdings" pitchFamily="2" charset="2"/>
              <a:buChar char="§"/>
            </a:pPr>
            <a:r>
              <a:rPr lang="en-US" dirty="0">
                <a:solidFill>
                  <a:srgbClr val="000000"/>
                </a:solidFill>
                <a:latin typeface="Constantia" pitchFamily="18" charset="0"/>
                <a:cs typeface="Arial" pitchFamily="34" charset="0"/>
              </a:rPr>
              <a:t>Advocacy for Libraries and the Profession</a:t>
            </a:r>
          </a:p>
          <a:p>
            <a:pPr>
              <a:lnSpc>
                <a:spcPct val="70000"/>
              </a:lnSpc>
              <a:buFont typeface="Wingdings" pitchFamily="2" charset="2"/>
              <a:buChar char="§"/>
            </a:pPr>
            <a:endParaRPr lang="en-US" dirty="0">
              <a:solidFill>
                <a:srgbClr val="000000"/>
              </a:solidFill>
              <a:latin typeface="Constantia" pitchFamily="18" charset="0"/>
              <a:cs typeface="Arial" pitchFamily="34" charset="0"/>
            </a:endParaRPr>
          </a:p>
          <a:p>
            <a:pPr>
              <a:lnSpc>
                <a:spcPct val="70000"/>
              </a:lnSpc>
              <a:buFont typeface="Wingdings" pitchFamily="2" charset="2"/>
              <a:buChar char="§"/>
            </a:pPr>
            <a:r>
              <a:rPr lang="en-US" dirty="0">
                <a:solidFill>
                  <a:srgbClr val="000000"/>
                </a:solidFill>
                <a:latin typeface="Constantia" pitchFamily="18" charset="0"/>
                <a:cs typeface="Arial" pitchFamily="34" charset="0"/>
              </a:rPr>
              <a:t>Diversity</a:t>
            </a:r>
          </a:p>
          <a:p>
            <a:pPr>
              <a:lnSpc>
                <a:spcPct val="70000"/>
              </a:lnSpc>
              <a:buFont typeface="Wingdings" pitchFamily="2" charset="2"/>
              <a:buChar char="§"/>
            </a:pPr>
            <a:endParaRPr lang="en-US" dirty="0">
              <a:solidFill>
                <a:srgbClr val="000000"/>
              </a:solidFill>
              <a:latin typeface="Constantia" pitchFamily="18" charset="0"/>
              <a:cs typeface="Arial" pitchFamily="34" charset="0"/>
            </a:endParaRPr>
          </a:p>
          <a:p>
            <a:pPr>
              <a:lnSpc>
                <a:spcPct val="110000"/>
              </a:lnSpc>
              <a:buFont typeface="Wingdings" pitchFamily="2" charset="2"/>
              <a:buChar char="§"/>
            </a:pPr>
            <a:r>
              <a:rPr lang="en-US" dirty="0">
                <a:solidFill>
                  <a:srgbClr val="000000"/>
                </a:solidFill>
                <a:latin typeface="Constantia" pitchFamily="18" charset="0"/>
                <a:cs typeface="Arial" pitchFamily="34" charset="0"/>
              </a:rPr>
              <a:t>Equitable Access to Information and Library Services</a:t>
            </a:r>
          </a:p>
          <a:p>
            <a:pPr>
              <a:lnSpc>
                <a:spcPct val="70000"/>
              </a:lnSpc>
              <a:buFont typeface="Wingdings" pitchFamily="2" charset="2"/>
              <a:buChar char="§"/>
            </a:pPr>
            <a:endParaRPr lang="en-US" b="1" dirty="0">
              <a:solidFill>
                <a:srgbClr val="000000"/>
              </a:solidFill>
              <a:latin typeface="Constantia" pitchFamily="18" charset="0"/>
              <a:cs typeface="Arial" pitchFamily="34" charset="0"/>
            </a:endParaRPr>
          </a:p>
          <a:p>
            <a:pPr>
              <a:lnSpc>
                <a:spcPct val="120000"/>
              </a:lnSpc>
              <a:buFont typeface="Wingdings" pitchFamily="2" charset="2"/>
              <a:buChar char="§"/>
            </a:pPr>
            <a:r>
              <a:rPr lang="en-US" dirty="0">
                <a:solidFill>
                  <a:srgbClr val="000000"/>
                </a:solidFill>
                <a:latin typeface="Constantia" pitchFamily="18" charset="0"/>
                <a:cs typeface="Arial" pitchFamily="34" charset="0"/>
              </a:rPr>
              <a:t>Education and Lifelong Learning </a:t>
            </a:r>
          </a:p>
          <a:p>
            <a:pPr>
              <a:lnSpc>
                <a:spcPct val="70000"/>
              </a:lnSpc>
              <a:buFont typeface="Wingdings" pitchFamily="2" charset="2"/>
              <a:buChar char="§"/>
            </a:pPr>
            <a:endParaRPr lang="en-US" dirty="0">
              <a:solidFill>
                <a:srgbClr val="000000"/>
              </a:solidFill>
              <a:latin typeface="Perpetua" pitchFamily="18" charset="0"/>
              <a:cs typeface="Arial" pitchFamily="34" charset="0"/>
            </a:endParaRPr>
          </a:p>
          <a:p>
            <a:pPr>
              <a:buFont typeface="Wingdings" pitchFamily="2" charset="2"/>
              <a:buNone/>
            </a:pPr>
            <a:endParaRPr lang="en-US" dirty="0">
              <a:latin typeface="Perpetua" pitchFamily="18" charset="0"/>
            </a:endParaRPr>
          </a:p>
        </p:txBody>
      </p:sp>
      <p:sp>
        <p:nvSpPr>
          <p:cNvPr id="14340" name="Content Placeholder 4"/>
          <p:cNvSpPr>
            <a:spLocks noGrp="1"/>
          </p:cNvSpPr>
          <p:nvPr>
            <p:ph sz="quarter" idx="2"/>
          </p:nvPr>
        </p:nvSpPr>
        <p:spPr>
          <a:xfrm>
            <a:off x="6487133" y="1866900"/>
            <a:ext cx="3749040" cy="4343400"/>
          </a:xfrm>
        </p:spPr>
        <p:txBody>
          <a:bodyPr>
            <a:normAutofit fontScale="85000" lnSpcReduction="10000"/>
          </a:bodyPr>
          <a:lstStyle/>
          <a:p>
            <a:pPr>
              <a:lnSpc>
                <a:spcPct val="70000"/>
              </a:lnSpc>
              <a:buFont typeface="Wingdings" pitchFamily="2" charset="2"/>
              <a:buChar char="Ø"/>
            </a:pPr>
            <a:endParaRPr lang="en-US" dirty="0">
              <a:solidFill>
                <a:srgbClr val="000000"/>
              </a:solidFill>
              <a:latin typeface="Arial" pitchFamily="34" charset="0"/>
            </a:endParaRPr>
          </a:p>
          <a:p>
            <a:pPr>
              <a:lnSpc>
                <a:spcPct val="70000"/>
              </a:lnSpc>
              <a:buFont typeface="Wingdings" pitchFamily="2" charset="2"/>
              <a:buChar char="§"/>
            </a:pPr>
            <a:r>
              <a:rPr lang="en-US" dirty="0">
                <a:solidFill>
                  <a:srgbClr val="000000"/>
                </a:solidFill>
                <a:latin typeface="Constantia" pitchFamily="18" charset="0"/>
                <a:cs typeface="Arial" pitchFamily="34" charset="0"/>
              </a:rPr>
              <a:t>Literacy</a:t>
            </a:r>
          </a:p>
          <a:p>
            <a:pPr>
              <a:lnSpc>
                <a:spcPct val="70000"/>
              </a:lnSpc>
              <a:buFont typeface="Wingdings" pitchFamily="2" charset="2"/>
              <a:buChar char="§"/>
            </a:pPr>
            <a:endParaRPr lang="en-US" dirty="0">
              <a:solidFill>
                <a:srgbClr val="000000"/>
              </a:solidFill>
              <a:latin typeface="Constantia" pitchFamily="18" charset="0"/>
              <a:cs typeface="Arial" pitchFamily="34" charset="0"/>
            </a:endParaRPr>
          </a:p>
          <a:p>
            <a:pPr>
              <a:lnSpc>
                <a:spcPct val="110000"/>
              </a:lnSpc>
              <a:buFont typeface="Wingdings" pitchFamily="2" charset="2"/>
              <a:buChar char="§"/>
            </a:pPr>
            <a:r>
              <a:rPr lang="en-US" dirty="0">
                <a:solidFill>
                  <a:srgbClr val="000000"/>
                </a:solidFill>
                <a:latin typeface="Constantia" pitchFamily="18" charset="0"/>
                <a:cs typeface="Arial" pitchFamily="34" charset="0"/>
              </a:rPr>
              <a:t>Organizational Excellence</a:t>
            </a:r>
          </a:p>
          <a:p>
            <a:pPr>
              <a:lnSpc>
                <a:spcPct val="70000"/>
              </a:lnSpc>
              <a:buFont typeface="Wingdings" pitchFamily="2" charset="2"/>
              <a:buChar char="§"/>
            </a:pPr>
            <a:endParaRPr lang="en-US" dirty="0">
              <a:solidFill>
                <a:srgbClr val="000000"/>
              </a:solidFill>
              <a:latin typeface="Constantia" pitchFamily="18" charset="0"/>
              <a:cs typeface="Arial" pitchFamily="34" charset="0"/>
            </a:endParaRPr>
          </a:p>
          <a:p>
            <a:pPr>
              <a:lnSpc>
                <a:spcPct val="70000"/>
              </a:lnSpc>
              <a:buFont typeface="Wingdings" pitchFamily="2" charset="2"/>
              <a:buChar char="§"/>
            </a:pPr>
            <a:r>
              <a:rPr lang="en-US" dirty="0">
                <a:solidFill>
                  <a:srgbClr val="000000"/>
                </a:solidFill>
                <a:latin typeface="Constantia" pitchFamily="18" charset="0"/>
                <a:cs typeface="Arial" pitchFamily="34" charset="0"/>
              </a:rPr>
              <a:t>Intellectual Freedom</a:t>
            </a:r>
          </a:p>
          <a:p>
            <a:pPr>
              <a:lnSpc>
                <a:spcPct val="70000"/>
              </a:lnSpc>
              <a:buFont typeface="Wingdings" pitchFamily="2" charset="2"/>
              <a:buChar char="§"/>
            </a:pPr>
            <a:endParaRPr lang="en-US" dirty="0">
              <a:solidFill>
                <a:srgbClr val="000000"/>
              </a:solidFill>
              <a:latin typeface="Constantia" pitchFamily="18" charset="0"/>
              <a:cs typeface="Arial" pitchFamily="34" charset="0"/>
            </a:endParaRPr>
          </a:p>
          <a:p>
            <a:pPr>
              <a:lnSpc>
                <a:spcPct val="70000"/>
              </a:lnSpc>
              <a:buFont typeface="Wingdings" pitchFamily="2" charset="2"/>
              <a:buChar char="§"/>
            </a:pPr>
            <a:r>
              <a:rPr lang="en-US" dirty="0">
                <a:solidFill>
                  <a:srgbClr val="000000"/>
                </a:solidFill>
                <a:latin typeface="Constantia" pitchFamily="18" charset="0"/>
                <a:cs typeface="Arial" pitchFamily="34" charset="0"/>
              </a:rPr>
              <a:t>Transforming Libraries</a:t>
            </a:r>
          </a:p>
          <a:p>
            <a:pPr>
              <a:lnSpc>
                <a:spcPct val="70000"/>
              </a:lnSpc>
              <a:buFont typeface="Wingdings" pitchFamily="2" charset="2"/>
              <a:buChar char="§"/>
            </a:pPr>
            <a:endParaRPr lang="en-US" dirty="0">
              <a:solidFill>
                <a:srgbClr val="000000"/>
              </a:solidFill>
              <a:latin typeface="Arial" pitchFamily="34" charset="0"/>
              <a:cs typeface="Arial" pitchFamily="34" charset="0"/>
            </a:endParaRPr>
          </a:p>
          <a:p>
            <a:pPr>
              <a:lnSpc>
                <a:spcPct val="70000"/>
              </a:lnSpc>
              <a:buFont typeface="Wingdings" pitchFamily="2" charset="2"/>
              <a:buChar char="§"/>
            </a:pPr>
            <a:endParaRPr lang="en-US" dirty="0">
              <a:solidFill>
                <a:srgbClr val="000000"/>
              </a:solidFill>
              <a:latin typeface="Arial" pitchFamily="34" charset="0"/>
              <a:cs typeface="Arial" pitchFamily="34" charset="0"/>
            </a:endParaRPr>
          </a:p>
          <a:p>
            <a:pPr>
              <a:lnSpc>
                <a:spcPct val="85000"/>
              </a:lnSpc>
              <a:buFont typeface="Wingdings" pitchFamily="2" charset="2"/>
              <a:buNone/>
            </a:pPr>
            <a:endParaRPr lang="en-US" dirty="0">
              <a:solidFill>
                <a:srgbClr val="000000"/>
              </a:solidFill>
              <a:latin typeface="Arial" pitchFamily="34" charset="0"/>
              <a:cs typeface="Arial" pitchFamily="34" charset="0"/>
            </a:endParaRPr>
          </a:p>
          <a:p>
            <a:pPr>
              <a:buNone/>
            </a:pPr>
            <a:endParaRPr lang="en-US" dirty="0">
              <a:latin typeface="Arial" pitchFamily="34" charset="0"/>
              <a:cs typeface="Arial" pitchFamily="34" charset="0"/>
            </a:endParaRPr>
          </a:p>
        </p:txBody>
      </p:sp>
      <p:sp>
        <p:nvSpPr>
          <p:cNvPr id="6" name="Slide Number Placeholder 1">
            <a:extLst>
              <a:ext uri="{FF2B5EF4-FFF2-40B4-BE49-F238E27FC236}">
                <a16:creationId xmlns:a16="http://schemas.microsoft.com/office/drawing/2014/main" id="{9AEAF9A2-4552-432A-B775-46990BB52CE1}"/>
              </a:ext>
            </a:extLst>
          </p:cNvPr>
          <p:cNvSpPr txBox="1">
            <a:spLocks/>
          </p:cNvSpPr>
          <p:nvPr/>
        </p:nvSpPr>
        <p:spPr>
          <a:xfrm>
            <a:off x="1670304" y="6208776"/>
            <a:ext cx="457200" cy="457200"/>
          </a:xfrm>
          <a:prstGeom prst="ellipse">
            <a:avLst/>
          </a:prstGeom>
          <a:solidFill>
            <a:schemeClr val="accent1"/>
          </a:solidFill>
        </p:spPr>
        <p:txBody>
          <a:bodyPr wrap="none" lIns="0" tIns="0" rIns="0" bIns="0" anchor="ctr" anchorCtr="1">
            <a:noAutofit/>
          </a:bodyPr>
          <a:lstStyle>
            <a:defPPr>
              <a:defRPr lang="en-US"/>
            </a:defPPr>
            <a:lvl1pPr algn="ctr" rtl="0" eaLnBrk="1" fontAlgn="base" latinLnBrk="0" hangingPunct="1">
              <a:spcBef>
                <a:spcPct val="0"/>
              </a:spcBef>
              <a:spcAft>
                <a:spcPct val="0"/>
              </a:spcAft>
              <a:defRPr kumimoji="0" sz="1400" kern="1200">
                <a:solidFill>
                  <a:srgbClr val="FFFFFF"/>
                </a:solidFill>
                <a:latin typeface="+mj-lt"/>
                <a:ea typeface="+mj-ea"/>
                <a:cs typeface="+mj-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a:lstStyle>
          <a:p>
            <a:pPr>
              <a:defRPr/>
            </a:pPr>
            <a:r>
              <a:rPr lang="en-US" dirty="0"/>
              <a:t>3</a:t>
            </a:r>
          </a:p>
        </p:txBody>
      </p:sp>
    </p:spTree>
    <p:extLst>
      <p:ext uri="{BB962C8B-B14F-4D97-AF65-F5344CB8AC3E}">
        <p14:creationId xmlns:p14="http://schemas.microsoft.com/office/powerpoint/2010/main" val="695250989"/>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261364" y="289719"/>
            <a:ext cx="8077200" cy="1096962"/>
          </a:xfrm>
        </p:spPr>
        <p:txBody>
          <a:bodyPr>
            <a:normAutofit/>
          </a:bodyPr>
          <a:lstStyle/>
          <a:p>
            <a:pPr algn="ctr" eaLnBrk="1" hangingPunct="1"/>
            <a:r>
              <a:rPr lang="en-US" dirty="0">
                <a:latin typeface="Constantia" pitchFamily="18" charset="0"/>
              </a:rPr>
              <a:t>Strategic Directions</a:t>
            </a:r>
            <a:r>
              <a:rPr lang="en-US" b="1" dirty="0">
                <a:latin typeface="Constantia" pitchFamily="18" charset="0"/>
              </a:rPr>
              <a:t/>
            </a:r>
            <a:br>
              <a:rPr lang="en-US" b="1" dirty="0">
                <a:latin typeface="Constantia" pitchFamily="18" charset="0"/>
              </a:rPr>
            </a:br>
            <a:r>
              <a:rPr lang="en-US" sz="1400" dirty="0">
                <a:latin typeface="Constantia" pitchFamily="18" charset="0"/>
              </a:rPr>
              <a:t>- </a:t>
            </a:r>
            <a:r>
              <a:rPr lang="en-US" sz="1400" i="1" dirty="0">
                <a:latin typeface="Constantia" pitchFamily="18" charset="0"/>
              </a:rPr>
              <a:t>Strategic Framework aligned with FY 2019 Budget</a:t>
            </a:r>
          </a:p>
        </p:txBody>
      </p:sp>
      <p:sp>
        <p:nvSpPr>
          <p:cNvPr id="14341" name="Slide Number Placeholder 4"/>
          <p:cNvSpPr>
            <a:spLocks noGrp="1"/>
          </p:cNvSpPr>
          <p:nvPr>
            <p:ph type="sldNum" sz="quarter" idx="12"/>
          </p:nvPr>
        </p:nvSpPr>
        <p:spPr>
          <a:noFill/>
        </p:spPr>
        <p:txBody>
          <a:bodyPr/>
          <a:lstStyle/>
          <a:p>
            <a:fld id="{AF031367-792F-4074-8604-B4249007A0B3}" type="slidenum">
              <a:rPr lang="en-US" smtClean="0"/>
              <a:pPr/>
              <a:t>6</a:t>
            </a:fld>
            <a:endParaRPr lang="en-US"/>
          </a:p>
        </p:txBody>
      </p:sp>
      <p:sp>
        <p:nvSpPr>
          <p:cNvPr id="14339" name="Content Placeholder 3"/>
          <p:cNvSpPr>
            <a:spLocks noGrp="1"/>
          </p:cNvSpPr>
          <p:nvPr>
            <p:ph sz="quarter" idx="1"/>
          </p:nvPr>
        </p:nvSpPr>
        <p:spPr>
          <a:xfrm>
            <a:off x="1536970" y="1905000"/>
            <a:ext cx="4478068" cy="4114800"/>
          </a:xfrm>
        </p:spPr>
        <p:txBody>
          <a:bodyPr>
            <a:normAutofit fontScale="55000" lnSpcReduction="20000"/>
          </a:bodyPr>
          <a:lstStyle/>
          <a:p>
            <a:pPr>
              <a:lnSpc>
                <a:spcPct val="70000"/>
              </a:lnSpc>
              <a:buFont typeface="Wingdings" pitchFamily="2" charset="2"/>
              <a:buChar char="§"/>
            </a:pPr>
            <a:r>
              <a:rPr lang="en-US" sz="4000" b="1" dirty="0">
                <a:solidFill>
                  <a:srgbClr val="000000"/>
                </a:solidFill>
                <a:latin typeface="Constantia" panose="02030602050306030303" pitchFamily="18" charset="0"/>
                <a:cs typeface="Arial" pitchFamily="34" charset="0"/>
              </a:rPr>
              <a:t>Advocacy</a:t>
            </a:r>
          </a:p>
          <a:p>
            <a:pPr marL="274320" lvl="1" indent="0">
              <a:lnSpc>
                <a:spcPct val="120000"/>
              </a:lnSpc>
              <a:buNone/>
            </a:pPr>
            <a:r>
              <a:rPr lang="en-US" sz="3300" dirty="0">
                <a:solidFill>
                  <a:srgbClr val="000000"/>
                </a:solidFill>
                <a:latin typeface="Constantia" panose="02030602050306030303" pitchFamily="18" charset="0"/>
                <a:cs typeface="Arial" pitchFamily="34" charset="0"/>
              </a:rPr>
              <a:t>Advocate for the public value of librarians, libraries and information services</a:t>
            </a:r>
            <a:endParaRPr lang="en-US" sz="3300" b="1" dirty="0">
              <a:solidFill>
                <a:srgbClr val="000000"/>
              </a:solidFill>
              <a:latin typeface="Constantia" panose="02030602050306030303" pitchFamily="18" charset="0"/>
              <a:cs typeface="Arial" pitchFamily="34" charset="0"/>
            </a:endParaRPr>
          </a:p>
          <a:p>
            <a:pPr>
              <a:lnSpc>
                <a:spcPct val="70000"/>
              </a:lnSpc>
              <a:buFont typeface="Wingdings" pitchFamily="2" charset="2"/>
              <a:buChar char="§"/>
            </a:pPr>
            <a:endParaRPr lang="en-US" b="1" dirty="0">
              <a:solidFill>
                <a:srgbClr val="000000"/>
              </a:solidFill>
              <a:latin typeface="Constantia" panose="02030602050306030303" pitchFamily="18" charset="0"/>
              <a:cs typeface="Arial" pitchFamily="34" charset="0"/>
            </a:endParaRPr>
          </a:p>
          <a:p>
            <a:pPr marL="0" indent="0">
              <a:lnSpc>
                <a:spcPct val="70000"/>
              </a:lnSpc>
              <a:buNone/>
            </a:pPr>
            <a:endParaRPr lang="en-US" b="1" dirty="0">
              <a:solidFill>
                <a:srgbClr val="000000"/>
              </a:solidFill>
              <a:latin typeface="Constantia" panose="02030602050306030303" pitchFamily="18" charset="0"/>
              <a:cs typeface="Arial" pitchFamily="34" charset="0"/>
            </a:endParaRPr>
          </a:p>
          <a:p>
            <a:pPr>
              <a:lnSpc>
                <a:spcPct val="70000"/>
              </a:lnSpc>
              <a:buFont typeface="Wingdings" pitchFamily="2" charset="2"/>
              <a:buChar char="§"/>
            </a:pPr>
            <a:r>
              <a:rPr lang="en-US" sz="4000" b="1" dirty="0">
                <a:solidFill>
                  <a:srgbClr val="000000"/>
                </a:solidFill>
                <a:latin typeface="Constantia" panose="02030602050306030303" pitchFamily="18" charset="0"/>
                <a:cs typeface="Arial" pitchFamily="34" charset="0"/>
              </a:rPr>
              <a:t>Professional and Leadership Development </a:t>
            </a:r>
          </a:p>
          <a:p>
            <a:pPr marL="274320" lvl="1" indent="0">
              <a:lnSpc>
                <a:spcPct val="120000"/>
              </a:lnSpc>
              <a:buNone/>
            </a:pPr>
            <a:r>
              <a:rPr lang="en-US" sz="3300" dirty="0">
                <a:solidFill>
                  <a:srgbClr val="000000"/>
                </a:solidFill>
                <a:latin typeface="Constantia" panose="02030602050306030303" pitchFamily="18" charset="0"/>
                <a:cs typeface="Arial" pitchFamily="34" charset="0"/>
              </a:rPr>
              <a:t>Promote the professional and leadership development of librarians and library workers which is essential to high-quality professional practice and the future of libraries and information services</a:t>
            </a:r>
          </a:p>
          <a:p>
            <a:pPr>
              <a:lnSpc>
                <a:spcPct val="70000"/>
              </a:lnSpc>
              <a:buFont typeface="Wingdings" pitchFamily="2" charset="2"/>
              <a:buChar char="§"/>
            </a:pPr>
            <a:endParaRPr lang="en-US" b="1" dirty="0">
              <a:solidFill>
                <a:srgbClr val="000000"/>
              </a:solidFill>
              <a:latin typeface="Constantia" panose="02030602050306030303" pitchFamily="18" charset="0"/>
              <a:cs typeface="Arial" pitchFamily="34" charset="0"/>
            </a:endParaRPr>
          </a:p>
          <a:p>
            <a:pPr>
              <a:lnSpc>
                <a:spcPct val="70000"/>
              </a:lnSpc>
              <a:buFont typeface="Wingdings" pitchFamily="2" charset="2"/>
              <a:buChar char="§"/>
            </a:pPr>
            <a:endParaRPr lang="en-US" dirty="0">
              <a:solidFill>
                <a:srgbClr val="000000"/>
              </a:solidFill>
              <a:latin typeface="Perpetua" pitchFamily="18" charset="0"/>
              <a:cs typeface="Arial" pitchFamily="34" charset="0"/>
            </a:endParaRPr>
          </a:p>
          <a:p>
            <a:pPr>
              <a:buFont typeface="Wingdings" pitchFamily="2" charset="2"/>
              <a:buNone/>
            </a:pPr>
            <a:endParaRPr lang="en-US" dirty="0">
              <a:latin typeface="Perpetua" pitchFamily="18" charset="0"/>
            </a:endParaRPr>
          </a:p>
        </p:txBody>
      </p:sp>
      <p:sp>
        <p:nvSpPr>
          <p:cNvPr id="14340" name="Content Placeholder 4"/>
          <p:cNvSpPr>
            <a:spLocks noGrp="1"/>
          </p:cNvSpPr>
          <p:nvPr>
            <p:ph sz="quarter" idx="2"/>
          </p:nvPr>
        </p:nvSpPr>
        <p:spPr>
          <a:xfrm>
            <a:off x="6015037" y="1752600"/>
            <a:ext cx="5171771" cy="5037306"/>
          </a:xfrm>
        </p:spPr>
        <p:txBody>
          <a:bodyPr>
            <a:normAutofit fontScale="55000" lnSpcReduction="20000"/>
          </a:bodyPr>
          <a:lstStyle/>
          <a:p>
            <a:pPr>
              <a:lnSpc>
                <a:spcPct val="70000"/>
              </a:lnSpc>
              <a:buFont typeface="Wingdings" pitchFamily="2" charset="2"/>
              <a:buChar char="Ø"/>
            </a:pPr>
            <a:endParaRPr lang="en-US" dirty="0">
              <a:solidFill>
                <a:srgbClr val="000000"/>
              </a:solidFill>
              <a:latin typeface="Arial" pitchFamily="34" charset="0"/>
            </a:endParaRPr>
          </a:p>
          <a:p>
            <a:pPr>
              <a:lnSpc>
                <a:spcPct val="70000"/>
              </a:lnSpc>
              <a:buFont typeface="Wingdings" pitchFamily="2" charset="2"/>
              <a:buChar char="§"/>
            </a:pPr>
            <a:r>
              <a:rPr lang="en-US" sz="4000" b="1" dirty="0">
                <a:solidFill>
                  <a:srgbClr val="000000"/>
                </a:solidFill>
                <a:latin typeface="Constantia" panose="02030602050306030303" pitchFamily="18" charset="0"/>
                <a:cs typeface="Arial" pitchFamily="34" charset="0"/>
              </a:rPr>
              <a:t>Equity, Diversity and Inclusion</a:t>
            </a:r>
          </a:p>
          <a:p>
            <a:pPr marL="274320" lvl="1" indent="0">
              <a:lnSpc>
                <a:spcPct val="120000"/>
              </a:lnSpc>
              <a:buNone/>
            </a:pPr>
            <a:r>
              <a:rPr lang="en-US" sz="1300" b="1" dirty="0">
                <a:solidFill>
                  <a:srgbClr val="000000"/>
                </a:solidFill>
                <a:latin typeface="Constantia" panose="02030602050306030303" pitchFamily="18" charset="0"/>
                <a:cs typeface="Arial" pitchFamily="34" charset="0"/>
              </a:rPr>
              <a:t> </a:t>
            </a:r>
            <a:r>
              <a:rPr lang="en-US" sz="2900" dirty="0">
                <a:latin typeface="Constantia" panose="02030602050306030303" pitchFamily="18" charset="0"/>
              </a:rPr>
              <a:t>The ALA recognizes that equity, diversity and inclusion impact all aspects of work among members of the Association, the field of librarianship, and the communities served by libraries. </a:t>
            </a:r>
          </a:p>
          <a:p>
            <a:pPr marL="0" indent="0">
              <a:buNone/>
            </a:pPr>
            <a:endParaRPr lang="en-US" sz="1500" dirty="0">
              <a:latin typeface="Constantia" panose="02030602050306030303" pitchFamily="18" charset="0"/>
            </a:endParaRPr>
          </a:p>
          <a:p>
            <a:pPr marL="0" indent="0">
              <a:lnSpc>
                <a:spcPct val="70000"/>
              </a:lnSpc>
              <a:buNone/>
            </a:pPr>
            <a:endParaRPr lang="en-US" b="1" dirty="0">
              <a:solidFill>
                <a:srgbClr val="000000"/>
              </a:solidFill>
              <a:latin typeface="Constantia" panose="02030602050306030303" pitchFamily="18" charset="0"/>
              <a:cs typeface="Arial" pitchFamily="34" charset="0"/>
            </a:endParaRPr>
          </a:p>
          <a:p>
            <a:pPr>
              <a:lnSpc>
                <a:spcPct val="70000"/>
              </a:lnSpc>
              <a:buFont typeface="Wingdings" pitchFamily="2" charset="2"/>
              <a:buChar char="§"/>
            </a:pPr>
            <a:r>
              <a:rPr lang="en-US" sz="4000" b="1" dirty="0">
                <a:solidFill>
                  <a:srgbClr val="000000"/>
                </a:solidFill>
                <a:latin typeface="Constantia" panose="02030602050306030303" pitchFamily="18" charset="0"/>
                <a:cs typeface="Arial" pitchFamily="34" charset="0"/>
              </a:rPr>
              <a:t>Information Policy </a:t>
            </a:r>
            <a:endParaRPr lang="en-US" sz="4000" dirty="0">
              <a:solidFill>
                <a:srgbClr val="000000"/>
              </a:solidFill>
              <a:latin typeface="Constantia" panose="02030602050306030303" pitchFamily="18" charset="0"/>
              <a:cs typeface="Arial" pitchFamily="34" charset="0"/>
            </a:endParaRPr>
          </a:p>
          <a:p>
            <a:pPr marL="274320" lvl="1" indent="0">
              <a:lnSpc>
                <a:spcPct val="120000"/>
              </a:lnSpc>
              <a:buNone/>
            </a:pPr>
            <a:r>
              <a:rPr lang="en-US" sz="3300" dirty="0">
                <a:solidFill>
                  <a:srgbClr val="000000"/>
                </a:solidFill>
                <a:latin typeface="Constantia" panose="02030602050306030303" pitchFamily="18" charset="0"/>
                <a:cs typeface="Arial" pitchFamily="34" charset="0"/>
              </a:rPr>
              <a:t>Focus at every level on a diverse set of policy areas that includes:</a:t>
            </a:r>
          </a:p>
          <a:p>
            <a:pPr marL="274320" lvl="1" indent="0">
              <a:lnSpc>
                <a:spcPct val="120000"/>
              </a:lnSpc>
              <a:buNone/>
            </a:pPr>
            <a:endParaRPr lang="en-US" sz="2900" dirty="0">
              <a:solidFill>
                <a:srgbClr val="000000"/>
              </a:solidFill>
              <a:latin typeface="Constantia" panose="02030602050306030303" pitchFamily="18" charset="0"/>
              <a:cs typeface="Arial" pitchFamily="34" charset="0"/>
            </a:endParaRPr>
          </a:p>
          <a:p>
            <a:pPr marL="891540" lvl="2" indent="-342900">
              <a:lnSpc>
                <a:spcPct val="70000"/>
              </a:lnSpc>
              <a:buFont typeface="Wingdings" pitchFamily="2" charset="2"/>
              <a:buChar char="Ø"/>
            </a:pPr>
            <a:r>
              <a:rPr lang="en-US" sz="2600" dirty="0">
                <a:solidFill>
                  <a:srgbClr val="000000"/>
                </a:solidFill>
                <a:latin typeface="Constantia" panose="02030602050306030303" pitchFamily="18" charset="0"/>
                <a:cs typeface="Arial" pitchFamily="34" charset="0"/>
              </a:rPr>
              <a:t>intellectual freedom</a:t>
            </a:r>
          </a:p>
          <a:p>
            <a:pPr marL="891540" lvl="2" indent="-342900">
              <a:lnSpc>
                <a:spcPct val="70000"/>
              </a:lnSpc>
              <a:buFont typeface="Wingdings" pitchFamily="2" charset="2"/>
              <a:buChar char="Ø"/>
            </a:pPr>
            <a:r>
              <a:rPr lang="en-US" sz="2600" dirty="0">
                <a:solidFill>
                  <a:srgbClr val="000000"/>
                </a:solidFill>
                <a:latin typeface="Constantia" panose="02030602050306030303" pitchFamily="18" charset="0"/>
                <a:cs typeface="Arial" pitchFamily="34" charset="0"/>
              </a:rPr>
              <a:t>privacy </a:t>
            </a:r>
          </a:p>
          <a:p>
            <a:pPr marL="891540" lvl="2" indent="-342900">
              <a:lnSpc>
                <a:spcPct val="70000"/>
              </a:lnSpc>
              <a:buFont typeface="Wingdings" pitchFamily="2" charset="2"/>
              <a:buChar char="Ø"/>
            </a:pPr>
            <a:r>
              <a:rPr lang="en-US" sz="2600" dirty="0">
                <a:solidFill>
                  <a:srgbClr val="000000"/>
                </a:solidFill>
                <a:latin typeface="Constantia" panose="02030602050306030303" pitchFamily="18" charset="0"/>
                <a:cs typeface="Arial" pitchFamily="34" charset="0"/>
              </a:rPr>
              <a:t>civil liberties </a:t>
            </a:r>
          </a:p>
          <a:p>
            <a:pPr marL="891540" lvl="2" indent="-342900">
              <a:lnSpc>
                <a:spcPct val="70000"/>
              </a:lnSpc>
              <a:buFont typeface="Wingdings" pitchFamily="2" charset="2"/>
              <a:buChar char="Ø"/>
            </a:pPr>
            <a:r>
              <a:rPr lang="en-US" sz="2600" dirty="0">
                <a:solidFill>
                  <a:srgbClr val="000000"/>
                </a:solidFill>
                <a:latin typeface="Constantia" panose="02030602050306030303" pitchFamily="18" charset="0"/>
                <a:cs typeface="Arial" pitchFamily="34" charset="0"/>
              </a:rPr>
              <a:t>telecommunications </a:t>
            </a:r>
          </a:p>
          <a:p>
            <a:pPr marL="891540" lvl="2" indent="-342900">
              <a:lnSpc>
                <a:spcPct val="70000"/>
              </a:lnSpc>
              <a:buFont typeface="Wingdings" pitchFamily="2" charset="2"/>
              <a:buChar char="Ø"/>
            </a:pPr>
            <a:r>
              <a:rPr lang="en-US" sz="2600" dirty="0">
                <a:solidFill>
                  <a:srgbClr val="000000"/>
                </a:solidFill>
                <a:latin typeface="Constantia" panose="02030602050306030303" pitchFamily="18" charset="0"/>
                <a:cs typeface="Arial" pitchFamily="34" charset="0"/>
              </a:rPr>
              <a:t>funding for education and research programs </a:t>
            </a:r>
          </a:p>
          <a:p>
            <a:pPr marL="891540" lvl="2" indent="-342900">
              <a:lnSpc>
                <a:spcPct val="70000"/>
              </a:lnSpc>
              <a:buFont typeface="Wingdings" pitchFamily="2" charset="2"/>
              <a:buChar char="Ø"/>
            </a:pPr>
            <a:r>
              <a:rPr lang="en-US" sz="2600" dirty="0">
                <a:solidFill>
                  <a:srgbClr val="000000"/>
                </a:solidFill>
                <a:latin typeface="Constantia" panose="02030602050306030303" pitchFamily="18" charset="0"/>
                <a:cs typeface="Arial" pitchFamily="34" charset="0"/>
              </a:rPr>
              <a:t>funding for libraries </a:t>
            </a:r>
          </a:p>
          <a:p>
            <a:pPr marL="891540" lvl="2" indent="-342900">
              <a:lnSpc>
                <a:spcPct val="70000"/>
              </a:lnSpc>
              <a:buFont typeface="Wingdings" pitchFamily="2" charset="2"/>
              <a:buChar char="Ø"/>
            </a:pPr>
            <a:r>
              <a:rPr lang="en-US" sz="2600" dirty="0">
                <a:solidFill>
                  <a:srgbClr val="000000"/>
                </a:solidFill>
                <a:latin typeface="Constantia" panose="02030602050306030303" pitchFamily="18" charset="0"/>
                <a:cs typeface="Arial" pitchFamily="34" charset="0"/>
              </a:rPr>
              <a:t>copyright and licensing</a:t>
            </a:r>
          </a:p>
          <a:p>
            <a:pPr marL="891540" lvl="2" indent="-342900">
              <a:lnSpc>
                <a:spcPct val="70000"/>
              </a:lnSpc>
              <a:buFont typeface="Wingdings" pitchFamily="2" charset="2"/>
              <a:buChar char="Ø"/>
            </a:pPr>
            <a:r>
              <a:rPr lang="en-US" sz="2600" dirty="0">
                <a:solidFill>
                  <a:srgbClr val="000000"/>
                </a:solidFill>
                <a:latin typeface="Constantia" panose="02030602050306030303" pitchFamily="18" charset="0"/>
                <a:cs typeface="Arial" pitchFamily="34" charset="0"/>
              </a:rPr>
              <a:t>government information </a:t>
            </a:r>
          </a:p>
          <a:p>
            <a:pPr marL="891540" lvl="2" indent="-342900">
              <a:lnSpc>
                <a:spcPct val="70000"/>
              </a:lnSpc>
              <a:buFont typeface="Wingdings" pitchFamily="2" charset="2"/>
              <a:buChar char="Ø"/>
            </a:pPr>
            <a:r>
              <a:rPr lang="en-US" sz="2600" dirty="0">
                <a:solidFill>
                  <a:srgbClr val="000000"/>
                </a:solidFill>
                <a:latin typeface="Constantia" panose="02030602050306030303" pitchFamily="18" charset="0"/>
                <a:cs typeface="Arial" pitchFamily="34" charset="0"/>
              </a:rPr>
              <a:t>literacy </a:t>
            </a:r>
          </a:p>
          <a:p>
            <a:pPr>
              <a:lnSpc>
                <a:spcPct val="70000"/>
              </a:lnSpc>
              <a:buFont typeface="Wingdings" pitchFamily="2" charset="2"/>
              <a:buChar char="§"/>
            </a:pPr>
            <a:endParaRPr lang="en-US" dirty="0">
              <a:solidFill>
                <a:srgbClr val="000000"/>
              </a:solidFill>
              <a:latin typeface="Arial" pitchFamily="34" charset="0"/>
              <a:cs typeface="Arial" pitchFamily="34" charset="0"/>
            </a:endParaRPr>
          </a:p>
          <a:p>
            <a:pPr>
              <a:lnSpc>
                <a:spcPct val="85000"/>
              </a:lnSpc>
              <a:buFont typeface="Wingdings" pitchFamily="2" charset="2"/>
              <a:buNone/>
            </a:pPr>
            <a:endParaRPr lang="en-US" dirty="0">
              <a:solidFill>
                <a:srgbClr val="000000"/>
              </a:solidFill>
              <a:latin typeface="Arial" pitchFamily="34" charset="0"/>
              <a:cs typeface="Arial" pitchFamily="34" charset="0"/>
            </a:endParaRPr>
          </a:p>
          <a:p>
            <a:endParaRPr lang="en-US" dirty="0">
              <a:latin typeface="Arial" pitchFamily="34" charset="0"/>
              <a:cs typeface="Arial" pitchFamily="34" charset="0"/>
            </a:endParaRPr>
          </a:p>
        </p:txBody>
      </p:sp>
      <p:sp>
        <p:nvSpPr>
          <p:cNvPr id="6" name="Slide Number Placeholder 1">
            <a:extLst>
              <a:ext uri="{FF2B5EF4-FFF2-40B4-BE49-F238E27FC236}">
                <a16:creationId xmlns:a16="http://schemas.microsoft.com/office/drawing/2014/main" id="{E4192A94-B8B4-47A9-870C-EA726BAD375E}"/>
              </a:ext>
            </a:extLst>
          </p:cNvPr>
          <p:cNvSpPr txBox="1">
            <a:spLocks/>
          </p:cNvSpPr>
          <p:nvPr/>
        </p:nvSpPr>
        <p:spPr>
          <a:xfrm>
            <a:off x="1670304" y="6208776"/>
            <a:ext cx="457200" cy="457200"/>
          </a:xfrm>
          <a:prstGeom prst="ellipse">
            <a:avLst/>
          </a:prstGeom>
          <a:solidFill>
            <a:schemeClr val="accent1"/>
          </a:solidFill>
        </p:spPr>
        <p:txBody>
          <a:bodyPr wrap="none" lIns="0" tIns="0" rIns="0" bIns="0" anchor="ctr" anchorCtr="1">
            <a:noAutofit/>
          </a:bodyPr>
          <a:lstStyle>
            <a:defPPr>
              <a:defRPr lang="en-US"/>
            </a:defPPr>
            <a:lvl1pPr algn="ctr" rtl="0" eaLnBrk="1" fontAlgn="base" latinLnBrk="0" hangingPunct="1">
              <a:spcBef>
                <a:spcPct val="0"/>
              </a:spcBef>
              <a:spcAft>
                <a:spcPct val="0"/>
              </a:spcAft>
              <a:defRPr kumimoji="0" sz="1400" kern="1200">
                <a:solidFill>
                  <a:srgbClr val="FFFFFF"/>
                </a:solidFill>
                <a:latin typeface="+mj-lt"/>
                <a:ea typeface="+mj-ea"/>
                <a:cs typeface="+mj-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a:lstStyle>
          <a:p>
            <a:pPr>
              <a:defRPr/>
            </a:pPr>
            <a:r>
              <a:rPr lang="en-US" dirty="0"/>
              <a:t>4</a:t>
            </a:r>
          </a:p>
        </p:txBody>
      </p:sp>
    </p:spTree>
    <p:extLst>
      <p:ext uri="{BB962C8B-B14F-4D97-AF65-F5344CB8AC3E}">
        <p14:creationId xmlns:p14="http://schemas.microsoft.com/office/powerpoint/2010/main" val="139840477"/>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p:cNvGrpSpPr/>
          <p:nvPr/>
        </p:nvGrpSpPr>
        <p:grpSpPr>
          <a:xfrm>
            <a:off x="1250388" y="1258480"/>
            <a:ext cx="8920479" cy="5477283"/>
            <a:chOff x="2144468" y="1075917"/>
            <a:chExt cx="8920479" cy="5477283"/>
          </a:xfrm>
        </p:grpSpPr>
        <p:pic>
          <p:nvPicPr>
            <p:cNvPr id="19" name="Picture 18"/>
            <p:cNvPicPr>
              <a:picLocks noChangeAspect="1"/>
            </p:cNvPicPr>
            <p:nvPr/>
          </p:nvPicPr>
          <p:blipFill>
            <a:blip r:embed="rId3"/>
            <a:stretch>
              <a:fillRect/>
            </a:stretch>
          </p:blipFill>
          <p:spPr>
            <a:xfrm>
              <a:off x="2225696" y="1075917"/>
              <a:ext cx="8839251" cy="4639083"/>
            </a:xfrm>
            <a:prstGeom prst="rect">
              <a:avLst/>
            </a:prstGeom>
          </p:spPr>
        </p:pic>
        <p:sp>
          <p:nvSpPr>
            <p:cNvPr id="20" name="Text Box 11"/>
            <p:cNvSpPr txBox="1">
              <a:spLocks noChangeArrowheads="1"/>
            </p:cNvSpPr>
            <p:nvPr/>
          </p:nvSpPr>
          <p:spPr bwMode="auto">
            <a:xfrm>
              <a:off x="8458200" y="3505201"/>
              <a:ext cx="1676400" cy="708025"/>
            </a:xfrm>
            <a:prstGeom prst="rect">
              <a:avLst/>
            </a:prstGeom>
            <a:noFill/>
            <a:ln w="9525">
              <a:noFill/>
              <a:miter lim="800000"/>
              <a:headEnd/>
              <a:tailEnd/>
            </a:ln>
          </p:spPr>
          <p:txBody>
            <a:bodyPr>
              <a:spAutoFit/>
            </a:bodyPr>
            <a:lstStyle/>
            <a:p>
              <a:pPr algn="r"/>
              <a:r>
                <a:rPr lang="en-US" b="1" dirty="0">
                  <a:solidFill>
                    <a:srgbClr val="000000"/>
                  </a:solidFill>
                  <a:latin typeface="Perpetua" pitchFamily="18" charset="0"/>
                </a:rPr>
                <a:t>                        </a:t>
              </a:r>
            </a:p>
            <a:p>
              <a:pPr algn="r"/>
              <a:r>
                <a:rPr lang="en-US" sz="2200" b="1" dirty="0">
                  <a:solidFill>
                    <a:srgbClr val="000000"/>
                  </a:solidFill>
                  <a:latin typeface="Arial" charset="0"/>
                </a:rPr>
                <a:t>    </a:t>
              </a:r>
            </a:p>
          </p:txBody>
        </p:sp>
        <p:sp>
          <p:nvSpPr>
            <p:cNvPr id="21" name="Text Box 12"/>
            <p:cNvSpPr txBox="1">
              <a:spLocks noChangeArrowheads="1"/>
            </p:cNvSpPr>
            <p:nvPr/>
          </p:nvSpPr>
          <p:spPr bwMode="auto">
            <a:xfrm>
              <a:off x="10058400" y="6248400"/>
              <a:ext cx="184150" cy="304800"/>
            </a:xfrm>
            <a:prstGeom prst="rect">
              <a:avLst/>
            </a:prstGeom>
            <a:noFill/>
            <a:ln w="12700">
              <a:noFill/>
              <a:miter lim="800000"/>
              <a:headEnd/>
              <a:tailEnd/>
            </a:ln>
          </p:spPr>
          <p:txBody>
            <a:bodyPr wrap="none">
              <a:spAutoFit/>
            </a:bodyPr>
            <a:lstStyle/>
            <a:p>
              <a:endParaRPr lang="en-US" sz="1400" b="1" dirty="0">
                <a:solidFill>
                  <a:srgbClr val="006B61"/>
                </a:solidFill>
                <a:latin typeface="Arial" charset="0"/>
              </a:endParaRPr>
            </a:p>
          </p:txBody>
        </p:sp>
        <p:sp>
          <p:nvSpPr>
            <p:cNvPr id="22" name="Rectangle 2"/>
            <p:cNvSpPr txBox="1">
              <a:spLocks noChangeArrowheads="1"/>
            </p:cNvSpPr>
            <p:nvPr/>
          </p:nvSpPr>
          <p:spPr>
            <a:xfrm>
              <a:off x="2144468" y="3581401"/>
              <a:ext cx="6237532" cy="213359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571500" indent="-571500">
                <a:buFont typeface="Arial" panose="020B0604020202020204" pitchFamily="34" charset="0"/>
                <a:buChar char="•"/>
              </a:pPr>
              <a:endParaRPr lang="en-US" sz="3200" dirty="0">
                <a:latin typeface="Perpetua" pitchFamily="18" charset="0"/>
              </a:endParaRPr>
            </a:p>
          </p:txBody>
        </p:sp>
        <p:sp>
          <p:nvSpPr>
            <p:cNvPr id="23" name="TextBox 22"/>
            <p:cNvSpPr txBox="1"/>
            <p:nvPr/>
          </p:nvSpPr>
          <p:spPr>
            <a:xfrm>
              <a:off x="6832858" y="4363721"/>
              <a:ext cx="1584702" cy="1261884"/>
            </a:xfrm>
            <a:prstGeom prst="rect">
              <a:avLst/>
            </a:prstGeom>
            <a:noFill/>
          </p:spPr>
          <p:txBody>
            <a:bodyPr wrap="square" rtlCol="0">
              <a:spAutoFit/>
            </a:bodyPr>
            <a:lstStyle/>
            <a:p>
              <a:pPr algn="ctr"/>
              <a:endParaRPr lang="en-US" sz="1600" i="1" dirty="0">
                <a:solidFill>
                  <a:srgbClr val="FF0000"/>
                </a:solidFill>
              </a:endParaRPr>
            </a:p>
            <a:p>
              <a:pPr algn="ctr"/>
              <a:r>
                <a:rPr lang="en-US" sz="1600" i="1" dirty="0">
                  <a:solidFill>
                    <a:srgbClr val="FF0000"/>
                  </a:solidFill>
                </a:rPr>
                <a:t>CAPITAL PROJECTS </a:t>
              </a:r>
            </a:p>
            <a:p>
              <a:pPr algn="ctr"/>
              <a:r>
                <a:rPr lang="en-US" sz="1600" i="1" dirty="0">
                  <a:solidFill>
                    <a:srgbClr val="FF0000"/>
                  </a:solidFill>
                </a:rPr>
                <a:t>$TBD</a:t>
              </a:r>
            </a:p>
            <a:p>
              <a:pPr algn="ctr"/>
              <a:endParaRPr lang="en-US" sz="1200" i="1" dirty="0">
                <a:solidFill>
                  <a:srgbClr val="FF0000"/>
                </a:solidFill>
              </a:endParaRPr>
            </a:p>
          </p:txBody>
        </p:sp>
        <p:cxnSp>
          <p:nvCxnSpPr>
            <p:cNvPr id="24" name="Straight Arrow Connector 23"/>
            <p:cNvCxnSpPr>
              <a:cxnSpLocks/>
            </p:cNvCxnSpPr>
            <p:nvPr/>
          </p:nvCxnSpPr>
          <p:spPr>
            <a:xfrm flipV="1">
              <a:off x="6746756" y="4833298"/>
              <a:ext cx="426203" cy="691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21510" name="Slide Number Placeholder 13"/>
          <p:cNvSpPr>
            <a:spLocks noGrp="1"/>
          </p:cNvSpPr>
          <p:nvPr>
            <p:ph type="sldNum" sz="quarter" idx="12"/>
          </p:nvPr>
        </p:nvSpPr>
        <p:spPr>
          <a:xfrm>
            <a:off x="8001000" y="6553201"/>
            <a:ext cx="2057400" cy="365125"/>
          </a:xfrm>
          <a:noFill/>
        </p:spPr>
        <p:txBody>
          <a:bodyPr/>
          <a:lstStyle/>
          <a:p>
            <a:fld id="{57E78C8F-0D52-4C2E-BA70-A903AD4E88AD}" type="slidenum">
              <a:rPr lang="en-US" smtClean="0"/>
              <a:pPr/>
              <a:t>7</a:t>
            </a:fld>
            <a:endParaRPr lang="en-US" dirty="0"/>
          </a:p>
        </p:txBody>
      </p:sp>
      <p:sp>
        <p:nvSpPr>
          <p:cNvPr id="21506" name="Rectangle 2"/>
          <p:cNvSpPr>
            <a:spLocks noGrp="1" noChangeArrowheads="1"/>
          </p:cNvSpPr>
          <p:nvPr>
            <p:ph type="title" idx="4294967295"/>
          </p:nvPr>
        </p:nvSpPr>
        <p:spPr>
          <a:xfrm>
            <a:off x="898902" y="362635"/>
            <a:ext cx="9540498" cy="1466165"/>
          </a:xfrm>
        </p:spPr>
        <p:txBody>
          <a:bodyPr>
            <a:normAutofit/>
          </a:bodyPr>
          <a:lstStyle/>
          <a:p>
            <a:r>
              <a:rPr lang="en-US" dirty="0">
                <a:latin typeface="Perpetua" pitchFamily="18" charset="0"/>
              </a:rPr>
              <a:t>FY19 Preliminary Budget Details</a:t>
            </a:r>
            <a:br>
              <a:rPr lang="en-US" dirty="0">
                <a:latin typeface="Perpetua" pitchFamily="18" charset="0"/>
              </a:rPr>
            </a:br>
            <a:r>
              <a:rPr lang="en-US" sz="1600" dirty="0">
                <a:latin typeface="Cambria" panose="02040503050406030204" pitchFamily="18" charset="0"/>
              </a:rPr>
              <a:t>(</a:t>
            </a:r>
            <a:r>
              <a:rPr lang="en-US" sz="1600" i="1" dirty="0">
                <a:latin typeface="Cambria" panose="02040503050406030204" pitchFamily="18" charset="0"/>
              </a:rPr>
              <a:t>The Numbers Behind Our Plan for FY19</a:t>
            </a:r>
            <a:r>
              <a:rPr lang="en-US" sz="1600" dirty="0">
                <a:latin typeface="Cambria" panose="02040503050406030204" pitchFamily="18" charset="0"/>
              </a:rPr>
              <a:t>)</a:t>
            </a:r>
          </a:p>
        </p:txBody>
      </p:sp>
      <p:sp>
        <p:nvSpPr>
          <p:cNvPr id="21508" name="Text Box 11"/>
          <p:cNvSpPr txBox="1">
            <a:spLocks noChangeArrowheads="1"/>
          </p:cNvSpPr>
          <p:nvPr/>
        </p:nvSpPr>
        <p:spPr bwMode="auto">
          <a:xfrm>
            <a:off x="8458200" y="3505201"/>
            <a:ext cx="1676400" cy="708025"/>
          </a:xfrm>
          <a:prstGeom prst="rect">
            <a:avLst/>
          </a:prstGeom>
          <a:noFill/>
          <a:ln w="9525">
            <a:noFill/>
            <a:miter lim="800000"/>
            <a:headEnd/>
            <a:tailEnd/>
          </a:ln>
        </p:spPr>
        <p:txBody>
          <a:bodyPr>
            <a:spAutoFit/>
          </a:bodyPr>
          <a:lstStyle/>
          <a:p>
            <a:pPr algn="r"/>
            <a:r>
              <a:rPr lang="en-US" b="1" dirty="0">
                <a:solidFill>
                  <a:srgbClr val="000000"/>
                </a:solidFill>
                <a:latin typeface="Perpetua" pitchFamily="18" charset="0"/>
              </a:rPr>
              <a:t>                        </a:t>
            </a:r>
          </a:p>
          <a:p>
            <a:pPr algn="r"/>
            <a:r>
              <a:rPr lang="en-US" sz="2200" b="1" dirty="0">
                <a:solidFill>
                  <a:srgbClr val="000000"/>
                </a:solidFill>
                <a:latin typeface="Arial" charset="0"/>
              </a:rPr>
              <a:t>    </a:t>
            </a:r>
          </a:p>
        </p:txBody>
      </p:sp>
      <p:sp>
        <p:nvSpPr>
          <p:cNvPr id="21509" name="Text Box 12"/>
          <p:cNvSpPr txBox="1">
            <a:spLocks noChangeArrowheads="1"/>
          </p:cNvSpPr>
          <p:nvPr/>
        </p:nvSpPr>
        <p:spPr bwMode="auto">
          <a:xfrm>
            <a:off x="10058400" y="6248400"/>
            <a:ext cx="184150" cy="304800"/>
          </a:xfrm>
          <a:prstGeom prst="rect">
            <a:avLst/>
          </a:prstGeom>
          <a:noFill/>
          <a:ln w="12700">
            <a:noFill/>
            <a:miter lim="800000"/>
            <a:headEnd/>
            <a:tailEnd/>
          </a:ln>
        </p:spPr>
        <p:txBody>
          <a:bodyPr wrap="none">
            <a:spAutoFit/>
          </a:bodyPr>
          <a:lstStyle/>
          <a:p>
            <a:endParaRPr lang="en-US" sz="1400" b="1" dirty="0">
              <a:solidFill>
                <a:srgbClr val="006B61"/>
              </a:solidFill>
              <a:latin typeface="Arial" charset="0"/>
            </a:endParaRPr>
          </a:p>
        </p:txBody>
      </p:sp>
      <p:sp>
        <p:nvSpPr>
          <p:cNvPr id="9" name="Rectangle 2"/>
          <p:cNvSpPr txBox="1">
            <a:spLocks noChangeArrowheads="1"/>
          </p:cNvSpPr>
          <p:nvPr/>
        </p:nvSpPr>
        <p:spPr>
          <a:xfrm>
            <a:off x="2144468" y="3581401"/>
            <a:ext cx="6237532" cy="213359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571500" indent="-571500">
              <a:buFont typeface="Arial" panose="020B0604020202020204" pitchFamily="34" charset="0"/>
              <a:buChar char="•"/>
            </a:pPr>
            <a:endParaRPr lang="en-US" sz="3200" dirty="0">
              <a:latin typeface="Perpetua" pitchFamily="18" charset="0"/>
            </a:endParaRPr>
          </a:p>
        </p:txBody>
      </p:sp>
      <p:sp>
        <p:nvSpPr>
          <p:cNvPr id="4" name="TextBox 3"/>
          <p:cNvSpPr txBox="1"/>
          <p:nvPr/>
        </p:nvSpPr>
        <p:spPr>
          <a:xfrm>
            <a:off x="1885415" y="3150207"/>
            <a:ext cx="1371600" cy="369332"/>
          </a:xfrm>
          <a:prstGeom prst="rect">
            <a:avLst/>
          </a:prstGeom>
          <a:noFill/>
        </p:spPr>
        <p:txBody>
          <a:bodyPr wrap="square" rtlCol="0">
            <a:spAutoFit/>
          </a:bodyPr>
          <a:lstStyle/>
          <a:p>
            <a:pPr algn="ctr"/>
            <a:r>
              <a:rPr lang="en-US" dirty="0">
                <a:latin typeface="Cambria" panose="02040503050406030204" pitchFamily="18" charset="0"/>
              </a:rPr>
              <a:t>$28.4M</a:t>
            </a:r>
          </a:p>
        </p:txBody>
      </p:sp>
      <p:sp>
        <p:nvSpPr>
          <p:cNvPr id="10" name="TextBox 9"/>
          <p:cNvSpPr txBox="1"/>
          <p:nvPr/>
        </p:nvSpPr>
        <p:spPr>
          <a:xfrm>
            <a:off x="1875935" y="4013533"/>
            <a:ext cx="1371600" cy="369332"/>
          </a:xfrm>
          <a:prstGeom prst="rect">
            <a:avLst/>
          </a:prstGeom>
          <a:noFill/>
        </p:spPr>
        <p:txBody>
          <a:bodyPr wrap="square" rtlCol="0">
            <a:spAutoFit/>
          </a:bodyPr>
          <a:lstStyle/>
          <a:p>
            <a:pPr algn="ctr"/>
            <a:r>
              <a:rPr lang="en-US" dirty="0">
                <a:latin typeface="Cambria" panose="02040503050406030204" pitchFamily="18" charset="0"/>
              </a:rPr>
              <a:t>$13.4M</a:t>
            </a:r>
          </a:p>
        </p:txBody>
      </p:sp>
      <p:sp>
        <p:nvSpPr>
          <p:cNvPr id="11" name="TextBox 10"/>
          <p:cNvSpPr txBox="1"/>
          <p:nvPr/>
        </p:nvSpPr>
        <p:spPr>
          <a:xfrm>
            <a:off x="1926640" y="4796444"/>
            <a:ext cx="1371600" cy="369332"/>
          </a:xfrm>
          <a:prstGeom prst="rect">
            <a:avLst/>
          </a:prstGeom>
          <a:noFill/>
        </p:spPr>
        <p:txBody>
          <a:bodyPr wrap="square" rtlCol="0">
            <a:spAutoFit/>
          </a:bodyPr>
          <a:lstStyle/>
          <a:p>
            <a:pPr algn="ctr"/>
            <a:r>
              <a:rPr lang="en-US" dirty="0">
                <a:latin typeface="Cambria" panose="02040503050406030204" pitchFamily="18" charset="0"/>
              </a:rPr>
              <a:t>$0.4M</a:t>
            </a:r>
          </a:p>
        </p:txBody>
      </p:sp>
      <p:sp>
        <p:nvSpPr>
          <p:cNvPr id="12" name="TextBox 11"/>
          <p:cNvSpPr txBox="1"/>
          <p:nvPr/>
        </p:nvSpPr>
        <p:spPr>
          <a:xfrm>
            <a:off x="4983351" y="1667444"/>
            <a:ext cx="1371600" cy="369332"/>
          </a:xfrm>
          <a:prstGeom prst="rect">
            <a:avLst/>
          </a:prstGeom>
          <a:noFill/>
        </p:spPr>
        <p:txBody>
          <a:bodyPr wrap="square" rtlCol="0">
            <a:spAutoFit/>
          </a:bodyPr>
          <a:lstStyle/>
          <a:p>
            <a:pPr algn="ctr"/>
            <a:r>
              <a:rPr lang="en-US" dirty="0">
                <a:latin typeface="Cambria" panose="02040503050406030204" pitchFamily="18" charset="0"/>
              </a:rPr>
              <a:t>$46.7M</a:t>
            </a:r>
          </a:p>
        </p:txBody>
      </p:sp>
      <p:sp>
        <p:nvSpPr>
          <p:cNvPr id="13" name="TextBox 12"/>
          <p:cNvSpPr txBox="1"/>
          <p:nvPr/>
        </p:nvSpPr>
        <p:spPr>
          <a:xfrm>
            <a:off x="6228814" y="3551004"/>
            <a:ext cx="1371600" cy="369332"/>
          </a:xfrm>
          <a:prstGeom prst="rect">
            <a:avLst/>
          </a:prstGeom>
          <a:noFill/>
        </p:spPr>
        <p:txBody>
          <a:bodyPr wrap="square" rtlCol="0">
            <a:spAutoFit/>
          </a:bodyPr>
          <a:lstStyle/>
          <a:p>
            <a:pPr algn="ctr"/>
            <a:r>
              <a:rPr lang="en-US" dirty="0">
                <a:latin typeface="Cambria" panose="02040503050406030204" pitchFamily="18" charset="0"/>
              </a:rPr>
              <a:t>$3.9M</a:t>
            </a:r>
          </a:p>
        </p:txBody>
      </p:sp>
      <p:sp>
        <p:nvSpPr>
          <p:cNvPr id="14" name="TextBox 13"/>
          <p:cNvSpPr txBox="1"/>
          <p:nvPr/>
        </p:nvSpPr>
        <p:spPr>
          <a:xfrm>
            <a:off x="8448720" y="3935893"/>
            <a:ext cx="1371600" cy="369332"/>
          </a:xfrm>
          <a:prstGeom prst="rect">
            <a:avLst/>
          </a:prstGeom>
          <a:noFill/>
        </p:spPr>
        <p:txBody>
          <a:bodyPr wrap="square" rtlCol="0">
            <a:spAutoFit/>
          </a:bodyPr>
          <a:lstStyle/>
          <a:p>
            <a:pPr algn="ctr"/>
            <a:r>
              <a:rPr lang="en-US" dirty="0">
                <a:latin typeface="Cambria" panose="02040503050406030204" pitchFamily="18" charset="0"/>
              </a:rPr>
              <a:t>$.6M</a:t>
            </a:r>
          </a:p>
        </p:txBody>
      </p:sp>
      <p:sp>
        <p:nvSpPr>
          <p:cNvPr id="15" name="TextBox 14"/>
          <p:cNvSpPr txBox="1"/>
          <p:nvPr/>
        </p:nvSpPr>
        <p:spPr>
          <a:xfrm>
            <a:off x="1564640" y="5152446"/>
            <a:ext cx="7980680" cy="1569660"/>
          </a:xfrm>
          <a:prstGeom prst="rect">
            <a:avLst/>
          </a:prstGeom>
          <a:noFill/>
        </p:spPr>
        <p:txBody>
          <a:bodyPr wrap="square" rtlCol="0">
            <a:spAutoFit/>
          </a:bodyPr>
          <a:lstStyle/>
          <a:p>
            <a:pPr marL="285750" indent="-285750">
              <a:buFont typeface="Arial" panose="020B0604020202020204" pitchFamily="34" charset="0"/>
              <a:buChar char="•"/>
            </a:pPr>
            <a:endParaRPr lang="en-US" sz="1600" dirty="0">
              <a:latin typeface="Cambria" panose="02040503050406030204" pitchFamily="18" charset="0"/>
            </a:endParaRPr>
          </a:p>
          <a:p>
            <a:pPr marL="285750" indent="-285750">
              <a:buFont typeface="Arial" panose="020B0604020202020204" pitchFamily="34" charset="0"/>
              <a:buChar char="•"/>
            </a:pPr>
            <a:r>
              <a:rPr lang="en-US" sz="1600" dirty="0">
                <a:latin typeface="Cambria" panose="02040503050406030204" pitchFamily="18" charset="0"/>
              </a:rPr>
              <a:t>General Fund FY19 Revenue Budget of $28.4M </a:t>
            </a:r>
          </a:p>
          <a:p>
            <a:pPr marL="285750" indent="-285750">
              <a:buFont typeface="Arial" panose="020B0604020202020204" pitchFamily="34" charset="0"/>
              <a:buChar char="•"/>
            </a:pPr>
            <a:r>
              <a:rPr lang="en-US" sz="1600" dirty="0">
                <a:latin typeface="Cambria" panose="02040503050406030204" pitchFamily="18" charset="0"/>
              </a:rPr>
              <a:t>General Fund FY19 Expense Budget of $30.1M </a:t>
            </a:r>
          </a:p>
          <a:p>
            <a:pPr marL="285750" indent="-285750">
              <a:buFont typeface="Arial" panose="020B0604020202020204" pitchFamily="34" charset="0"/>
              <a:buChar char="•"/>
            </a:pPr>
            <a:r>
              <a:rPr lang="en-US" sz="1600" dirty="0">
                <a:latin typeface="Cambria" panose="02040503050406030204" pitchFamily="18" charset="0"/>
              </a:rPr>
              <a:t>Budgeted FY19 Net Expense of ($1.7 M) </a:t>
            </a:r>
          </a:p>
          <a:p>
            <a:pPr marL="285750" indent="-285750">
              <a:buFont typeface="Arial" panose="020B0604020202020204" pitchFamily="34" charset="0"/>
              <a:buChar char="•"/>
            </a:pPr>
            <a:r>
              <a:rPr lang="en-US" sz="1600" dirty="0">
                <a:latin typeface="Cambria" panose="02040503050406030204" pitchFamily="18" charset="0"/>
              </a:rPr>
              <a:t>Support from Net Assets of $1.7 M</a:t>
            </a:r>
          </a:p>
          <a:p>
            <a:pPr marL="285750" indent="-285750">
              <a:buFont typeface="Arial" panose="020B0604020202020204" pitchFamily="34" charset="0"/>
              <a:buChar char="•"/>
            </a:pPr>
            <a:r>
              <a:rPr lang="en-US" sz="1600" dirty="0">
                <a:latin typeface="Cambria" panose="02040503050406030204" pitchFamily="18" charset="0"/>
              </a:rPr>
              <a:t>General Fund Net Revenue of $0</a:t>
            </a:r>
          </a:p>
        </p:txBody>
      </p:sp>
      <p:sp>
        <p:nvSpPr>
          <p:cNvPr id="17" name="Slide Number Placeholder 13"/>
          <p:cNvSpPr txBox="1">
            <a:spLocks/>
          </p:cNvSpPr>
          <p:nvPr/>
        </p:nvSpPr>
        <p:spPr>
          <a:xfrm>
            <a:off x="10058400" y="6553201"/>
            <a:ext cx="2057400" cy="365125"/>
          </a:xfrm>
          <a:prstGeom prst="rect">
            <a:avLst/>
          </a:prstGeom>
          <a:noFill/>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7E78C8F-0D52-4C2E-BA70-A903AD4E88AD}" type="slidenum">
              <a:rPr lang="en-US" smtClean="0"/>
              <a:pPr/>
              <a:t>7</a:t>
            </a:fld>
            <a:endParaRPr lang="en-US" dirty="0"/>
          </a:p>
        </p:txBody>
      </p:sp>
    </p:spTree>
    <p:extLst>
      <p:ext uri="{BB962C8B-B14F-4D97-AF65-F5344CB8AC3E}">
        <p14:creationId xmlns:p14="http://schemas.microsoft.com/office/powerpoint/2010/main" val="2633228369"/>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261F639-A736-41EB-823C-C86C70CF6AE0}"/>
              </a:ext>
            </a:extLst>
          </p:cNvPr>
          <p:cNvSpPr>
            <a:spLocks noGrp="1"/>
          </p:cNvSpPr>
          <p:nvPr>
            <p:ph type="title"/>
          </p:nvPr>
        </p:nvSpPr>
        <p:spPr>
          <a:xfrm>
            <a:off x="464527" y="685637"/>
            <a:ext cx="11262946" cy="857006"/>
          </a:xfrm>
        </p:spPr>
        <p:txBody>
          <a:bodyPr>
            <a:normAutofit/>
          </a:bodyPr>
          <a:lstStyle/>
          <a:p>
            <a:pPr algn="ctr"/>
            <a:r>
              <a:rPr lang="en-US" sz="4000" b="1" dirty="0">
                <a:latin typeface="Cambria" panose="02040503050406030204" pitchFamily="18" charset="0"/>
              </a:rPr>
              <a:t>Key Supplemental Investment Areas in FY19 </a:t>
            </a:r>
          </a:p>
        </p:txBody>
      </p:sp>
      <p:sp>
        <p:nvSpPr>
          <p:cNvPr id="4" name="Content Placeholder 3">
            <a:extLst>
              <a:ext uri="{FF2B5EF4-FFF2-40B4-BE49-F238E27FC236}">
                <a16:creationId xmlns:a16="http://schemas.microsoft.com/office/drawing/2014/main" id="{84487C4C-B7A1-49FF-9E6D-37FFE40388F5}"/>
              </a:ext>
            </a:extLst>
          </p:cNvPr>
          <p:cNvSpPr>
            <a:spLocks noGrp="1"/>
          </p:cNvSpPr>
          <p:nvPr>
            <p:ph idx="1"/>
          </p:nvPr>
        </p:nvSpPr>
        <p:spPr>
          <a:xfrm>
            <a:off x="2538919" y="2344366"/>
            <a:ext cx="8814880" cy="3603996"/>
          </a:xfrm>
        </p:spPr>
        <p:txBody>
          <a:bodyPr>
            <a:normAutofit fontScale="85000" lnSpcReduction="10000"/>
          </a:bodyPr>
          <a:lstStyle/>
          <a:p>
            <a:pPr>
              <a:buFont typeface="Wingdings" panose="05000000000000000000" pitchFamily="2" charset="2"/>
              <a:buChar char="§"/>
            </a:pPr>
            <a:r>
              <a:rPr lang="en-US" sz="5400" dirty="0">
                <a:latin typeface="Cambria" panose="02040503050406030204" pitchFamily="18" charset="0"/>
              </a:rPr>
              <a:t> Development  - $177,000</a:t>
            </a:r>
          </a:p>
          <a:p>
            <a:pPr lvl="1">
              <a:buFont typeface="Wingdings" panose="05000000000000000000" pitchFamily="2" charset="2"/>
              <a:buChar char="§"/>
            </a:pPr>
            <a:endParaRPr lang="en-US" sz="5400" dirty="0">
              <a:latin typeface="Cambria" panose="02040503050406030204" pitchFamily="18" charset="0"/>
            </a:endParaRPr>
          </a:p>
          <a:p>
            <a:pPr>
              <a:buFont typeface="Wingdings" panose="05000000000000000000" pitchFamily="2" charset="2"/>
              <a:buChar char="§"/>
            </a:pPr>
            <a:r>
              <a:rPr lang="en-US" sz="5400" dirty="0">
                <a:latin typeface="Cambria" panose="02040503050406030204" pitchFamily="18" charset="0"/>
              </a:rPr>
              <a:t> Advocacy  - $410,000</a:t>
            </a:r>
          </a:p>
          <a:p>
            <a:pPr lvl="1">
              <a:buFont typeface="Wingdings" panose="05000000000000000000" pitchFamily="2" charset="2"/>
              <a:buChar char="§"/>
            </a:pPr>
            <a:endParaRPr lang="en-US" sz="5400" dirty="0">
              <a:latin typeface="Cambria" panose="02040503050406030204" pitchFamily="18" charset="0"/>
            </a:endParaRPr>
          </a:p>
          <a:p>
            <a:pPr>
              <a:buFont typeface="Wingdings" panose="05000000000000000000" pitchFamily="2" charset="2"/>
              <a:buChar char="§"/>
            </a:pPr>
            <a:r>
              <a:rPr lang="en-US" sz="5400" dirty="0">
                <a:latin typeface="Cambria" panose="02040503050406030204" pitchFamily="18" charset="0"/>
              </a:rPr>
              <a:t> Information Technology- $1.36M</a:t>
            </a:r>
          </a:p>
          <a:p>
            <a:pPr lvl="1"/>
            <a:endParaRPr lang="en-US" dirty="0"/>
          </a:p>
          <a:p>
            <a:endParaRPr lang="en-US" dirty="0"/>
          </a:p>
        </p:txBody>
      </p:sp>
    </p:spTree>
    <p:extLst>
      <p:ext uri="{BB962C8B-B14F-4D97-AF65-F5344CB8AC3E}">
        <p14:creationId xmlns:p14="http://schemas.microsoft.com/office/powerpoint/2010/main" val="4190386265"/>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261F639-A736-41EB-823C-C86C70CF6AE0}"/>
              </a:ext>
            </a:extLst>
          </p:cNvPr>
          <p:cNvSpPr>
            <a:spLocks noGrp="1"/>
          </p:cNvSpPr>
          <p:nvPr>
            <p:ph type="title"/>
          </p:nvPr>
        </p:nvSpPr>
        <p:spPr>
          <a:xfrm>
            <a:off x="509954" y="723345"/>
            <a:ext cx="11262946" cy="857006"/>
          </a:xfrm>
        </p:spPr>
        <p:txBody>
          <a:bodyPr>
            <a:normAutofit fontScale="90000"/>
          </a:bodyPr>
          <a:lstStyle/>
          <a:p>
            <a:pPr algn="ctr"/>
            <a:r>
              <a:rPr lang="en-US" sz="4200" b="1" dirty="0">
                <a:latin typeface="Cambria" panose="02040503050406030204" pitchFamily="18" charset="0"/>
              </a:rPr>
              <a:t>Key Supplemental Investment Areas in FY19</a:t>
            </a:r>
            <a:br>
              <a:rPr lang="en-US" sz="4200" b="1" dirty="0">
                <a:latin typeface="Cambria" panose="02040503050406030204" pitchFamily="18" charset="0"/>
              </a:rPr>
            </a:br>
            <a:r>
              <a:rPr lang="en-US" sz="4200" b="1" dirty="0">
                <a:latin typeface="Cambria" panose="02040503050406030204" pitchFamily="18" charset="0"/>
              </a:rPr>
              <a:t> </a:t>
            </a:r>
            <a:endParaRPr lang="en-US" sz="2400" b="1" dirty="0">
              <a:latin typeface="Cambria" panose="02040503050406030204" pitchFamily="18" charset="0"/>
            </a:endParaRPr>
          </a:p>
        </p:txBody>
      </p:sp>
      <p:sp>
        <p:nvSpPr>
          <p:cNvPr id="4" name="Content Placeholder 3">
            <a:extLst>
              <a:ext uri="{FF2B5EF4-FFF2-40B4-BE49-F238E27FC236}">
                <a16:creationId xmlns:a16="http://schemas.microsoft.com/office/drawing/2014/main" id="{84487C4C-B7A1-49FF-9E6D-37FFE40388F5}"/>
              </a:ext>
            </a:extLst>
          </p:cNvPr>
          <p:cNvSpPr>
            <a:spLocks noGrp="1"/>
          </p:cNvSpPr>
          <p:nvPr>
            <p:ph idx="1"/>
          </p:nvPr>
        </p:nvSpPr>
        <p:spPr>
          <a:xfrm>
            <a:off x="1178351" y="1859672"/>
            <a:ext cx="10594549" cy="4998328"/>
          </a:xfrm>
        </p:spPr>
        <p:txBody>
          <a:bodyPr>
            <a:normAutofit/>
          </a:bodyPr>
          <a:lstStyle/>
          <a:p>
            <a:pPr marL="0" indent="0">
              <a:buNone/>
            </a:pPr>
            <a:r>
              <a:rPr lang="en-US" sz="3200" b="1" u="sng" dirty="0">
                <a:latin typeface="Cambria" panose="02040503050406030204" pitchFamily="18" charset="0"/>
              </a:rPr>
              <a:t>Development ($177K)</a:t>
            </a:r>
          </a:p>
          <a:p>
            <a:r>
              <a:rPr lang="en-US" sz="2000" dirty="0">
                <a:latin typeface="Cambria" panose="02040503050406030204" pitchFamily="18" charset="0"/>
              </a:rPr>
              <a:t>Enhance fundraising capacity</a:t>
            </a:r>
          </a:p>
          <a:p>
            <a:pPr lvl="1">
              <a:buFont typeface="Wingdings" panose="05000000000000000000" pitchFamily="2" charset="2"/>
              <a:buChar char="ü"/>
            </a:pPr>
            <a:r>
              <a:rPr lang="en-US" sz="2000" dirty="0">
                <a:latin typeface="Cambria" panose="02040503050406030204" pitchFamily="18" charset="0"/>
              </a:rPr>
              <a:t>Reallocate existing staff positions to support 2.5 additional FTE</a:t>
            </a:r>
          </a:p>
          <a:p>
            <a:pPr lvl="1">
              <a:buFont typeface="Wingdings" panose="05000000000000000000" pitchFamily="2" charset="2"/>
              <a:buChar char="ü"/>
            </a:pPr>
            <a:r>
              <a:rPr lang="en-US" sz="2000" dirty="0">
                <a:latin typeface="Cambria" panose="02040503050406030204" pitchFamily="18" charset="0"/>
              </a:rPr>
              <a:t>Major gifts director, prospect researcher and support</a:t>
            </a:r>
          </a:p>
          <a:p>
            <a:pPr marL="457200" lvl="1" indent="0">
              <a:buNone/>
            </a:pPr>
            <a:endParaRPr lang="en-US" sz="2000" dirty="0">
              <a:latin typeface="Cambria" panose="02040503050406030204" pitchFamily="18" charset="0"/>
            </a:endParaRPr>
          </a:p>
          <a:p>
            <a:pPr marL="0" indent="0">
              <a:buNone/>
            </a:pPr>
            <a:r>
              <a:rPr lang="en-US" sz="2200" i="1" dirty="0">
                <a:latin typeface="Cambria" panose="02040503050406030204" pitchFamily="18" charset="0"/>
              </a:rPr>
              <a:t>Benefits to the Association</a:t>
            </a:r>
          </a:p>
          <a:p>
            <a:pPr>
              <a:buFont typeface="Wingdings" panose="05000000000000000000" pitchFamily="2" charset="2"/>
              <a:buChar char="ü"/>
            </a:pPr>
            <a:r>
              <a:rPr lang="en-US" sz="2400" dirty="0">
                <a:latin typeface="Cambria" panose="02040503050406030204" pitchFamily="18" charset="0"/>
              </a:rPr>
              <a:t>Will increase staff capacity resulting in stronger donor engagement</a:t>
            </a:r>
          </a:p>
          <a:p>
            <a:pPr>
              <a:buFont typeface="Wingdings" panose="05000000000000000000" pitchFamily="2" charset="2"/>
              <a:buChar char="ü"/>
            </a:pPr>
            <a:r>
              <a:rPr lang="en-US" sz="2400" dirty="0">
                <a:latin typeface="Cambria" panose="02040503050406030204" pitchFamily="18" charset="0"/>
              </a:rPr>
              <a:t>Will result in additional donor dollars</a:t>
            </a:r>
          </a:p>
          <a:p>
            <a:pPr>
              <a:buFont typeface="Wingdings" panose="05000000000000000000" pitchFamily="2" charset="2"/>
              <a:buChar char="ü"/>
            </a:pPr>
            <a:r>
              <a:rPr lang="en-US" sz="2400" dirty="0">
                <a:latin typeface="Cambria" panose="02040503050406030204" pitchFamily="18" charset="0"/>
              </a:rPr>
              <a:t>More effective donor stewardship through CRM (customer relationship management) system will lead to more successful fundraising</a:t>
            </a:r>
          </a:p>
          <a:p>
            <a:pPr marL="0" indent="0">
              <a:buNone/>
            </a:pPr>
            <a:endParaRPr lang="en-US" sz="2200" i="1" dirty="0">
              <a:latin typeface="Cambria" panose="02040503050406030204" pitchFamily="18" charset="0"/>
            </a:endParaRPr>
          </a:p>
          <a:p>
            <a:pPr marL="0" indent="0">
              <a:buNone/>
            </a:pPr>
            <a:endParaRPr lang="en-US" sz="2000" dirty="0">
              <a:latin typeface="Cambria" panose="02040503050406030204" pitchFamily="18" charset="0"/>
            </a:endParaRPr>
          </a:p>
          <a:p>
            <a:pPr lvl="1"/>
            <a:endParaRPr lang="en-US" dirty="0"/>
          </a:p>
          <a:p>
            <a:endParaRPr lang="en-US" dirty="0"/>
          </a:p>
        </p:txBody>
      </p:sp>
    </p:spTree>
    <p:extLst>
      <p:ext uri="{BB962C8B-B14F-4D97-AF65-F5344CB8AC3E}">
        <p14:creationId xmlns:p14="http://schemas.microsoft.com/office/powerpoint/2010/main" val="904156040"/>
      </p:ext>
    </p:extLst>
  </p:cSld>
  <p:clrMapOvr>
    <a:masterClrMapping/>
  </p:clrMapOvr>
  <mc:AlternateContent xmlns:mc="http://schemas.openxmlformats.org/markup-compatibility/2006" xmlns:p15="http://schemas.microsoft.com/office/powerpoint/2012/main">
    <mc:Choice Requires="p15">
      <p:transition spd="slow">
        <p15:prstTrans prst="fallOver"/>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1100</TotalTime>
  <Words>2224</Words>
  <Application>Microsoft Office PowerPoint</Application>
  <PresentationFormat>Widescreen</PresentationFormat>
  <Paragraphs>377</Paragraphs>
  <Slides>24</Slides>
  <Notes>24</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3" baseType="lpstr">
      <vt:lpstr>Arial</vt:lpstr>
      <vt:lpstr>Calibri</vt:lpstr>
      <vt:lpstr>Calibri Light</vt:lpstr>
      <vt:lpstr>Cambria</vt:lpstr>
      <vt:lpstr>Constantia</vt:lpstr>
      <vt:lpstr>Perpetua</vt:lpstr>
      <vt:lpstr>Wingdings</vt:lpstr>
      <vt:lpstr>Office Theme</vt:lpstr>
      <vt:lpstr>Worksheet</vt:lpstr>
      <vt:lpstr>Treasurer’s Report to Council</vt:lpstr>
      <vt:lpstr>A Modern Association for  a Modern Profession</vt:lpstr>
      <vt:lpstr>ALA General Fund Net Revenues (Expenses)</vt:lpstr>
      <vt:lpstr>FY 2019 Preliminary Budget</vt:lpstr>
      <vt:lpstr>ALA Programmatic  Priorities – Aligned with the FY 2019 Budget</vt:lpstr>
      <vt:lpstr>Strategic Directions - Strategic Framework aligned with FY 2019 Budget</vt:lpstr>
      <vt:lpstr>FY19 Preliminary Budget Details (The Numbers Behind Our Plan for FY19)</vt:lpstr>
      <vt:lpstr>Key Supplemental Investment Areas in FY19 </vt:lpstr>
      <vt:lpstr>Key Supplemental Investment Areas in FY19  </vt:lpstr>
      <vt:lpstr>Key Supplemental Investment Areas in FY19  </vt:lpstr>
      <vt:lpstr>Key Supplemental Investment Areas in FY19  </vt:lpstr>
      <vt:lpstr>ALA Investment Plan</vt:lpstr>
      <vt:lpstr>Expected Return on Investment </vt:lpstr>
      <vt:lpstr>Funding Strategy: Match Uses and Sources</vt:lpstr>
      <vt:lpstr>GF Funding Cycle and Path to Sustainability</vt:lpstr>
      <vt:lpstr>How Do We Support These Investments?</vt:lpstr>
      <vt:lpstr>ALA’s Balance Sheet as of FYE 2017</vt:lpstr>
      <vt:lpstr>A Need to Transition - Keeping with Policy -</vt:lpstr>
      <vt:lpstr>ALA Fiscal Year 2019 Budgetary Ceiling</vt:lpstr>
      <vt:lpstr>   ALA Fiscal Year 2019 Annual Estimates of Income              </vt:lpstr>
      <vt:lpstr>General Fund Annual  Estimate of Income</vt:lpstr>
      <vt:lpstr>REQUEST OF COUNCIL    </vt:lpstr>
      <vt:lpstr>Mark Your Ballot</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Brown</dc:creator>
  <cp:lastModifiedBy>datasis</cp:lastModifiedBy>
  <cp:revision>66</cp:revision>
  <cp:lastPrinted>2018-06-24T13:42:36Z</cp:lastPrinted>
  <dcterms:created xsi:type="dcterms:W3CDTF">2018-06-10T00:44:50Z</dcterms:created>
  <dcterms:modified xsi:type="dcterms:W3CDTF">2018-06-24T20:59:42Z</dcterms:modified>
</cp:coreProperties>
</file>