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799" r:id="rId2"/>
    <p:sldId id="800" r:id="rId3"/>
    <p:sldId id="802" r:id="rId4"/>
    <p:sldId id="803" r:id="rId5"/>
    <p:sldId id="804" r:id="rId6"/>
    <p:sldId id="280" r:id="rId7"/>
    <p:sldId id="805" r:id="rId8"/>
    <p:sldId id="809" r:id="rId9"/>
    <p:sldId id="807" r:id="rId10"/>
    <p:sldId id="810" r:id="rId11"/>
    <p:sldId id="811" r:id="rId12"/>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65" d="100"/>
          <a:sy n="65" d="100"/>
        </p:scale>
        <p:origin x="66" y="294"/>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66" d="100"/>
          <a:sy n="66" d="100"/>
        </p:scale>
        <p:origin x="3134" y="4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5" Type="http://schemas.openxmlformats.org/officeDocument/2006/relationships/package" Target="../embeddings/Microsoft_Excel_Worksheet.xlsx"/><Relationship Id="rId4" Type="http://schemas.openxmlformats.org/officeDocument/2006/relationships/image" Target="../media/image2.jpeg"/></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5" Type="http://schemas.openxmlformats.org/officeDocument/2006/relationships/package" Target="../embeddings/Microsoft_Excel_Worksheet1.xlsx"/><Relationship Id="rId4" Type="http://schemas.openxmlformats.org/officeDocument/2006/relationships/image" Target="../media/image2.jpeg"/></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Sheet5!$B$6</c:f>
              <c:strCache>
                <c:ptCount val="1"/>
                <c:pt idx="0">
                  <c:v>Actual</c:v>
                </c:pt>
              </c:strCache>
            </c:strRef>
          </c:tx>
          <c:spPr>
            <a:solidFill>
              <a:srgbClr val="00B050"/>
            </a:solidFill>
            <a:ln>
              <a:noFill/>
            </a:ln>
            <a:effectLst/>
          </c:spPr>
          <c:invertIfNegative val="0"/>
          <c:cat>
            <c:strRef>
              <c:f>Sheet5!$A$7:$A$9</c:f>
              <c:strCache>
                <c:ptCount val="3"/>
                <c:pt idx="0">
                  <c:v>Total Revenues</c:v>
                </c:pt>
                <c:pt idx="1">
                  <c:v>Total Expenses</c:v>
                </c:pt>
                <c:pt idx="2">
                  <c:v>Net Revenue (Expenses)</c:v>
                </c:pt>
              </c:strCache>
            </c:strRef>
          </c:cat>
          <c:val>
            <c:numRef>
              <c:f>Sheet5!$B$7:$B$9</c:f>
              <c:numCache>
                <c:formatCode>_("$"* #,##0_);_("$"* \(#,##0\);_("$"* "-"??_);_(@_)</c:formatCode>
                <c:ptCount val="3"/>
                <c:pt idx="0">
                  <c:v>33192695.469999999</c:v>
                </c:pt>
                <c:pt idx="1">
                  <c:v>34191637.32</c:v>
                </c:pt>
                <c:pt idx="2">
                  <c:v>-998941.85000000149</c:v>
                </c:pt>
              </c:numCache>
            </c:numRef>
          </c:val>
          <c:extLst>
            <c:ext xmlns:c16="http://schemas.microsoft.com/office/drawing/2014/chart" uri="{C3380CC4-5D6E-409C-BE32-E72D297353CC}">
              <c16:uniqueId val="{00000000-818E-4A75-9DB3-5230A4C8CCD3}"/>
            </c:ext>
          </c:extLst>
        </c:ser>
        <c:ser>
          <c:idx val="1"/>
          <c:order val="1"/>
          <c:tx>
            <c:strRef>
              <c:f>Sheet5!$C$6</c:f>
              <c:strCache>
                <c:ptCount val="1"/>
                <c:pt idx="0">
                  <c:v>Budget</c:v>
                </c:pt>
              </c:strCache>
            </c:strRef>
          </c:tx>
          <c:spPr>
            <a:blipFill>
              <a:blip xmlns:r="http://schemas.openxmlformats.org/officeDocument/2006/relationships" r:embed="rId4"/>
              <a:tile tx="0" ty="0" sx="100000" sy="100000" flip="none" algn="tl"/>
            </a:blipFill>
            <a:ln>
              <a:noFill/>
            </a:ln>
            <a:effectLst/>
          </c:spPr>
          <c:invertIfNegative val="0"/>
          <c:cat>
            <c:strRef>
              <c:f>Sheet5!$A$7:$A$9</c:f>
              <c:strCache>
                <c:ptCount val="3"/>
                <c:pt idx="0">
                  <c:v>Total Revenues</c:v>
                </c:pt>
                <c:pt idx="1">
                  <c:v>Total Expenses</c:v>
                </c:pt>
                <c:pt idx="2">
                  <c:v>Net Revenue (Expenses)</c:v>
                </c:pt>
              </c:strCache>
            </c:strRef>
          </c:cat>
          <c:val>
            <c:numRef>
              <c:f>Sheet5!$C$7:$C$9</c:f>
              <c:numCache>
                <c:formatCode>_("$"* #,##0_);_("$"* \(#,##0\);_("$"* "-"??_);_(@_)</c:formatCode>
                <c:ptCount val="3"/>
                <c:pt idx="0">
                  <c:v>32923371.836120006</c:v>
                </c:pt>
                <c:pt idx="1">
                  <c:v>34355559.496519752</c:v>
                </c:pt>
                <c:pt idx="2">
                  <c:v>-1432187.6603997461</c:v>
                </c:pt>
              </c:numCache>
            </c:numRef>
          </c:val>
          <c:extLst>
            <c:ext xmlns:c16="http://schemas.microsoft.com/office/drawing/2014/chart" uri="{C3380CC4-5D6E-409C-BE32-E72D297353CC}">
              <c16:uniqueId val="{00000001-818E-4A75-9DB3-5230A4C8CCD3}"/>
            </c:ext>
          </c:extLst>
        </c:ser>
        <c:dLbls>
          <c:showLegendKey val="0"/>
          <c:showVal val="0"/>
          <c:showCatName val="0"/>
          <c:showSerName val="0"/>
          <c:showPercent val="0"/>
          <c:showBubbleSize val="0"/>
        </c:dLbls>
        <c:gapWidth val="219"/>
        <c:overlap val="-27"/>
        <c:axId val="387797872"/>
        <c:axId val="387798200"/>
      </c:barChart>
      <c:catAx>
        <c:axId val="3877978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Cambria" panose="02040503050406030204" pitchFamily="18" charset="0"/>
                <a:ea typeface="+mn-ea"/>
                <a:cs typeface="+mn-cs"/>
              </a:defRPr>
            </a:pPr>
            <a:endParaRPr lang="en-US"/>
          </a:p>
        </c:txPr>
        <c:crossAx val="387798200"/>
        <c:crosses val="autoZero"/>
        <c:auto val="1"/>
        <c:lblAlgn val="ctr"/>
        <c:lblOffset val="100"/>
        <c:noMultiLvlLbl val="0"/>
      </c:catAx>
      <c:valAx>
        <c:axId val="387798200"/>
        <c:scaling>
          <c:orientation val="minMax"/>
        </c:scaling>
        <c:delete val="0"/>
        <c:axPos val="l"/>
        <c:majorGridlines>
          <c:spPr>
            <a:ln w="9525" cap="flat" cmpd="sng" algn="ctr">
              <a:solidFill>
                <a:schemeClr val="tx1">
                  <a:lumMod val="15000"/>
                  <a:lumOff val="85000"/>
                </a:schemeClr>
              </a:solidFill>
              <a:round/>
            </a:ln>
            <a:effectLst/>
          </c:spPr>
        </c:majorGridlines>
        <c:numFmt formatCode="_(&quot;$&quot;* #,##0_);_(&quot;$&quot;* \(#,##0\);_(&quot;$&quot;* &quot;-&quot;??_);_(@_)"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Cambria" panose="02040503050406030204" pitchFamily="18" charset="0"/>
                <a:ea typeface="+mn-ea"/>
                <a:cs typeface="+mn-cs"/>
              </a:defRPr>
            </a:pPr>
            <a:endParaRPr lang="en-US"/>
          </a:p>
        </c:txPr>
        <c:crossAx val="38779787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Cambria" panose="02040503050406030204" pitchFamily="18" charset="0"/>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5">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Sheet5!$B$16</c:f>
              <c:strCache>
                <c:ptCount val="1"/>
                <c:pt idx="0">
                  <c:v>Actual</c:v>
                </c:pt>
              </c:strCache>
            </c:strRef>
          </c:tx>
          <c:spPr>
            <a:solidFill>
              <a:srgbClr val="00B050"/>
            </a:solidFill>
            <a:ln>
              <a:noFill/>
            </a:ln>
            <a:effectLst/>
          </c:spPr>
          <c:invertIfNegative val="0"/>
          <c:cat>
            <c:strRef>
              <c:f>Sheet5!$A$17:$A$19</c:f>
              <c:strCache>
                <c:ptCount val="3"/>
                <c:pt idx="0">
                  <c:v>Total Revenues</c:v>
                </c:pt>
                <c:pt idx="1">
                  <c:v>Total Expenses</c:v>
                </c:pt>
                <c:pt idx="2">
                  <c:v>Net Revenue (Expenses)</c:v>
                </c:pt>
              </c:strCache>
            </c:strRef>
          </c:cat>
          <c:val>
            <c:numRef>
              <c:f>Sheet5!$B$17:$B$19</c:f>
              <c:numCache>
                <c:formatCode>_("$"* #,##0_);_("$"* \(#,##0\);_("$"* "-"??_);_(@_)</c:formatCode>
                <c:ptCount val="3"/>
                <c:pt idx="0">
                  <c:v>12300139</c:v>
                </c:pt>
                <c:pt idx="1">
                  <c:v>13709063</c:v>
                </c:pt>
                <c:pt idx="2">
                  <c:v>-1408924</c:v>
                </c:pt>
              </c:numCache>
            </c:numRef>
          </c:val>
          <c:extLst>
            <c:ext xmlns:c16="http://schemas.microsoft.com/office/drawing/2014/chart" uri="{C3380CC4-5D6E-409C-BE32-E72D297353CC}">
              <c16:uniqueId val="{00000000-BD54-47D2-A4EF-47CDAFDD05F7}"/>
            </c:ext>
          </c:extLst>
        </c:ser>
        <c:ser>
          <c:idx val="1"/>
          <c:order val="1"/>
          <c:tx>
            <c:strRef>
              <c:f>Sheet5!$C$16</c:f>
              <c:strCache>
                <c:ptCount val="1"/>
                <c:pt idx="0">
                  <c:v>Budget</c:v>
                </c:pt>
              </c:strCache>
            </c:strRef>
          </c:tx>
          <c:spPr>
            <a:blipFill>
              <a:blip xmlns:r="http://schemas.openxmlformats.org/officeDocument/2006/relationships" r:embed="rId4"/>
              <a:tile tx="0" ty="0" sx="100000" sy="100000" flip="none" algn="tl"/>
            </a:blipFill>
            <a:ln>
              <a:noFill/>
            </a:ln>
            <a:effectLst/>
          </c:spPr>
          <c:invertIfNegative val="0"/>
          <c:cat>
            <c:strRef>
              <c:f>Sheet5!$A$17:$A$19</c:f>
              <c:strCache>
                <c:ptCount val="3"/>
                <c:pt idx="0">
                  <c:v>Total Revenues</c:v>
                </c:pt>
                <c:pt idx="1">
                  <c:v>Total Expenses</c:v>
                </c:pt>
                <c:pt idx="2">
                  <c:v>Net Revenue (Expenses)</c:v>
                </c:pt>
              </c:strCache>
            </c:strRef>
          </c:cat>
          <c:val>
            <c:numRef>
              <c:f>Sheet5!$C$17:$C$19</c:f>
              <c:numCache>
                <c:formatCode>_("$"* #,##0_);_("$"* \(#,##0\);_("$"* "-"??_);_(@_)</c:formatCode>
                <c:ptCount val="3"/>
                <c:pt idx="0">
                  <c:v>12879630</c:v>
                </c:pt>
                <c:pt idx="1">
                  <c:v>13306340</c:v>
                </c:pt>
                <c:pt idx="2">
                  <c:v>-426710</c:v>
                </c:pt>
              </c:numCache>
            </c:numRef>
          </c:val>
          <c:extLst>
            <c:ext xmlns:c16="http://schemas.microsoft.com/office/drawing/2014/chart" uri="{C3380CC4-5D6E-409C-BE32-E72D297353CC}">
              <c16:uniqueId val="{00000001-BD54-47D2-A4EF-47CDAFDD05F7}"/>
            </c:ext>
          </c:extLst>
        </c:ser>
        <c:dLbls>
          <c:showLegendKey val="0"/>
          <c:showVal val="0"/>
          <c:showCatName val="0"/>
          <c:showSerName val="0"/>
          <c:showPercent val="0"/>
          <c:showBubbleSize val="0"/>
        </c:dLbls>
        <c:gapWidth val="219"/>
        <c:overlap val="-27"/>
        <c:axId val="502575456"/>
        <c:axId val="502575784"/>
      </c:barChart>
      <c:catAx>
        <c:axId val="5025754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Cambria" panose="02040503050406030204" pitchFamily="18" charset="0"/>
                <a:ea typeface="+mn-ea"/>
                <a:cs typeface="+mn-cs"/>
              </a:defRPr>
            </a:pPr>
            <a:endParaRPr lang="en-US"/>
          </a:p>
        </c:txPr>
        <c:crossAx val="502575784"/>
        <c:crosses val="autoZero"/>
        <c:auto val="1"/>
        <c:lblAlgn val="ctr"/>
        <c:lblOffset val="100"/>
        <c:noMultiLvlLbl val="0"/>
      </c:catAx>
      <c:valAx>
        <c:axId val="502575784"/>
        <c:scaling>
          <c:orientation val="minMax"/>
        </c:scaling>
        <c:delete val="0"/>
        <c:axPos val="l"/>
        <c:majorGridlines>
          <c:spPr>
            <a:ln w="9525" cap="flat" cmpd="sng" algn="ctr">
              <a:solidFill>
                <a:schemeClr val="tx1">
                  <a:lumMod val="15000"/>
                  <a:lumOff val="85000"/>
                </a:schemeClr>
              </a:solidFill>
              <a:round/>
            </a:ln>
            <a:effectLst/>
          </c:spPr>
        </c:majorGridlines>
        <c:numFmt formatCode="_(&quot;$&quot;* #,##0_);_(&quot;$&quot;* \(#,##0\);_(&quot;$&quot;* &quot;-&quot;??_);_(@_)"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Cambria" panose="02040503050406030204" pitchFamily="18" charset="0"/>
                <a:ea typeface="+mn-ea"/>
                <a:cs typeface="+mn-cs"/>
              </a:defRPr>
            </a:pPr>
            <a:endParaRPr lang="en-US"/>
          </a:p>
        </c:txPr>
        <c:crossAx val="50257545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Cambria" panose="02040503050406030204" pitchFamily="18" charset="0"/>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5">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3408"/>
          </a:xfrm>
          <a:prstGeom prst="rect">
            <a:avLst/>
          </a:prstGeom>
        </p:spPr>
        <p:txBody>
          <a:bodyPr vert="horz" lIns="92830" tIns="46415" rIns="92830" bIns="46415" rtlCol="0"/>
          <a:lstStyle>
            <a:lvl1pPr algn="l">
              <a:defRPr sz="1200"/>
            </a:lvl1pPr>
          </a:lstStyle>
          <a:p>
            <a:endParaRPr lang="en-US" dirty="0"/>
          </a:p>
        </p:txBody>
      </p:sp>
      <p:sp>
        <p:nvSpPr>
          <p:cNvPr id="3" name="Date Placeholder 2"/>
          <p:cNvSpPr>
            <a:spLocks noGrp="1"/>
          </p:cNvSpPr>
          <p:nvPr>
            <p:ph type="dt" idx="1"/>
          </p:nvPr>
        </p:nvSpPr>
        <p:spPr>
          <a:xfrm>
            <a:off x="3970938" y="0"/>
            <a:ext cx="3037840" cy="463408"/>
          </a:xfrm>
          <a:prstGeom prst="rect">
            <a:avLst/>
          </a:prstGeom>
        </p:spPr>
        <p:txBody>
          <a:bodyPr vert="horz" lIns="92830" tIns="46415" rIns="92830" bIns="46415" rtlCol="0"/>
          <a:lstStyle>
            <a:lvl1pPr algn="r">
              <a:defRPr sz="1200"/>
            </a:lvl1pPr>
          </a:lstStyle>
          <a:p>
            <a:fld id="{05D41763-FD83-4556-BA62-D33FCB3F38B7}" type="datetimeFigureOut">
              <a:rPr lang="en-US" smtClean="0"/>
              <a:t>6/22/2018</a:t>
            </a:fld>
            <a:endParaRPr lang="en-US" dirty="0"/>
          </a:p>
        </p:txBody>
      </p:sp>
      <p:sp>
        <p:nvSpPr>
          <p:cNvPr id="4" name="Slide Image Placeholder 3"/>
          <p:cNvSpPr>
            <a:spLocks noGrp="1" noRot="1" noChangeAspect="1"/>
          </p:cNvSpPr>
          <p:nvPr>
            <p:ph type="sldImg" idx="2"/>
          </p:nvPr>
        </p:nvSpPr>
        <p:spPr>
          <a:xfrm>
            <a:off x="733425" y="1154113"/>
            <a:ext cx="5543550" cy="3117850"/>
          </a:xfrm>
          <a:prstGeom prst="rect">
            <a:avLst/>
          </a:prstGeom>
          <a:noFill/>
          <a:ln w="12700">
            <a:solidFill>
              <a:prstClr val="black"/>
            </a:solidFill>
          </a:ln>
        </p:spPr>
        <p:txBody>
          <a:bodyPr vert="horz" lIns="92830" tIns="46415" rIns="92830" bIns="46415" rtlCol="0" anchor="ctr"/>
          <a:lstStyle/>
          <a:p>
            <a:endParaRPr lang="en-US" dirty="0"/>
          </a:p>
        </p:txBody>
      </p:sp>
      <p:sp>
        <p:nvSpPr>
          <p:cNvPr id="5" name="Notes Placeholder 4"/>
          <p:cNvSpPr>
            <a:spLocks noGrp="1"/>
          </p:cNvSpPr>
          <p:nvPr>
            <p:ph type="body" sz="quarter" idx="3"/>
          </p:nvPr>
        </p:nvSpPr>
        <p:spPr>
          <a:xfrm>
            <a:off x="701040" y="4444861"/>
            <a:ext cx="5608320" cy="3636705"/>
          </a:xfrm>
          <a:prstGeom prst="rect">
            <a:avLst/>
          </a:prstGeom>
        </p:spPr>
        <p:txBody>
          <a:bodyPr vert="horz" lIns="92830" tIns="46415" rIns="92830" bIns="46415"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37840" cy="463407"/>
          </a:xfrm>
          <a:prstGeom prst="rect">
            <a:avLst/>
          </a:prstGeom>
        </p:spPr>
        <p:txBody>
          <a:bodyPr vert="horz" lIns="92830" tIns="46415" rIns="92830" bIns="46415"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772669"/>
            <a:ext cx="3037840" cy="463407"/>
          </a:xfrm>
          <a:prstGeom prst="rect">
            <a:avLst/>
          </a:prstGeom>
        </p:spPr>
        <p:txBody>
          <a:bodyPr vert="horz" lIns="92830" tIns="46415" rIns="92830" bIns="46415" rtlCol="0" anchor="b"/>
          <a:lstStyle>
            <a:lvl1pPr algn="r">
              <a:defRPr sz="1200"/>
            </a:lvl1pPr>
          </a:lstStyle>
          <a:p>
            <a:fld id="{0408C0F3-A0AA-4C7A-9479-28642DFB3F3A}" type="slidenum">
              <a:rPr lang="en-US" smtClean="0"/>
              <a:t>‹#›</a:t>
            </a:fld>
            <a:endParaRPr lang="en-US" dirty="0"/>
          </a:p>
        </p:txBody>
      </p:sp>
    </p:spTree>
    <p:extLst>
      <p:ext uri="{BB962C8B-B14F-4D97-AF65-F5344CB8AC3E}">
        <p14:creationId xmlns:p14="http://schemas.microsoft.com/office/powerpoint/2010/main" val="36211058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Cambria" panose="02040503050406030204" pitchFamily="18" charset="0"/>
              </a:rPr>
              <a:t>Understanding were the Association has been – ten year financial review – a new approach was taken</a:t>
            </a:r>
          </a:p>
          <a:p>
            <a:r>
              <a:rPr lang="en-US" dirty="0">
                <a:latin typeface="Cambria" panose="02040503050406030204" pitchFamily="18" charset="0"/>
              </a:rPr>
              <a:t>In addition to our primary lines of business and general activities, additional investments were identified as necessary to move the Association forward</a:t>
            </a:r>
          </a:p>
          <a:p>
            <a:r>
              <a:rPr lang="en-US" dirty="0">
                <a:latin typeface="Cambria" panose="02040503050406030204" pitchFamily="18" charset="0"/>
              </a:rPr>
              <a:t>These additional investments will be covered by a number of funding options available to management</a:t>
            </a:r>
          </a:p>
          <a:p>
            <a:r>
              <a:rPr lang="en-US" dirty="0">
                <a:latin typeface="Cambria" panose="02040503050406030204" pitchFamily="18" charset="0"/>
              </a:rPr>
              <a:t>The Treasurer will provide much more detail regarding this budget</a:t>
            </a:r>
          </a:p>
          <a:p>
            <a:endParaRPr lang="en-US" dirty="0"/>
          </a:p>
        </p:txBody>
      </p:sp>
      <p:sp>
        <p:nvSpPr>
          <p:cNvPr id="4" name="Slide Number Placeholder 3"/>
          <p:cNvSpPr>
            <a:spLocks noGrp="1"/>
          </p:cNvSpPr>
          <p:nvPr>
            <p:ph type="sldNum" sz="quarter" idx="10"/>
          </p:nvPr>
        </p:nvSpPr>
        <p:spPr/>
        <p:txBody>
          <a:bodyPr/>
          <a:lstStyle/>
          <a:p>
            <a:fld id="{2DA6CF48-A8EE-423D-9C33-14DD33DCA19A}" type="slidenum">
              <a:rPr lang="en-US" smtClean="0"/>
              <a:t>6</a:t>
            </a:fld>
            <a:endParaRPr lang="en-US" dirty="0"/>
          </a:p>
        </p:txBody>
      </p:sp>
    </p:spTree>
    <p:extLst>
      <p:ext uri="{BB962C8B-B14F-4D97-AF65-F5344CB8AC3E}">
        <p14:creationId xmlns:p14="http://schemas.microsoft.com/office/powerpoint/2010/main" val="38298564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D98A6B-B221-4B2B-9F40-DE82615E6BD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5C6E615-F9FD-472E-970E-AF7AC2E275A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8D79A86-E05D-4D0F-B340-3803C653A890}"/>
              </a:ext>
            </a:extLst>
          </p:cNvPr>
          <p:cNvSpPr>
            <a:spLocks noGrp="1"/>
          </p:cNvSpPr>
          <p:nvPr>
            <p:ph type="dt" sz="half" idx="10"/>
          </p:nvPr>
        </p:nvSpPr>
        <p:spPr/>
        <p:txBody>
          <a:bodyPr/>
          <a:lstStyle/>
          <a:p>
            <a:fld id="{08BBA99C-AE1C-428B-9774-892655913E4A}" type="datetimeFigureOut">
              <a:rPr lang="en-US" smtClean="0"/>
              <a:t>6/22/2018</a:t>
            </a:fld>
            <a:endParaRPr lang="en-US" dirty="0"/>
          </a:p>
        </p:txBody>
      </p:sp>
      <p:sp>
        <p:nvSpPr>
          <p:cNvPr id="5" name="Footer Placeholder 4">
            <a:extLst>
              <a:ext uri="{FF2B5EF4-FFF2-40B4-BE49-F238E27FC236}">
                <a16:creationId xmlns:a16="http://schemas.microsoft.com/office/drawing/2014/main" id="{5F3EFBA4-CD1D-424D-8182-8EF26FBA68C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D4ED25B-33A9-49CF-9405-813F3C040192}"/>
              </a:ext>
            </a:extLst>
          </p:cNvPr>
          <p:cNvSpPr>
            <a:spLocks noGrp="1"/>
          </p:cNvSpPr>
          <p:nvPr>
            <p:ph type="sldNum" sz="quarter" idx="12"/>
          </p:nvPr>
        </p:nvSpPr>
        <p:spPr/>
        <p:txBody>
          <a:bodyPr/>
          <a:lstStyle/>
          <a:p>
            <a:fld id="{AE38C475-BD8D-4C16-9A0E-0A8190408C57}" type="slidenum">
              <a:rPr lang="en-US" smtClean="0"/>
              <a:t>‹#›</a:t>
            </a:fld>
            <a:endParaRPr lang="en-US" dirty="0"/>
          </a:p>
        </p:txBody>
      </p:sp>
    </p:spTree>
    <p:extLst>
      <p:ext uri="{BB962C8B-B14F-4D97-AF65-F5344CB8AC3E}">
        <p14:creationId xmlns:p14="http://schemas.microsoft.com/office/powerpoint/2010/main" val="23526290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B186D8-ED19-4F5D-87D1-AB5103E6DB9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44EBC02-3D42-4A32-946B-B0A0FDA1DCA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280FCD-82ED-492E-BC40-6921B74C6CAD}"/>
              </a:ext>
            </a:extLst>
          </p:cNvPr>
          <p:cNvSpPr>
            <a:spLocks noGrp="1"/>
          </p:cNvSpPr>
          <p:nvPr>
            <p:ph type="dt" sz="half" idx="10"/>
          </p:nvPr>
        </p:nvSpPr>
        <p:spPr/>
        <p:txBody>
          <a:bodyPr/>
          <a:lstStyle/>
          <a:p>
            <a:fld id="{08BBA99C-AE1C-428B-9774-892655913E4A}" type="datetimeFigureOut">
              <a:rPr lang="en-US" smtClean="0"/>
              <a:t>6/22/2018</a:t>
            </a:fld>
            <a:endParaRPr lang="en-US" dirty="0"/>
          </a:p>
        </p:txBody>
      </p:sp>
      <p:sp>
        <p:nvSpPr>
          <p:cNvPr id="5" name="Footer Placeholder 4">
            <a:extLst>
              <a:ext uri="{FF2B5EF4-FFF2-40B4-BE49-F238E27FC236}">
                <a16:creationId xmlns:a16="http://schemas.microsoft.com/office/drawing/2014/main" id="{50BEB346-DE3E-4505-9D16-47847E8D6DE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16764A9-0E41-4495-8D68-3E0B9EA6333B}"/>
              </a:ext>
            </a:extLst>
          </p:cNvPr>
          <p:cNvSpPr>
            <a:spLocks noGrp="1"/>
          </p:cNvSpPr>
          <p:nvPr>
            <p:ph type="sldNum" sz="quarter" idx="12"/>
          </p:nvPr>
        </p:nvSpPr>
        <p:spPr/>
        <p:txBody>
          <a:bodyPr/>
          <a:lstStyle/>
          <a:p>
            <a:fld id="{AE38C475-BD8D-4C16-9A0E-0A8190408C57}" type="slidenum">
              <a:rPr lang="en-US" smtClean="0"/>
              <a:t>‹#›</a:t>
            </a:fld>
            <a:endParaRPr lang="en-US" dirty="0"/>
          </a:p>
        </p:txBody>
      </p:sp>
    </p:spTree>
    <p:extLst>
      <p:ext uri="{BB962C8B-B14F-4D97-AF65-F5344CB8AC3E}">
        <p14:creationId xmlns:p14="http://schemas.microsoft.com/office/powerpoint/2010/main" val="26565571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38A1519-A6E8-40D2-ADDE-FE0606C451B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D5F5FE7-9C3B-4B6F-9C9E-68090B174B75}"/>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E5FC8E-84F1-4473-AD3E-BFB1340421E7}"/>
              </a:ext>
            </a:extLst>
          </p:cNvPr>
          <p:cNvSpPr>
            <a:spLocks noGrp="1"/>
          </p:cNvSpPr>
          <p:nvPr>
            <p:ph type="dt" sz="half" idx="10"/>
          </p:nvPr>
        </p:nvSpPr>
        <p:spPr/>
        <p:txBody>
          <a:bodyPr/>
          <a:lstStyle/>
          <a:p>
            <a:fld id="{08BBA99C-AE1C-428B-9774-892655913E4A}" type="datetimeFigureOut">
              <a:rPr lang="en-US" smtClean="0"/>
              <a:t>6/22/2018</a:t>
            </a:fld>
            <a:endParaRPr lang="en-US" dirty="0"/>
          </a:p>
        </p:txBody>
      </p:sp>
      <p:sp>
        <p:nvSpPr>
          <p:cNvPr id="5" name="Footer Placeholder 4">
            <a:extLst>
              <a:ext uri="{FF2B5EF4-FFF2-40B4-BE49-F238E27FC236}">
                <a16:creationId xmlns:a16="http://schemas.microsoft.com/office/drawing/2014/main" id="{2A1D2EC9-01C4-4A47-A52E-D991F2EA872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20C75AC-2E75-43AA-AEEC-109CAF2FC8BA}"/>
              </a:ext>
            </a:extLst>
          </p:cNvPr>
          <p:cNvSpPr>
            <a:spLocks noGrp="1"/>
          </p:cNvSpPr>
          <p:nvPr>
            <p:ph type="sldNum" sz="quarter" idx="12"/>
          </p:nvPr>
        </p:nvSpPr>
        <p:spPr/>
        <p:txBody>
          <a:bodyPr/>
          <a:lstStyle/>
          <a:p>
            <a:fld id="{AE38C475-BD8D-4C16-9A0E-0A8190408C57}" type="slidenum">
              <a:rPr lang="en-US" smtClean="0"/>
              <a:t>‹#›</a:t>
            </a:fld>
            <a:endParaRPr lang="en-US" dirty="0"/>
          </a:p>
        </p:txBody>
      </p:sp>
    </p:spTree>
    <p:extLst>
      <p:ext uri="{BB962C8B-B14F-4D97-AF65-F5344CB8AC3E}">
        <p14:creationId xmlns:p14="http://schemas.microsoft.com/office/powerpoint/2010/main" val="12470853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D10670-ACE4-44D1-8C6C-2816BB874F2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52E2C1A-E355-42B7-B155-A6333711F80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70D5B79-EDA0-4B5C-8CCB-721D507E78F8}"/>
              </a:ext>
            </a:extLst>
          </p:cNvPr>
          <p:cNvSpPr>
            <a:spLocks noGrp="1"/>
          </p:cNvSpPr>
          <p:nvPr>
            <p:ph type="dt" sz="half" idx="10"/>
          </p:nvPr>
        </p:nvSpPr>
        <p:spPr/>
        <p:txBody>
          <a:bodyPr/>
          <a:lstStyle/>
          <a:p>
            <a:fld id="{08BBA99C-AE1C-428B-9774-892655913E4A}" type="datetimeFigureOut">
              <a:rPr lang="en-US" smtClean="0"/>
              <a:t>6/22/2018</a:t>
            </a:fld>
            <a:endParaRPr lang="en-US" dirty="0"/>
          </a:p>
        </p:txBody>
      </p:sp>
      <p:sp>
        <p:nvSpPr>
          <p:cNvPr id="5" name="Footer Placeholder 4">
            <a:extLst>
              <a:ext uri="{FF2B5EF4-FFF2-40B4-BE49-F238E27FC236}">
                <a16:creationId xmlns:a16="http://schemas.microsoft.com/office/drawing/2014/main" id="{A47DAC8E-0B28-4B63-93CA-C09CEAEB1AE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1BC7693-BBD7-4D51-843D-2406E500A9BA}"/>
              </a:ext>
            </a:extLst>
          </p:cNvPr>
          <p:cNvSpPr>
            <a:spLocks noGrp="1"/>
          </p:cNvSpPr>
          <p:nvPr>
            <p:ph type="sldNum" sz="quarter" idx="12"/>
          </p:nvPr>
        </p:nvSpPr>
        <p:spPr/>
        <p:txBody>
          <a:bodyPr/>
          <a:lstStyle/>
          <a:p>
            <a:fld id="{AE38C475-BD8D-4C16-9A0E-0A8190408C57}" type="slidenum">
              <a:rPr lang="en-US" smtClean="0"/>
              <a:t>‹#›</a:t>
            </a:fld>
            <a:endParaRPr lang="en-US" dirty="0"/>
          </a:p>
        </p:txBody>
      </p:sp>
    </p:spTree>
    <p:extLst>
      <p:ext uri="{BB962C8B-B14F-4D97-AF65-F5344CB8AC3E}">
        <p14:creationId xmlns:p14="http://schemas.microsoft.com/office/powerpoint/2010/main" val="13280558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1F248C-3340-415F-824B-B9F9E1E2382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D29766C-846E-456E-9DC1-C84F1A49339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22EF5985-14A4-484E-90F5-B8A61580E3D4}"/>
              </a:ext>
            </a:extLst>
          </p:cNvPr>
          <p:cNvSpPr>
            <a:spLocks noGrp="1"/>
          </p:cNvSpPr>
          <p:nvPr>
            <p:ph type="dt" sz="half" idx="10"/>
          </p:nvPr>
        </p:nvSpPr>
        <p:spPr/>
        <p:txBody>
          <a:bodyPr/>
          <a:lstStyle/>
          <a:p>
            <a:fld id="{08BBA99C-AE1C-428B-9774-892655913E4A}" type="datetimeFigureOut">
              <a:rPr lang="en-US" smtClean="0"/>
              <a:t>6/22/2018</a:t>
            </a:fld>
            <a:endParaRPr lang="en-US" dirty="0"/>
          </a:p>
        </p:txBody>
      </p:sp>
      <p:sp>
        <p:nvSpPr>
          <p:cNvPr id="5" name="Footer Placeholder 4">
            <a:extLst>
              <a:ext uri="{FF2B5EF4-FFF2-40B4-BE49-F238E27FC236}">
                <a16:creationId xmlns:a16="http://schemas.microsoft.com/office/drawing/2014/main" id="{797A467D-B00E-4F99-B016-BB912476D0E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851AF3B-5704-492A-B71D-325FB51CEF5F}"/>
              </a:ext>
            </a:extLst>
          </p:cNvPr>
          <p:cNvSpPr>
            <a:spLocks noGrp="1"/>
          </p:cNvSpPr>
          <p:nvPr>
            <p:ph type="sldNum" sz="quarter" idx="12"/>
          </p:nvPr>
        </p:nvSpPr>
        <p:spPr/>
        <p:txBody>
          <a:bodyPr/>
          <a:lstStyle/>
          <a:p>
            <a:fld id="{AE38C475-BD8D-4C16-9A0E-0A8190408C57}" type="slidenum">
              <a:rPr lang="en-US" smtClean="0"/>
              <a:t>‹#›</a:t>
            </a:fld>
            <a:endParaRPr lang="en-US" dirty="0"/>
          </a:p>
        </p:txBody>
      </p:sp>
    </p:spTree>
    <p:extLst>
      <p:ext uri="{BB962C8B-B14F-4D97-AF65-F5344CB8AC3E}">
        <p14:creationId xmlns:p14="http://schemas.microsoft.com/office/powerpoint/2010/main" val="1703796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91FDE-9AE2-4086-BD7B-8EC86E41A0A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5250033-AF63-42A3-8E3C-E3C0D46BB59E}"/>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B70C80E-B41E-4EB1-A01B-10EF5BB356D2}"/>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98CDE40-06EF-450D-86AA-CEF547156918}"/>
              </a:ext>
            </a:extLst>
          </p:cNvPr>
          <p:cNvSpPr>
            <a:spLocks noGrp="1"/>
          </p:cNvSpPr>
          <p:nvPr>
            <p:ph type="dt" sz="half" idx="10"/>
          </p:nvPr>
        </p:nvSpPr>
        <p:spPr/>
        <p:txBody>
          <a:bodyPr/>
          <a:lstStyle/>
          <a:p>
            <a:fld id="{08BBA99C-AE1C-428B-9774-892655913E4A}" type="datetimeFigureOut">
              <a:rPr lang="en-US" smtClean="0"/>
              <a:t>6/22/2018</a:t>
            </a:fld>
            <a:endParaRPr lang="en-US" dirty="0"/>
          </a:p>
        </p:txBody>
      </p:sp>
      <p:sp>
        <p:nvSpPr>
          <p:cNvPr id="6" name="Footer Placeholder 5">
            <a:extLst>
              <a:ext uri="{FF2B5EF4-FFF2-40B4-BE49-F238E27FC236}">
                <a16:creationId xmlns:a16="http://schemas.microsoft.com/office/drawing/2014/main" id="{5001019A-DA87-4339-BB9C-8071B5E205B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E170149-AFB5-4BD0-B960-7F455A41BF84}"/>
              </a:ext>
            </a:extLst>
          </p:cNvPr>
          <p:cNvSpPr>
            <a:spLocks noGrp="1"/>
          </p:cNvSpPr>
          <p:nvPr>
            <p:ph type="sldNum" sz="quarter" idx="12"/>
          </p:nvPr>
        </p:nvSpPr>
        <p:spPr/>
        <p:txBody>
          <a:bodyPr/>
          <a:lstStyle/>
          <a:p>
            <a:fld id="{AE38C475-BD8D-4C16-9A0E-0A8190408C57}" type="slidenum">
              <a:rPr lang="en-US" smtClean="0"/>
              <a:t>‹#›</a:t>
            </a:fld>
            <a:endParaRPr lang="en-US" dirty="0"/>
          </a:p>
        </p:txBody>
      </p:sp>
    </p:spTree>
    <p:extLst>
      <p:ext uri="{BB962C8B-B14F-4D97-AF65-F5344CB8AC3E}">
        <p14:creationId xmlns:p14="http://schemas.microsoft.com/office/powerpoint/2010/main" val="13369838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94F03E-19F9-4158-9231-39003FFF8AE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CB5D2FB-43CD-4978-AE2B-2B178A78FCA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8885C9E5-1B81-4BC6-BC30-F5E1806A7D1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D3B2023-020B-409F-9082-B8B2046451C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4D1F9D3-34D1-4787-8B58-7B64983896EE}"/>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00A983E-D064-449F-B8C6-C1A19E291734}"/>
              </a:ext>
            </a:extLst>
          </p:cNvPr>
          <p:cNvSpPr>
            <a:spLocks noGrp="1"/>
          </p:cNvSpPr>
          <p:nvPr>
            <p:ph type="dt" sz="half" idx="10"/>
          </p:nvPr>
        </p:nvSpPr>
        <p:spPr/>
        <p:txBody>
          <a:bodyPr/>
          <a:lstStyle/>
          <a:p>
            <a:fld id="{08BBA99C-AE1C-428B-9774-892655913E4A}" type="datetimeFigureOut">
              <a:rPr lang="en-US" smtClean="0"/>
              <a:t>6/22/2018</a:t>
            </a:fld>
            <a:endParaRPr lang="en-US" dirty="0"/>
          </a:p>
        </p:txBody>
      </p:sp>
      <p:sp>
        <p:nvSpPr>
          <p:cNvPr id="8" name="Footer Placeholder 7">
            <a:extLst>
              <a:ext uri="{FF2B5EF4-FFF2-40B4-BE49-F238E27FC236}">
                <a16:creationId xmlns:a16="http://schemas.microsoft.com/office/drawing/2014/main" id="{8050E777-27D4-43C4-8C08-C37FF7FADF5E}"/>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F802BCBD-4348-4D10-992C-6A9CE5C5C828}"/>
              </a:ext>
            </a:extLst>
          </p:cNvPr>
          <p:cNvSpPr>
            <a:spLocks noGrp="1"/>
          </p:cNvSpPr>
          <p:nvPr>
            <p:ph type="sldNum" sz="quarter" idx="12"/>
          </p:nvPr>
        </p:nvSpPr>
        <p:spPr/>
        <p:txBody>
          <a:bodyPr/>
          <a:lstStyle/>
          <a:p>
            <a:fld id="{AE38C475-BD8D-4C16-9A0E-0A8190408C57}" type="slidenum">
              <a:rPr lang="en-US" smtClean="0"/>
              <a:t>‹#›</a:t>
            </a:fld>
            <a:endParaRPr lang="en-US" dirty="0"/>
          </a:p>
        </p:txBody>
      </p:sp>
    </p:spTree>
    <p:extLst>
      <p:ext uri="{BB962C8B-B14F-4D97-AF65-F5344CB8AC3E}">
        <p14:creationId xmlns:p14="http://schemas.microsoft.com/office/powerpoint/2010/main" val="25098649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9EF61-D831-494E-B5A9-AA8E3644E8B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FE81D4E-BAFD-4E9D-907E-9778DCA521E3}"/>
              </a:ext>
            </a:extLst>
          </p:cNvPr>
          <p:cNvSpPr>
            <a:spLocks noGrp="1"/>
          </p:cNvSpPr>
          <p:nvPr>
            <p:ph type="dt" sz="half" idx="10"/>
          </p:nvPr>
        </p:nvSpPr>
        <p:spPr/>
        <p:txBody>
          <a:bodyPr/>
          <a:lstStyle/>
          <a:p>
            <a:fld id="{08BBA99C-AE1C-428B-9774-892655913E4A}" type="datetimeFigureOut">
              <a:rPr lang="en-US" smtClean="0"/>
              <a:t>6/22/2018</a:t>
            </a:fld>
            <a:endParaRPr lang="en-US" dirty="0"/>
          </a:p>
        </p:txBody>
      </p:sp>
      <p:sp>
        <p:nvSpPr>
          <p:cNvPr id="4" name="Footer Placeholder 3">
            <a:extLst>
              <a:ext uri="{FF2B5EF4-FFF2-40B4-BE49-F238E27FC236}">
                <a16:creationId xmlns:a16="http://schemas.microsoft.com/office/drawing/2014/main" id="{66A025C8-472E-4389-AE72-97458BCAE2CC}"/>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FA0123BD-0686-400A-B0B3-66E78C4E87A8}"/>
              </a:ext>
            </a:extLst>
          </p:cNvPr>
          <p:cNvSpPr>
            <a:spLocks noGrp="1"/>
          </p:cNvSpPr>
          <p:nvPr>
            <p:ph type="sldNum" sz="quarter" idx="12"/>
          </p:nvPr>
        </p:nvSpPr>
        <p:spPr/>
        <p:txBody>
          <a:bodyPr/>
          <a:lstStyle/>
          <a:p>
            <a:fld id="{AE38C475-BD8D-4C16-9A0E-0A8190408C57}" type="slidenum">
              <a:rPr lang="en-US" smtClean="0"/>
              <a:t>‹#›</a:t>
            </a:fld>
            <a:endParaRPr lang="en-US" dirty="0"/>
          </a:p>
        </p:txBody>
      </p:sp>
    </p:spTree>
    <p:extLst>
      <p:ext uri="{BB962C8B-B14F-4D97-AF65-F5344CB8AC3E}">
        <p14:creationId xmlns:p14="http://schemas.microsoft.com/office/powerpoint/2010/main" val="42612237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D231AA4-5882-48AA-9FEF-47AA25EE699C}"/>
              </a:ext>
            </a:extLst>
          </p:cNvPr>
          <p:cNvSpPr>
            <a:spLocks noGrp="1"/>
          </p:cNvSpPr>
          <p:nvPr>
            <p:ph type="dt" sz="half" idx="10"/>
          </p:nvPr>
        </p:nvSpPr>
        <p:spPr/>
        <p:txBody>
          <a:bodyPr/>
          <a:lstStyle/>
          <a:p>
            <a:fld id="{08BBA99C-AE1C-428B-9774-892655913E4A}" type="datetimeFigureOut">
              <a:rPr lang="en-US" smtClean="0"/>
              <a:t>6/22/2018</a:t>
            </a:fld>
            <a:endParaRPr lang="en-US" dirty="0"/>
          </a:p>
        </p:txBody>
      </p:sp>
      <p:sp>
        <p:nvSpPr>
          <p:cNvPr id="3" name="Footer Placeholder 2">
            <a:extLst>
              <a:ext uri="{FF2B5EF4-FFF2-40B4-BE49-F238E27FC236}">
                <a16:creationId xmlns:a16="http://schemas.microsoft.com/office/drawing/2014/main" id="{5B4983A7-BA66-40E4-A8A0-332C4636EDE0}"/>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D57F8139-F753-4C48-9E8A-B95E5780E77E}"/>
              </a:ext>
            </a:extLst>
          </p:cNvPr>
          <p:cNvSpPr>
            <a:spLocks noGrp="1"/>
          </p:cNvSpPr>
          <p:nvPr>
            <p:ph type="sldNum" sz="quarter" idx="12"/>
          </p:nvPr>
        </p:nvSpPr>
        <p:spPr/>
        <p:txBody>
          <a:bodyPr/>
          <a:lstStyle/>
          <a:p>
            <a:fld id="{AE38C475-BD8D-4C16-9A0E-0A8190408C57}" type="slidenum">
              <a:rPr lang="en-US" smtClean="0"/>
              <a:t>‹#›</a:t>
            </a:fld>
            <a:endParaRPr lang="en-US" dirty="0"/>
          </a:p>
        </p:txBody>
      </p:sp>
    </p:spTree>
    <p:extLst>
      <p:ext uri="{BB962C8B-B14F-4D97-AF65-F5344CB8AC3E}">
        <p14:creationId xmlns:p14="http://schemas.microsoft.com/office/powerpoint/2010/main" val="13143420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0EB59-3BF0-4F14-8349-8EDA017A31D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C004D0C-7305-4767-AA8A-EFBBA2D9AB8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E4ABB86-B1A8-4394-B26F-32C36AD358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F9E2F6C-879A-4938-879D-ADC4916CF228}"/>
              </a:ext>
            </a:extLst>
          </p:cNvPr>
          <p:cNvSpPr>
            <a:spLocks noGrp="1"/>
          </p:cNvSpPr>
          <p:nvPr>
            <p:ph type="dt" sz="half" idx="10"/>
          </p:nvPr>
        </p:nvSpPr>
        <p:spPr/>
        <p:txBody>
          <a:bodyPr/>
          <a:lstStyle/>
          <a:p>
            <a:fld id="{08BBA99C-AE1C-428B-9774-892655913E4A}" type="datetimeFigureOut">
              <a:rPr lang="en-US" smtClean="0"/>
              <a:t>6/22/2018</a:t>
            </a:fld>
            <a:endParaRPr lang="en-US" dirty="0"/>
          </a:p>
        </p:txBody>
      </p:sp>
      <p:sp>
        <p:nvSpPr>
          <p:cNvPr id="6" name="Footer Placeholder 5">
            <a:extLst>
              <a:ext uri="{FF2B5EF4-FFF2-40B4-BE49-F238E27FC236}">
                <a16:creationId xmlns:a16="http://schemas.microsoft.com/office/drawing/2014/main" id="{49532BEB-A55C-4FCE-BFF1-48F17C7B95F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7B4400B-43CB-46E8-976D-9549BBF657D7}"/>
              </a:ext>
            </a:extLst>
          </p:cNvPr>
          <p:cNvSpPr>
            <a:spLocks noGrp="1"/>
          </p:cNvSpPr>
          <p:nvPr>
            <p:ph type="sldNum" sz="quarter" idx="12"/>
          </p:nvPr>
        </p:nvSpPr>
        <p:spPr/>
        <p:txBody>
          <a:bodyPr/>
          <a:lstStyle/>
          <a:p>
            <a:fld id="{AE38C475-BD8D-4C16-9A0E-0A8190408C57}" type="slidenum">
              <a:rPr lang="en-US" smtClean="0"/>
              <a:t>‹#›</a:t>
            </a:fld>
            <a:endParaRPr lang="en-US" dirty="0"/>
          </a:p>
        </p:txBody>
      </p:sp>
    </p:spTree>
    <p:extLst>
      <p:ext uri="{BB962C8B-B14F-4D97-AF65-F5344CB8AC3E}">
        <p14:creationId xmlns:p14="http://schemas.microsoft.com/office/powerpoint/2010/main" val="23980781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07B368-34BC-4C06-B9FC-36FBA84525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6641CD0-A8DA-4BF2-8B36-37AAA8DA2F3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765933E2-7A00-4555-AED9-BA704F4D8F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9AE13E5-4C2C-4158-A1D4-07F1185149CE}"/>
              </a:ext>
            </a:extLst>
          </p:cNvPr>
          <p:cNvSpPr>
            <a:spLocks noGrp="1"/>
          </p:cNvSpPr>
          <p:nvPr>
            <p:ph type="dt" sz="half" idx="10"/>
          </p:nvPr>
        </p:nvSpPr>
        <p:spPr/>
        <p:txBody>
          <a:bodyPr/>
          <a:lstStyle/>
          <a:p>
            <a:fld id="{08BBA99C-AE1C-428B-9774-892655913E4A}" type="datetimeFigureOut">
              <a:rPr lang="en-US" smtClean="0"/>
              <a:t>6/22/2018</a:t>
            </a:fld>
            <a:endParaRPr lang="en-US" dirty="0"/>
          </a:p>
        </p:txBody>
      </p:sp>
      <p:sp>
        <p:nvSpPr>
          <p:cNvPr id="6" name="Footer Placeholder 5">
            <a:extLst>
              <a:ext uri="{FF2B5EF4-FFF2-40B4-BE49-F238E27FC236}">
                <a16:creationId xmlns:a16="http://schemas.microsoft.com/office/drawing/2014/main" id="{D87F60BC-6A3F-41A7-A558-EEFED149AD1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1DCD258-80A6-4A69-BE0D-BFE5A171888C}"/>
              </a:ext>
            </a:extLst>
          </p:cNvPr>
          <p:cNvSpPr>
            <a:spLocks noGrp="1"/>
          </p:cNvSpPr>
          <p:nvPr>
            <p:ph type="sldNum" sz="quarter" idx="12"/>
          </p:nvPr>
        </p:nvSpPr>
        <p:spPr/>
        <p:txBody>
          <a:bodyPr/>
          <a:lstStyle/>
          <a:p>
            <a:fld id="{AE38C475-BD8D-4C16-9A0E-0A8190408C57}" type="slidenum">
              <a:rPr lang="en-US" smtClean="0"/>
              <a:t>‹#›</a:t>
            </a:fld>
            <a:endParaRPr lang="en-US" dirty="0"/>
          </a:p>
        </p:txBody>
      </p:sp>
    </p:spTree>
    <p:extLst>
      <p:ext uri="{BB962C8B-B14F-4D97-AF65-F5344CB8AC3E}">
        <p14:creationId xmlns:p14="http://schemas.microsoft.com/office/powerpoint/2010/main" val="30162150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0EF651C-2913-4688-8141-527676022B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544AB7B-D5B8-45B3-AE1F-D02D1ADC686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1E6489-84A2-42F8-A0D8-666ADC3C977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BBA99C-AE1C-428B-9774-892655913E4A}" type="datetimeFigureOut">
              <a:rPr lang="en-US" smtClean="0"/>
              <a:t>6/22/2018</a:t>
            </a:fld>
            <a:endParaRPr lang="en-US" dirty="0"/>
          </a:p>
        </p:txBody>
      </p:sp>
      <p:sp>
        <p:nvSpPr>
          <p:cNvPr id="5" name="Footer Placeholder 4">
            <a:extLst>
              <a:ext uri="{FF2B5EF4-FFF2-40B4-BE49-F238E27FC236}">
                <a16:creationId xmlns:a16="http://schemas.microsoft.com/office/drawing/2014/main" id="{56FF9499-5F49-4F11-97D4-EBD15C34A4E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757C4975-2486-4897-A369-F4D5D40FFC1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38C475-BD8D-4C16-9A0E-0A8190408C57}" type="slidenum">
              <a:rPr lang="en-US" smtClean="0"/>
              <a:t>‹#›</a:t>
            </a:fld>
            <a:endParaRPr lang="en-US" dirty="0"/>
          </a:p>
        </p:txBody>
      </p:sp>
    </p:spTree>
    <p:extLst>
      <p:ext uri="{BB962C8B-B14F-4D97-AF65-F5344CB8AC3E}">
        <p14:creationId xmlns:p14="http://schemas.microsoft.com/office/powerpoint/2010/main" val="33496089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hyperlink" Target="http://esheninger.blogspot.com/2013/11/leading-in-digital-age.html" TargetMode="External"/><Relationship Id="rId2" Type="http://schemas.openxmlformats.org/officeDocument/2006/relationships/image" Target="../media/image3.jpg"/><Relationship Id="rId1" Type="http://schemas.openxmlformats.org/officeDocument/2006/relationships/slideLayout" Target="../slideLayouts/slideLayout9.xml"/><Relationship Id="rId5" Type="http://schemas.openxmlformats.org/officeDocument/2006/relationships/hyperlink" Target="https://creativecommons.org/licenses/by/3.0/" TargetMode="External"/><Relationship Id="rId4" Type="http://schemas.openxmlformats.org/officeDocument/2006/relationships/hyperlink" Target="http://www.ala.org/aboutala/treasurerspag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a:extLst>
              <a:ext uri="{FF2B5EF4-FFF2-40B4-BE49-F238E27FC236}">
                <a16:creationId xmlns:a16="http://schemas.microsoft.com/office/drawing/2014/main" id="{AC672D0D-4A5D-4501-942F-A2F42327CB8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0700" y="596901"/>
            <a:ext cx="4610100" cy="923925"/>
          </a:xfrm>
          <a:prstGeom prst="rect">
            <a:avLst/>
          </a:prstGeom>
          <a:noFill/>
          <a:ln>
            <a:noFill/>
          </a:ln>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12700">
                <a:solidFill>
                  <a:schemeClr val="tx1"/>
                </a:solidFill>
                <a:miter lim="800000"/>
                <a:headEnd/>
                <a:tailEnd/>
              </a14:hiddenLine>
            </a:ext>
          </a:extLst>
        </p:spPr>
      </p:pic>
      <p:sp>
        <p:nvSpPr>
          <p:cNvPr id="5" name="TextBox 4">
            <a:extLst>
              <a:ext uri="{FF2B5EF4-FFF2-40B4-BE49-F238E27FC236}">
                <a16:creationId xmlns:a16="http://schemas.microsoft.com/office/drawing/2014/main" id="{A5C043D6-E835-458F-A772-D5869B2C3B8E}"/>
              </a:ext>
            </a:extLst>
          </p:cNvPr>
          <p:cNvSpPr txBox="1"/>
          <p:nvPr/>
        </p:nvSpPr>
        <p:spPr>
          <a:xfrm>
            <a:off x="7899400" y="5384800"/>
            <a:ext cx="4140200" cy="923330"/>
          </a:xfrm>
          <a:prstGeom prst="rect">
            <a:avLst/>
          </a:prstGeom>
          <a:noFill/>
        </p:spPr>
        <p:txBody>
          <a:bodyPr wrap="square" rtlCol="0">
            <a:spAutoFit/>
          </a:bodyPr>
          <a:lstStyle/>
          <a:p>
            <a:pPr>
              <a:spcBef>
                <a:spcPct val="0"/>
              </a:spcBef>
              <a:buClrTx/>
              <a:buSzTx/>
              <a:buFontTx/>
              <a:buNone/>
            </a:pPr>
            <a:r>
              <a:rPr lang="en-US" altLang="en-US" dirty="0">
                <a:latin typeface="Cambria" panose="02040503050406030204" pitchFamily="18" charset="0"/>
              </a:rPr>
              <a:t>Annual Conference – New Orleans LA</a:t>
            </a:r>
          </a:p>
          <a:p>
            <a:pPr>
              <a:spcBef>
                <a:spcPct val="0"/>
              </a:spcBef>
              <a:buClrTx/>
              <a:buSzTx/>
              <a:buFontTx/>
              <a:buNone/>
            </a:pPr>
            <a:r>
              <a:rPr lang="en-US" altLang="en-US" dirty="0">
                <a:latin typeface="Cambria" panose="02040503050406030204" pitchFamily="18" charset="0"/>
              </a:rPr>
              <a:t>Saturday – June 23, 2018</a:t>
            </a:r>
          </a:p>
          <a:p>
            <a:pPr>
              <a:spcBef>
                <a:spcPct val="0"/>
              </a:spcBef>
              <a:buClrTx/>
              <a:buSzTx/>
              <a:buFontTx/>
              <a:buNone/>
            </a:pPr>
            <a:r>
              <a:rPr lang="en-US" altLang="en-US" dirty="0">
                <a:latin typeface="Cambria" panose="02040503050406030204" pitchFamily="18" charset="0"/>
              </a:rPr>
              <a:t>Sunday – June 24, 2018</a:t>
            </a:r>
          </a:p>
        </p:txBody>
      </p:sp>
      <p:sp>
        <p:nvSpPr>
          <p:cNvPr id="6" name="TextBox 5">
            <a:extLst>
              <a:ext uri="{FF2B5EF4-FFF2-40B4-BE49-F238E27FC236}">
                <a16:creationId xmlns:a16="http://schemas.microsoft.com/office/drawing/2014/main" id="{E492E33B-DDD4-424A-A26D-E24379CFE949}"/>
              </a:ext>
            </a:extLst>
          </p:cNvPr>
          <p:cNvSpPr txBox="1"/>
          <p:nvPr/>
        </p:nvSpPr>
        <p:spPr>
          <a:xfrm>
            <a:off x="8651019" y="596901"/>
            <a:ext cx="3274281" cy="646331"/>
          </a:xfrm>
          <a:prstGeom prst="rect">
            <a:avLst/>
          </a:prstGeom>
          <a:noFill/>
        </p:spPr>
        <p:txBody>
          <a:bodyPr wrap="square" rtlCol="0">
            <a:spAutoFit/>
          </a:bodyPr>
          <a:lstStyle/>
          <a:p>
            <a:pPr>
              <a:buClrTx/>
              <a:buSzTx/>
              <a:buFontTx/>
              <a:buNone/>
              <a:defRPr/>
            </a:pPr>
            <a:r>
              <a:rPr lang="en-US" altLang="en-US" dirty="0">
                <a:latin typeface="Cambria" panose="02040503050406030204" pitchFamily="18" charset="0"/>
              </a:rPr>
              <a:t>2017-2018 ALA CD #33.1</a:t>
            </a:r>
          </a:p>
          <a:p>
            <a:pPr>
              <a:buClrTx/>
              <a:buSzTx/>
              <a:buFontTx/>
              <a:buNone/>
              <a:defRPr/>
            </a:pPr>
            <a:r>
              <a:rPr lang="en-US" altLang="en-US" dirty="0">
                <a:latin typeface="Cambria" panose="02040503050406030204" pitchFamily="18" charset="0"/>
              </a:rPr>
              <a:t>2017-2018 Annual Conference</a:t>
            </a:r>
          </a:p>
        </p:txBody>
      </p:sp>
      <p:sp>
        <p:nvSpPr>
          <p:cNvPr id="7" name="TextBox 6">
            <a:extLst>
              <a:ext uri="{FF2B5EF4-FFF2-40B4-BE49-F238E27FC236}">
                <a16:creationId xmlns:a16="http://schemas.microsoft.com/office/drawing/2014/main" id="{82856533-76A5-4D20-B8C8-A2C7F3A8A330}"/>
              </a:ext>
            </a:extLst>
          </p:cNvPr>
          <p:cNvSpPr txBox="1"/>
          <p:nvPr/>
        </p:nvSpPr>
        <p:spPr>
          <a:xfrm>
            <a:off x="520700" y="5384800"/>
            <a:ext cx="5156200" cy="369332"/>
          </a:xfrm>
          <a:prstGeom prst="rect">
            <a:avLst/>
          </a:prstGeom>
          <a:noFill/>
        </p:spPr>
        <p:txBody>
          <a:bodyPr wrap="square" rtlCol="0">
            <a:spAutoFit/>
          </a:bodyPr>
          <a:lstStyle/>
          <a:p>
            <a:r>
              <a:rPr lang="en-US" dirty="0">
                <a:latin typeface="Cambria" panose="02040503050406030204" pitchFamily="18" charset="0"/>
              </a:rPr>
              <a:t>Rhea Lawson – BARC Chair</a:t>
            </a:r>
          </a:p>
        </p:txBody>
      </p:sp>
      <p:sp>
        <p:nvSpPr>
          <p:cNvPr id="2" name="TextBox 1">
            <a:extLst>
              <a:ext uri="{FF2B5EF4-FFF2-40B4-BE49-F238E27FC236}">
                <a16:creationId xmlns:a16="http://schemas.microsoft.com/office/drawing/2014/main" id="{A62F8DB4-C2B1-45DE-9D8D-2E5AEB70C110}"/>
              </a:ext>
            </a:extLst>
          </p:cNvPr>
          <p:cNvSpPr txBox="1"/>
          <p:nvPr/>
        </p:nvSpPr>
        <p:spPr>
          <a:xfrm>
            <a:off x="2536466" y="2655736"/>
            <a:ext cx="7537837" cy="1384995"/>
          </a:xfrm>
          <a:prstGeom prst="rect">
            <a:avLst/>
          </a:prstGeom>
          <a:noFill/>
        </p:spPr>
        <p:txBody>
          <a:bodyPr wrap="square" rtlCol="0">
            <a:spAutoFit/>
          </a:bodyPr>
          <a:lstStyle/>
          <a:p>
            <a:pPr algn="ctr"/>
            <a:r>
              <a:rPr lang="en-US" sz="2800" dirty="0">
                <a:latin typeface="Cambria" panose="02040503050406030204" pitchFamily="18" charset="0"/>
              </a:rPr>
              <a:t>BARC Report at the Information Session </a:t>
            </a:r>
          </a:p>
          <a:p>
            <a:pPr algn="ctr"/>
            <a:r>
              <a:rPr lang="en-US" sz="2800" dirty="0">
                <a:latin typeface="Cambria" panose="02040503050406030204" pitchFamily="18" charset="0"/>
              </a:rPr>
              <a:t>to the ALA Executive Board, ALA Council and</a:t>
            </a:r>
          </a:p>
          <a:p>
            <a:pPr algn="ctr"/>
            <a:r>
              <a:rPr lang="en-US" sz="2800" dirty="0">
                <a:latin typeface="Cambria" panose="02040503050406030204" pitchFamily="18" charset="0"/>
              </a:rPr>
              <a:t> the Planning and Budget Assembly</a:t>
            </a:r>
          </a:p>
        </p:txBody>
      </p:sp>
    </p:spTree>
    <p:extLst>
      <p:ext uri="{BB962C8B-B14F-4D97-AF65-F5344CB8AC3E}">
        <p14:creationId xmlns:p14="http://schemas.microsoft.com/office/powerpoint/2010/main" val="18002458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Cambria" panose="02040503050406030204" pitchFamily="18" charset="0"/>
              </a:rPr>
              <a:t>BARC Response to Council Regarding Socially Responsible Investments in the Endowment</a:t>
            </a:r>
            <a:endParaRPr lang="en-US" dirty="0">
              <a:latin typeface="Cambria" panose="02040503050406030204" pitchFamily="18" charset="0"/>
            </a:endParaRPr>
          </a:p>
        </p:txBody>
      </p:sp>
      <p:sp>
        <p:nvSpPr>
          <p:cNvPr id="3" name="Rectangle 2"/>
          <p:cNvSpPr/>
          <p:nvPr/>
        </p:nvSpPr>
        <p:spPr>
          <a:xfrm>
            <a:off x="897924" y="1898950"/>
            <a:ext cx="10455876" cy="4493538"/>
          </a:xfrm>
          <a:prstGeom prst="rect">
            <a:avLst/>
          </a:prstGeom>
        </p:spPr>
        <p:txBody>
          <a:bodyPr wrap="square">
            <a:spAutoFit/>
          </a:bodyPr>
          <a:lstStyle/>
          <a:p>
            <a:pPr>
              <a:lnSpc>
                <a:spcPct val="115000"/>
              </a:lnSpc>
            </a:pPr>
            <a:r>
              <a:rPr lang="en-US" sz="1100" dirty="0">
                <a:latin typeface="Arial" panose="020B0604020202020204" pitchFamily="34" charset="0"/>
                <a:ea typeface="Arial" panose="020B0604020202020204" pitchFamily="34" charset="0"/>
              </a:rPr>
              <a:t>Submitted by Rhea Lawson, Chair, BARC, Susan </a:t>
            </a:r>
            <a:r>
              <a:rPr lang="en-US" sz="1100" dirty="0" err="1">
                <a:latin typeface="Arial" panose="020B0604020202020204" pitchFamily="34" charset="0"/>
                <a:ea typeface="Arial" panose="020B0604020202020204" pitchFamily="34" charset="0"/>
              </a:rPr>
              <a:t>Hildreth</a:t>
            </a:r>
            <a:r>
              <a:rPr lang="en-US" sz="1100" dirty="0">
                <a:latin typeface="Arial" panose="020B0604020202020204" pitchFamily="34" charset="0"/>
                <a:ea typeface="Arial" panose="020B0604020202020204" pitchFamily="34" charset="0"/>
              </a:rPr>
              <a:t>, ALA Treasurer, Endowment Trustee and BARC member and BARC committee members</a:t>
            </a:r>
          </a:p>
          <a:p>
            <a:pPr>
              <a:lnSpc>
                <a:spcPct val="115000"/>
              </a:lnSpc>
            </a:pPr>
            <a:r>
              <a:rPr lang="en-US" sz="1100" dirty="0">
                <a:latin typeface="Arial" panose="020B0604020202020204" pitchFamily="34" charset="0"/>
                <a:ea typeface="Arial" panose="020B0604020202020204" pitchFamily="34" charset="0"/>
              </a:rPr>
              <a:t> </a:t>
            </a:r>
          </a:p>
          <a:p>
            <a:pPr>
              <a:lnSpc>
                <a:spcPct val="115000"/>
              </a:lnSpc>
            </a:pPr>
            <a:r>
              <a:rPr lang="en-US" sz="1100" dirty="0">
                <a:latin typeface="Arial" panose="020B0604020202020204" pitchFamily="34" charset="0"/>
                <a:ea typeface="Arial" panose="020B0604020202020204" pitchFamily="34" charset="0"/>
              </a:rPr>
              <a:t>During the Midwinter 2018 meeting, ALA Council referred the Resolution on Socially Responsible Investments for the ALA Endowment Fund to BARC. Since February, BARC, the Finance and Audit Committee, and the Endowment Trustees have researched the financial implications of the resolution and provide the following information for ALA Council and the Executive Board.  </a:t>
            </a:r>
          </a:p>
          <a:p>
            <a:pPr>
              <a:lnSpc>
                <a:spcPct val="115000"/>
              </a:lnSpc>
            </a:pPr>
            <a:r>
              <a:rPr lang="en-US" sz="1100" dirty="0">
                <a:latin typeface="Arial" panose="020B0604020202020204" pitchFamily="34" charset="0"/>
                <a:ea typeface="Arial" panose="020B0604020202020204" pitchFamily="34" charset="0"/>
              </a:rPr>
              <a:t> </a:t>
            </a:r>
          </a:p>
          <a:p>
            <a:pPr>
              <a:lnSpc>
                <a:spcPct val="115000"/>
              </a:lnSpc>
            </a:pPr>
            <a:r>
              <a:rPr lang="en-US" sz="1100" b="1" dirty="0">
                <a:latin typeface="Arial" panose="020B0604020202020204" pitchFamily="34" charset="0"/>
                <a:ea typeface="Arial" panose="020B0604020202020204" pitchFamily="34" charset="0"/>
              </a:rPr>
              <a:t>Increase the percentage of Endowment funds invested in socially responsible portfolios in a practical manner every year for the foreseeable future.</a:t>
            </a:r>
            <a:endParaRPr lang="en-US" sz="1100" dirty="0">
              <a:latin typeface="Arial" panose="020B0604020202020204" pitchFamily="34" charset="0"/>
              <a:ea typeface="Arial" panose="020B0604020202020204" pitchFamily="34" charset="0"/>
            </a:endParaRPr>
          </a:p>
          <a:p>
            <a:pPr>
              <a:lnSpc>
                <a:spcPct val="115000"/>
              </a:lnSpc>
            </a:pPr>
            <a:r>
              <a:rPr lang="en-US" sz="1100" b="1" dirty="0">
                <a:latin typeface="Arial" panose="020B0604020202020204" pitchFamily="34" charset="0"/>
                <a:ea typeface="Arial" panose="020B0604020202020204" pitchFamily="34" charset="0"/>
              </a:rPr>
              <a:t> </a:t>
            </a:r>
            <a:endParaRPr lang="en-US" sz="1100" dirty="0">
              <a:latin typeface="Arial" panose="020B0604020202020204" pitchFamily="34" charset="0"/>
              <a:ea typeface="Arial" panose="020B0604020202020204" pitchFamily="34" charset="0"/>
            </a:endParaRPr>
          </a:p>
          <a:p>
            <a:pPr>
              <a:lnSpc>
                <a:spcPct val="115000"/>
              </a:lnSpc>
            </a:pPr>
            <a:r>
              <a:rPr lang="en-US" sz="1100" dirty="0">
                <a:latin typeface="Arial" panose="020B0604020202020204" pitchFamily="34" charset="0"/>
                <a:ea typeface="Arial" panose="020B0604020202020204" pitchFamily="34" charset="0"/>
              </a:rPr>
              <a:t>As of 4/30/18, 25.3% of the Endowment is invested in ESG (Environmental, Social, and Governance) classified funds.  Since 2002, the Endowment ESG ratio has steadily increased while maintaining a diversified portfolio to help the Endowment withstand market volatility.  The Endowment Trustees continue to consider the mix of investments to provide the greatest return on investments while being socially responsible. The Endowment was $45.9 million at the end of 2017, funding critical services and initiatives advancing the association.  Mandating an even larger investment in ESG during an unpredictable financial market will place the investment earnings at risk. The Endowment Trustees have been steadily increasing ESG investments and will continue to do so in a prudent manner as the market and options continue to evolve.  BARC agrees with the Endowment Trustees that the proposed directive to the Endowment Trustees will negatively impact Endowment earnings affecting the availability of resources for the ALA budget. </a:t>
            </a:r>
            <a:endParaRPr lang="en-US" sz="1100" dirty="0" smtClean="0">
              <a:latin typeface="Arial" panose="020B0604020202020204" pitchFamily="34" charset="0"/>
              <a:ea typeface="Arial" panose="020B0604020202020204" pitchFamily="34" charset="0"/>
            </a:endParaRPr>
          </a:p>
          <a:p>
            <a:pPr>
              <a:lnSpc>
                <a:spcPct val="115000"/>
              </a:lnSpc>
            </a:pPr>
            <a:endParaRPr lang="en-US" sz="1100" b="1" dirty="0">
              <a:latin typeface="Arial" panose="020B0604020202020204" pitchFamily="34" charset="0"/>
              <a:ea typeface="Arial" panose="020B0604020202020204" pitchFamily="34" charset="0"/>
            </a:endParaRPr>
          </a:p>
          <a:p>
            <a:pPr>
              <a:lnSpc>
                <a:spcPct val="115000"/>
              </a:lnSpc>
            </a:pPr>
            <a:r>
              <a:rPr lang="en-US" sz="1100" b="1" dirty="0" smtClean="0">
                <a:latin typeface="Arial" panose="020B0604020202020204" pitchFamily="34" charset="0"/>
                <a:ea typeface="Arial" panose="020B0604020202020204" pitchFamily="34" charset="0"/>
              </a:rPr>
              <a:t>Exclude </a:t>
            </a:r>
            <a:r>
              <a:rPr lang="en-US" sz="1100" b="1" dirty="0">
                <a:latin typeface="Arial" panose="020B0604020202020204" pitchFamily="34" charset="0"/>
                <a:ea typeface="Arial" panose="020B0604020202020204" pitchFamily="34" charset="0"/>
              </a:rPr>
              <a:t>from the Environmental, Social and Governance/Socially Responsible Investments (ESG/SRI) portfolios all fossil fuel investments, notwithstanding any socially responsible designations by any company or organization.</a:t>
            </a:r>
            <a:endParaRPr lang="en-US" sz="1100" dirty="0">
              <a:latin typeface="Arial" panose="020B0604020202020204" pitchFamily="34" charset="0"/>
              <a:ea typeface="Arial" panose="020B0604020202020204" pitchFamily="34" charset="0"/>
            </a:endParaRPr>
          </a:p>
          <a:p>
            <a:pPr>
              <a:lnSpc>
                <a:spcPct val="115000"/>
              </a:lnSpc>
            </a:pPr>
            <a:r>
              <a:rPr lang="en-US" sz="1100" dirty="0">
                <a:latin typeface="Arial" panose="020B0604020202020204" pitchFamily="34" charset="0"/>
                <a:ea typeface="Arial" panose="020B0604020202020204" pitchFamily="34" charset="0"/>
              </a:rPr>
              <a:t> </a:t>
            </a:r>
          </a:p>
          <a:p>
            <a:r>
              <a:rPr lang="en-US" sz="1100" dirty="0">
                <a:latin typeface="Arial" panose="020B0604020202020204" pitchFamily="34" charset="0"/>
                <a:ea typeface="Arial" panose="020B0604020202020204" pitchFamily="34" charset="0"/>
              </a:rPr>
              <a:t>The Endowment Trustees work closely with their investment advisor Merrill Lynch to determine the mix of investments supporting the goals of ALA.  Within the ESG </a:t>
            </a:r>
            <a:r>
              <a:rPr lang="en-US" sz="1100" dirty="0" smtClean="0">
                <a:latin typeface="Arial" panose="020B0604020202020204" pitchFamily="34" charset="0"/>
                <a:ea typeface="Arial" panose="020B0604020202020204" pitchFamily="34" charset="0"/>
              </a:rPr>
              <a:t>investment </a:t>
            </a:r>
            <a:r>
              <a:rPr lang="en-US" sz="1100" dirty="0">
                <a:latin typeface="Arial" panose="020B0604020202020204" pitchFamily="34" charset="0"/>
                <a:ea typeface="Arial" panose="020B0604020202020204" pitchFamily="34" charset="0"/>
              </a:rPr>
              <a:t>sector, many energy companies in the portfolios include both renewable and fossil fuel energy, further complicating the ability to fully separate certain investments within mutual funds.  </a:t>
            </a:r>
          </a:p>
          <a:p>
            <a:pPr marL="457200" marR="0">
              <a:lnSpc>
                <a:spcPct val="115000"/>
              </a:lnSpc>
              <a:spcBef>
                <a:spcPts val="0"/>
              </a:spcBef>
              <a:spcAft>
                <a:spcPts val="0"/>
              </a:spcAft>
            </a:pPr>
            <a:r>
              <a:rPr lang="en-US" sz="1100" dirty="0">
                <a:latin typeface="Arial" panose="020B0604020202020204" pitchFamily="34" charset="0"/>
                <a:ea typeface="Arial" panose="020B0604020202020204" pitchFamily="34" charset="0"/>
              </a:rPr>
              <a:t> </a:t>
            </a:r>
          </a:p>
        </p:txBody>
      </p:sp>
      <p:sp>
        <p:nvSpPr>
          <p:cNvPr id="4" name="TextBox 3"/>
          <p:cNvSpPr txBox="1"/>
          <p:nvPr/>
        </p:nvSpPr>
        <p:spPr>
          <a:xfrm>
            <a:off x="11046940" y="156863"/>
            <a:ext cx="1145060" cy="369332"/>
          </a:xfrm>
          <a:prstGeom prst="rect">
            <a:avLst/>
          </a:prstGeom>
          <a:noFill/>
        </p:spPr>
        <p:txBody>
          <a:bodyPr wrap="square" rtlCol="0">
            <a:spAutoFit/>
          </a:bodyPr>
          <a:lstStyle/>
          <a:p>
            <a:r>
              <a:rPr lang="en-US" dirty="0" smtClean="0">
                <a:latin typeface="Cambria" panose="02040503050406030204" pitchFamily="18" charset="0"/>
              </a:rPr>
              <a:t>Exhibit I</a:t>
            </a:r>
            <a:endParaRPr lang="en-US" dirty="0">
              <a:latin typeface="Cambria" panose="02040503050406030204" pitchFamily="18" charset="0"/>
            </a:endParaRPr>
          </a:p>
        </p:txBody>
      </p:sp>
    </p:spTree>
    <p:extLst>
      <p:ext uri="{BB962C8B-B14F-4D97-AF65-F5344CB8AC3E}">
        <p14:creationId xmlns:p14="http://schemas.microsoft.com/office/powerpoint/2010/main" val="30711400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Cambria" panose="02040503050406030204" pitchFamily="18" charset="0"/>
              </a:rPr>
              <a:t>BARC Response to Council Regarding Socially Responsible Investments in the Endowment </a:t>
            </a:r>
            <a:r>
              <a:rPr lang="en-US" sz="1600" dirty="0" smtClean="0">
                <a:latin typeface="Cambria" panose="02040503050406030204" pitchFamily="18" charset="0"/>
              </a:rPr>
              <a:t>(</a:t>
            </a:r>
            <a:r>
              <a:rPr lang="en-US" sz="1600" dirty="0" err="1" smtClean="0">
                <a:latin typeface="Cambria" panose="02040503050406030204" pitchFamily="18" charset="0"/>
              </a:rPr>
              <a:t>Con’t</a:t>
            </a:r>
            <a:r>
              <a:rPr lang="en-US" sz="1600" dirty="0" smtClean="0">
                <a:latin typeface="Cambria" panose="02040503050406030204" pitchFamily="18" charset="0"/>
              </a:rPr>
              <a:t>)</a:t>
            </a:r>
            <a:endParaRPr lang="en-US" sz="1600" dirty="0">
              <a:latin typeface="Cambria" panose="02040503050406030204" pitchFamily="18" charset="0"/>
            </a:endParaRPr>
          </a:p>
        </p:txBody>
      </p:sp>
      <p:sp>
        <p:nvSpPr>
          <p:cNvPr id="3" name="Rectangle 2"/>
          <p:cNvSpPr/>
          <p:nvPr/>
        </p:nvSpPr>
        <p:spPr>
          <a:xfrm>
            <a:off x="897924" y="1898950"/>
            <a:ext cx="10455876" cy="2978508"/>
          </a:xfrm>
          <a:prstGeom prst="rect">
            <a:avLst/>
          </a:prstGeom>
        </p:spPr>
        <p:txBody>
          <a:bodyPr wrap="square">
            <a:spAutoFit/>
          </a:bodyPr>
          <a:lstStyle/>
          <a:p>
            <a:pPr marL="457200" marR="0">
              <a:lnSpc>
                <a:spcPct val="115000"/>
              </a:lnSpc>
              <a:spcBef>
                <a:spcPts val="0"/>
              </a:spcBef>
              <a:spcAft>
                <a:spcPts val="0"/>
              </a:spcAft>
            </a:pPr>
            <a:r>
              <a:rPr lang="en-US" sz="1100" dirty="0">
                <a:latin typeface="Arial" panose="020B0604020202020204" pitchFamily="34" charset="0"/>
                <a:ea typeface="Arial" panose="020B0604020202020204" pitchFamily="34" charset="0"/>
              </a:rPr>
              <a:t> </a:t>
            </a:r>
          </a:p>
          <a:p>
            <a:r>
              <a:rPr lang="en-US" sz="1100" dirty="0" err="1">
                <a:latin typeface="Arial" panose="020B0604020202020204" pitchFamily="34" charset="0"/>
                <a:ea typeface="Arial" panose="020B0604020202020204" pitchFamily="34" charset="0"/>
              </a:rPr>
              <a:t>Clearbridge</a:t>
            </a:r>
            <a:r>
              <a:rPr lang="en-US" sz="1100" dirty="0">
                <a:latin typeface="Arial" panose="020B0604020202020204" pitchFamily="34" charset="0"/>
                <a:ea typeface="Arial" panose="020B0604020202020204" pitchFamily="34" charset="0"/>
              </a:rPr>
              <a:t> Investments, the primary (20.5% as of 4/30/18) ESG vehicle held by the Endowment, developed its own definitions regarding fossil fuel investments </a:t>
            </a:r>
            <a:r>
              <a:rPr lang="en-US" sz="1100" dirty="0" smtClean="0">
                <a:latin typeface="Arial" panose="020B0604020202020204" pitchFamily="34" charset="0"/>
                <a:ea typeface="Arial" panose="020B0604020202020204" pitchFamily="34" charset="0"/>
              </a:rPr>
              <a:t>that </a:t>
            </a:r>
            <a:r>
              <a:rPr lang="en-US" sz="1100" dirty="0">
                <a:latin typeface="Arial" panose="020B0604020202020204" pitchFamily="34" charset="0"/>
                <a:ea typeface="Arial" panose="020B0604020202020204" pitchFamily="34" charset="0"/>
              </a:rPr>
              <a:t>represent stricter criteria than most other ESG fund definitions, thus providing a greater confidence in companies included in the </a:t>
            </a:r>
            <a:r>
              <a:rPr lang="en-US" sz="1100" dirty="0" err="1">
                <a:latin typeface="Arial" panose="020B0604020202020204" pitchFamily="34" charset="0"/>
                <a:ea typeface="Arial" panose="020B0604020202020204" pitchFamily="34" charset="0"/>
              </a:rPr>
              <a:t>Clearbridge</a:t>
            </a:r>
            <a:r>
              <a:rPr lang="en-US" sz="1100" dirty="0">
                <a:latin typeface="Arial" panose="020B0604020202020204" pitchFamily="34" charset="0"/>
                <a:ea typeface="Arial" panose="020B0604020202020204" pitchFamily="34" charset="0"/>
              </a:rPr>
              <a:t> portfolio. </a:t>
            </a:r>
            <a:endParaRPr lang="en-US" sz="1100" dirty="0" smtClean="0">
              <a:latin typeface="Arial" panose="020B0604020202020204" pitchFamily="34" charset="0"/>
              <a:ea typeface="Arial" panose="020B0604020202020204" pitchFamily="34" charset="0"/>
            </a:endParaRPr>
          </a:p>
          <a:p>
            <a:endParaRPr lang="en-US" sz="1100" dirty="0">
              <a:latin typeface="Arial" panose="020B0604020202020204" pitchFamily="34" charset="0"/>
              <a:ea typeface="Arial" panose="020B0604020202020204" pitchFamily="34" charset="0"/>
            </a:endParaRPr>
          </a:p>
          <a:p>
            <a:r>
              <a:rPr lang="en-US" sz="1100" dirty="0" smtClean="0">
                <a:latin typeface="Arial" panose="020B0604020202020204" pitchFamily="34" charset="0"/>
                <a:ea typeface="Arial" panose="020B0604020202020204" pitchFamily="34" charset="0"/>
              </a:rPr>
              <a:t>The </a:t>
            </a:r>
            <a:r>
              <a:rPr lang="en-US" sz="1100" dirty="0">
                <a:latin typeface="Arial" panose="020B0604020202020204" pitchFamily="34" charset="0"/>
                <a:ea typeface="Arial" panose="020B0604020202020204" pitchFamily="34" charset="0"/>
              </a:rPr>
              <a:t>Resolution also suggests that customized client screens might be utilized to further separate fossil fuel holdings in </a:t>
            </a:r>
            <a:r>
              <a:rPr lang="en-US" sz="1100" dirty="0" err="1">
                <a:latin typeface="Arial" panose="020B0604020202020204" pitchFamily="34" charset="0"/>
                <a:ea typeface="Arial" panose="020B0604020202020204" pitchFamily="34" charset="0"/>
              </a:rPr>
              <a:t>Clearbridge</a:t>
            </a:r>
            <a:r>
              <a:rPr lang="en-US" sz="1100" dirty="0">
                <a:latin typeface="Arial" panose="020B0604020202020204" pitchFamily="34" charset="0"/>
                <a:ea typeface="Arial" panose="020B0604020202020204" pitchFamily="34" charset="0"/>
              </a:rPr>
              <a:t>. While this appears to be a simple way to address one of the key concerns expressed in the resolution, </a:t>
            </a:r>
            <a:r>
              <a:rPr lang="en-US" sz="1100" dirty="0" err="1">
                <a:latin typeface="Arial" panose="020B0604020202020204" pitchFamily="34" charset="0"/>
                <a:ea typeface="Arial" panose="020B0604020202020204" pitchFamily="34" charset="0"/>
              </a:rPr>
              <a:t>Clearbridge</a:t>
            </a:r>
            <a:r>
              <a:rPr lang="en-US" sz="1100" dirty="0">
                <a:latin typeface="Arial" panose="020B0604020202020204" pitchFamily="34" charset="0"/>
                <a:ea typeface="Arial" panose="020B0604020202020204" pitchFamily="34" charset="0"/>
              </a:rPr>
              <a:t> Investments and Merrill Lynch have shown this is not prudent. Removing specific stocks within mutual funds requires those assets be invested in cash only rather than rebalanced in other investments within the fund. This will result in a negligible return from the cash portion of the fund and will negatively affect the fund’s performance.  Finally, decreasing the performance of a portion of the Endowment’s holding will result in a negative investment return for the ALA Endowment as a whole. </a:t>
            </a:r>
          </a:p>
          <a:p>
            <a:pPr marL="457200" marR="0">
              <a:lnSpc>
                <a:spcPct val="115000"/>
              </a:lnSpc>
              <a:spcBef>
                <a:spcPts val="0"/>
              </a:spcBef>
              <a:spcAft>
                <a:spcPts val="0"/>
              </a:spcAft>
            </a:pPr>
            <a:r>
              <a:rPr lang="en-US" sz="1100" dirty="0">
                <a:latin typeface="Arial" panose="020B0604020202020204" pitchFamily="34" charset="0"/>
                <a:ea typeface="Arial" panose="020B0604020202020204" pitchFamily="34" charset="0"/>
              </a:rPr>
              <a:t> </a:t>
            </a:r>
          </a:p>
          <a:p>
            <a:pPr>
              <a:lnSpc>
                <a:spcPct val="115000"/>
              </a:lnSpc>
            </a:pPr>
            <a:r>
              <a:rPr lang="en-US" sz="1100" b="1" dirty="0">
                <a:latin typeface="Arial" panose="020B0604020202020204" pitchFamily="34" charset="0"/>
                <a:ea typeface="Arial" panose="020B0604020202020204" pitchFamily="34" charset="0"/>
              </a:rPr>
              <a:t>Report on progress made towards these goals at least annually to the ALA Council and membership</a:t>
            </a:r>
            <a:r>
              <a:rPr lang="en-US" sz="1100" b="1" dirty="0" smtClean="0">
                <a:latin typeface="Arial" panose="020B0604020202020204" pitchFamily="34" charset="0"/>
                <a:ea typeface="Arial" panose="020B0604020202020204" pitchFamily="34" charset="0"/>
              </a:rPr>
              <a:t>.</a:t>
            </a:r>
          </a:p>
          <a:p>
            <a:pPr>
              <a:lnSpc>
                <a:spcPct val="115000"/>
              </a:lnSpc>
            </a:pPr>
            <a:endParaRPr lang="en-US" sz="1100" dirty="0">
              <a:latin typeface="Arial" panose="020B0604020202020204" pitchFamily="34" charset="0"/>
              <a:ea typeface="Arial" panose="020B0604020202020204" pitchFamily="34" charset="0"/>
            </a:endParaRPr>
          </a:p>
          <a:p>
            <a:pPr>
              <a:lnSpc>
                <a:spcPct val="115000"/>
              </a:lnSpc>
            </a:pPr>
            <a:r>
              <a:rPr lang="en-US" sz="1100" dirty="0" smtClean="0">
                <a:latin typeface="Arial" panose="020B0604020202020204" pitchFamily="34" charset="0"/>
                <a:ea typeface="Arial" panose="020B0604020202020204" pitchFamily="34" charset="0"/>
              </a:rPr>
              <a:t>The </a:t>
            </a:r>
            <a:r>
              <a:rPr lang="en-US" sz="1100" dirty="0">
                <a:latin typeface="Arial" panose="020B0604020202020204" pitchFamily="34" charset="0"/>
                <a:ea typeface="Arial" panose="020B0604020202020204" pitchFamily="34" charset="0"/>
              </a:rPr>
              <a:t>Endowment Trustees provide regular reports to the ALA Council, Executive Board, BARC and Finance and Audit Committee. These reports are posted on the ALA Treasurer’s webpage. The reports already provide ESG investment details. BARC does not see the need for additional reporting since ESG details are already included within existing reports.</a:t>
            </a:r>
          </a:p>
          <a:p>
            <a:endParaRPr lang="en-US" sz="11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17536946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D9AD6-0619-4B85-A538-ADC6D2832D62}"/>
              </a:ext>
            </a:extLst>
          </p:cNvPr>
          <p:cNvSpPr>
            <a:spLocks noGrp="1"/>
          </p:cNvSpPr>
          <p:nvPr>
            <p:ph type="title"/>
          </p:nvPr>
        </p:nvSpPr>
        <p:spPr>
          <a:xfrm>
            <a:off x="838200" y="365126"/>
            <a:ext cx="10515600" cy="1018402"/>
          </a:xfrm>
        </p:spPr>
        <p:txBody>
          <a:bodyPr/>
          <a:lstStyle/>
          <a:p>
            <a:r>
              <a:rPr lang="en-US" dirty="0">
                <a:latin typeface="Cambria" panose="02040503050406030204" pitchFamily="18" charset="0"/>
              </a:rPr>
              <a:t>Topics to be Covered</a:t>
            </a:r>
          </a:p>
        </p:txBody>
      </p:sp>
      <p:sp>
        <p:nvSpPr>
          <p:cNvPr id="3" name="Content Placeholder 2">
            <a:extLst>
              <a:ext uri="{FF2B5EF4-FFF2-40B4-BE49-F238E27FC236}">
                <a16:creationId xmlns:a16="http://schemas.microsoft.com/office/drawing/2014/main" id="{853A56B3-FB0A-4D7B-A62D-4E4BA0546879}"/>
              </a:ext>
            </a:extLst>
          </p:cNvPr>
          <p:cNvSpPr>
            <a:spLocks noGrp="1"/>
          </p:cNvSpPr>
          <p:nvPr>
            <p:ph idx="1"/>
          </p:nvPr>
        </p:nvSpPr>
        <p:spPr>
          <a:xfrm>
            <a:off x="1820848" y="1825625"/>
            <a:ext cx="9532951" cy="4351338"/>
          </a:xfrm>
        </p:spPr>
        <p:txBody>
          <a:bodyPr>
            <a:normAutofit lnSpcReduction="10000"/>
          </a:bodyPr>
          <a:lstStyle/>
          <a:p>
            <a:pPr>
              <a:spcBef>
                <a:spcPts val="0"/>
              </a:spcBef>
            </a:pPr>
            <a:r>
              <a:rPr lang="en-US" dirty="0">
                <a:latin typeface="Cambria" panose="02040503050406030204" pitchFamily="18" charset="0"/>
              </a:rPr>
              <a:t>Eight Month Financial Results Ending 4-30-18</a:t>
            </a:r>
          </a:p>
          <a:p>
            <a:pPr marL="0" indent="0">
              <a:spcBef>
                <a:spcPts val="0"/>
              </a:spcBef>
              <a:buNone/>
            </a:pPr>
            <a:endParaRPr lang="en-US" dirty="0">
              <a:latin typeface="Cambria" panose="02040503050406030204" pitchFamily="18" charset="0"/>
            </a:endParaRPr>
          </a:p>
          <a:p>
            <a:pPr>
              <a:spcBef>
                <a:spcPts val="0"/>
              </a:spcBef>
            </a:pPr>
            <a:r>
              <a:rPr lang="en-US" dirty="0">
                <a:latin typeface="Cambria" panose="02040503050406030204" pitchFamily="18" charset="0"/>
              </a:rPr>
              <a:t>FY19 Preliminary Budget </a:t>
            </a:r>
          </a:p>
          <a:p>
            <a:pPr lvl="1">
              <a:buFont typeface="Wingdings" panose="05000000000000000000" pitchFamily="2" charset="2"/>
              <a:buChar char="ü"/>
            </a:pPr>
            <a:r>
              <a:rPr lang="en-US" dirty="0">
                <a:latin typeface="Cambria" panose="02040503050406030204" pitchFamily="18" charset="0"/>
              </a:rPr>
              <a:t>Considered a New Approach to the Budget</a:t>
            </a:r>
          </a:p>
          <a:p>
            <a:pPr lvl="1">
              <a:buFont typeface="Wingdings" panose="05000000000000000000" pitchFamily="2" charset="2"/>
              <a:buChar char="ü"/>
            </a:pPr>
            <a:r>
              <a:rPr lang="en-US" dirty="0">
                <a:latin typeface="Cambria" panose="02040503050406030204" pitchFamily="18" charset="0"/>
              </a:rPr>
              <a:t>Reviewed, Discussed and Approved</a:t>
            </a:r>
          </a:p>
          <a:p>
            <a:pPr marL="457200" lvl="1" indent="0">
              <a:buNone/>
            </a:pPr>
            <a:endParaRPr lang="en-US" dirty="0">
              <a:latin typeface="Cambria" panose="02040503050406030204" pitchFamily="18" charset="0"/>
            </a:endParaRPr>
          </a:p>
          <a:p>
            <a:r>
              <a:rPr lang="en-US" dirty="0">
                <a:latin typeface="Cambria" panose="02040503050406030204" pitchFamily="18" charset="0"/>
              </a:rPr>
              <a:t>BARC Response to Proposed Council Resolutions</a:t>
            </a:r>
          </a:p>
          <a:p>
            <a:pPr lvl="1">
              <a:buFont typeface="Wingdings" panose="05000000000000000000" pitchFamily="2" charset="2"/>
              <a:buChar char="ü"/>
            </a:pPr>
            <a:r>
              <a:rPr lang="en-US" dirty="0">
                <a:latin typeface="Cambria" panose="02040503050406030204" pitchFamily="18" charset="0"/>
              </a:rPr>
              <a:t>Roadblocks to Diversity in the Leadership</a:t>
            </a:r>
          </a:p>
          <a:p>
            <a:pPr lvl="1">
              <a:buFont typeface="Wingdings" panose="05000000000000000000" pitchFamily="2" charset="2"/>
              <a:buChar char="ü"/>
            </a:pPr>
            <a:r>
              <a:rPr lang="en-US" dirty="0">
                <a:latin typeface="Cambria" panose="02040503050406030204" pitchFamily="18" charset="0"/>
              </a:rPr>
              <a:t>Socially Responsible Investments in the Endowment Fund</a:t>
            </a:r>
          </a:p>
          <a:p>
            <a:pPr marL="0" indent="0">
              <a:buNone/>
            </a:pPr>
            <a:endParaRPr lang="en-US" dirty="0">
              <a:latin typeface="Cambria" panose="02040503050406030204" pitchFamily="18" charset="0"/>
            </a:endParaRPr>
          </a:p>
          <a:p>
            <a:r>
              <a:rPr lang="en-US" dirty="0">
                <a:latin typeface="Cambria" panose="02040503050406030204" pitchFamily="18" charset="0"/>
              </a:rPr>
              <a:t>Financial Education</a:t>
            </a:r>
          </a:p>
          <a:p>
            <a:endParaRPr lang="en-US" dirty="0">
              <a:latin typeface="Cambria" panose="02040503050406030204" pitchFamily="18" charset="0"/>
            </a:endParaRPr>
          </a:p>
          <a:p>
            <a:endParaRPr lang="en-US" dirty="0">
              <a:latin typeface="Cambria" panose="02040503050406030204" pitchFamily="18" charset="0"/>
            </a:endParaRPr>
          </a:p>
          <a:p>
            <a:endParaRPr lang="en-US" dirty="0">
              <a:latin typeface="Cambria" panose="02040503050406030204" pitchFamily="18" charset="0"/>
            </a:endParaRPr>
          </a:p>
          <a:p>
            <a:endParaRPr lang="en-US" dirty="0">
              <a:latin typeface="Cambria" panose="02040503050406030204" pitchFamily="18" charset="0"/>
            </a:endParaRPr>
          </a:p>
          <a:p>
            <a:endParaRPr lang="en-US" dirty="0">
              <a:latin typeface="Cambria" panose="02040503050406030204" pitchFamily="18" charset="0"/>
            </a:endParaRPr>
          </a:p>
          <a:p>
            <a:endParaRPr lang="en-US" dirty="0">
              <a:latin typeface="Cambria" panose="02040503050406030204" pitchFamily="18" charset="0"/>
            </a:endParaRPr>
          </a:p>
          <a:p>
            <a:endParaRPr lang="en-US" dirty="0">
              <a:latin typeface="Cambria" panose="02040503050406030204" pitchFamily="18" charset="0"/>
            </a:endParaRPr>
          </a:p>
          <a:p>
            <a:endParaRPr lang="en-US" dirty="0"/>
          </a:p>
        </p:txBody>
      </p:sp>
    </p:spTree>
    <p:extLst>
      <p:ext uri="{BB962C8B-B14F-4D97-AF65-F5344CB8AC3E}">
        <p14:creationId xmlns:p14="http://schemas.microsoft.com/office/powerpoint/2010/main" val="32560025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2C6987-72EC-4F01-B705-61394171B780}"/>
              </a:ext>
            </a:extLst>
          </p:cNvPr>
          <p:cNvSpPr>
            <a:spLocks noGrp="1"/>
          </p:cNvSpPr>
          <p:nvPr>
            <p:ph type="title"/>
          </p:nvPr>
        </p:nvSpPr>
        <p:spPr/>
        <p:txBody>
          <a:bodyPr>
            <a:normAutofit/>
          </a:bodyPr>
          <a:lstStyle/>
          <a:p>
            <a:pPr algn="ctr"/>
            <a:r>
              <a:rPr lang="en-US" sz="4000" dirty="0">
                <a:latin typeface="Cambria" panose="02040503050406030204" pitchFamily="18" charset="0"/>
              </a:rPr>
              <a:t>Eight Month Financial Results Ending 4-30-18</a:t>
            </a:r>
            <a:br>
              <a:rPr lang="en-US" sz="4000" dirty="0">
                <a:latin typeface="Cambria" panose="02040503050406030204" pitchFamily="18" charset="0"/>
              </a:rPr>
            </a:br>
            <a:r>
              <a:rPr lang="en-US" sz="2400" dirty="0">
                <a:latin typeface="Cambria" panose="02040503050406030204" pitchFamily="18" charset="0"/>
              </a:rPr>
              <a:t>- Total ALA -</a:t>
            </a:r>
          </a:p>
        </p:txBody>
      </p:sp>
      <p:sp>
        <p:nvSpPr>
          <p:cNvPr id="3" name="Content Placeholder 2">
            <a:extLst>
              <a:ext uri="{FF2B5EF4-FFF2-40B4-BE49-F238E27FC236}">
                <a16:creationId xmlns:a16="http://schemas.microsoft.com/office/drawing/2014/main" id="{7778AD26-D894-4B73-B3E8-DA1F80DF7539}"/>
              </a:ext>
            </a:extLst>
          </p:cNvPr>
          <p:cNvSpPr>
            <a:spLocks noGrp="1"/>
          </p:cNvSpPr>
          <p:nvPr>
            <p:ph sz="half" idx="2"/>
          </p:nvPr>
        </p:nvSpPr>
        <p:spPr>
          <a:xfrm>
            <a:off x="6629400" y="1825625"/>
            <a:ext cx="4724400" cy="4351338"/>
          </a:xfrm>
        </p:spPr>
        <p:txBody>
          <a:bodyPr anchor="ctr">
            <a:normAutofit/>
          </a:bodyPr>
          <a:lstStyle/>
          <a:p>
            <a:r>
              <a:rPr lang="en-US" sz="1800" dirty="0">
                <a:latin typeface="Cambria" panose="02040503050406030204" pitchFamily="18" charset="0"/>
              </a:rPr>
              <a:t>Total ALA revenues were $33.2 million compared to budget of $32.9 million </a:t>
            </a:r>
          </a:p>
          <a:p>
            <a:r>
              <a:rPr lang="en-US" sz="1800" dirty="0">
                <a:latin typeface="Cambria" panose="02040503050406030204" pitchFamily="18" charset="0"/>
              </a:rPr>
              <a:t>Total ALA expenses were $34.2 million compared to budget of $34.4 million</a:t>
            </a:r>
          </a:p>
          <a:p>
            <a:r>
              <a:rPr lang="en-US" sz="1800" dirty="0">
                <a:latin typeface="Cambria" panose="02040503050406030204" pitchFamily="18" charset="0"/>
              </a:rPr>
              <a:t>Net revenue (expense) was $131,155 compared to budget of ($1.7 million)</a:t>
            </a:r>
          </a:p>
          <a:p>
            <a:r>
              <a:rPr lang="en-US" sz="1800" dirty="0">
                <a:latin typeface="Cambria" panose="02040503050406030204" pitchFamily="18" charset="0"/>
              </a:rPr>
              <a:t>Total ALA results are tracking well compared to the budget</a:t>
            </a:r>
          </a:p>
        </p:txBody>
      </p:sp>
      <p:graphicFrame>
        <p:nvGraphicFramePr>
          <p:cNvPr id="7" name="Content Placeholder 6">
            <a:extLst>
              <a:ext uri="{FF2B5EF4-FFF2-40B4-BE49-F238E27FC236}">
                <a16:creationId xmlns:a16="http://schemas.microsoft.com/office/drawing/2014/main" id="{899DE1FF-5AA7-48BF-8714-084C0CAD5561}"/>
              </a:ext>
            </a:extLst>
          </p:cNvPr>
          <p:cNvGraphicFramePr>
            <a:graphicFrameLocks noGrp="1"/>
          </p:cNvGraphicFramePr>
          <p:nvPr>
            <p:ph sz="half" idx="1"/>
            <p:extLst>
              <p:ext uri="{D42A27DB-BD31-4B8C-83A1-F6EECF244321}">
                <p14:modId xmlns:p14="http://schemas.microsoft.com/office/powerpoint/2010/main" val="165073846"/>
              </p:ext>
            </p:extLst>
          </p:nvPr>
        </p:nvGraphicFramePr>
        <p:xfrm>
          <a:off x="439615" y="1825625"/>
          <a:ext cx="5580185"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238869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2C6987-72EC-4F01-B705-61394171B780}"/>
              </a:ext>
            </a:extLst>
          </p:cNvPr>
          <p:cNvSpPr>
            <a:spLocks noGrp="1"/>
          </p:cNvSpPr>
          <p:nvPr>
            <p:ph type="title"/>
          </p:nvPr>
        </p:nvSpPr>
        <p:spPr>
          <a:xfrm>
            <a:off x="838200" y="365126"/>
            <a:ext cx="10515600" cy="865798"/>
          </a:xfrm>
        </p:spPr>
        <p:txBody>
          <a:bodyPr>
            <a:normAutofit fontScale="90000"/>
          </a:bodyPr>
          <a:lstStyle/>
          <a:p>
            <a:pPr algn="ctr"/>
            <a:r>
              <a:rPr lang="en-US" sz="4000" dirty="0">
                <a:latin typeface="Cambria" panose="02040503050406030204" pitchFamily="18" charset="0"/>
              </a:rPr>
              <a:t>Eight Month Financial Results Ending 4-30-18</a:t>
            </a:r>
            <a:br>
              <a:rPr lang="en-US" sz="4000" dirty="0">
                <a:latin typeface="Cambria" panose="02040503050406030204" pitchFamily="18" charset="0"/>
              </a:rPr>
            </a:br>
            <a:r>
              <a:rPr lang="en-US" sz="2700" dirty="0">
                <a:latin typeface="Cambria" panose="02040503050406030204" pitchFamily="18" charset="0"/>
              </a:rPr>
              <a:t>- General Fund - </a:t>
            </a:r>
          </a:p>
        </p:txBody>
      </p:sp>
      <p:sp>
        <p:nvSpPr>
          <p:cNvPr id="3" name="Content Placeholder 2">
            <a:extLst>
              <a:ext uri="{FF2B5EF4-FFF2-40B4-BE49-F238E27FC236}">
                <a16:creationId xmlns:a16="http://schemas.microsoft.com/office/drawing/2014/main" id="{7778AD26-D894-4B73-B3E8-DA1F80DF7539}"/>
              </a:ext>
            </a:extLst>
          </p:cNvPr>
          <p:cNvSpPr>
            <a:spLocks noGrp="1"/>
          </p:cNvSpPr>
          <p:nvPr>
            <p:ph sz="half" idx="2"/>
          </p:nvPr>
        </p:nvSpPr>
        <p:spPr>
          <a:xfrm>
            <a:off x="6629400" y="1825625"/>
            <a:ext cx="4724400" cy="4351338"/>
          </a:xfrm>
        </p:spPr>
        <p:txBody>
          <a:bodyPr anchor="ctr">
            <a:normAutofit/>
          </a:bodyPr>
          <a:lstStyle/>
          <a:p>
            <a:r>
              <a:rPr lang="en-US" sz="1800" dirty="0">
                <a:latin typeface="Cambria" panose="02040503050406030204" pitchFamily="18" charset="0"/>
              </a:rPr>
              <a:t>General fund revenues were $15.5 million compared to budget of $16.0 million </a:t>
            </a:r>
          </a:p>
          <a:p>
            <a:r>
              <a:rPr lang="en-US" sz="1800" dirty="0">
                <a:latin typeface="Cambria" panose="02040503050406030204" pitchFamily="18" charset="0"/>
              </a:rPr>
              <a:t>General fund expenses were $17.7 million compared to budget of $17.1 million</a:t>
            </a:r>
          </a:p>
          <a:p>
            <a:r>
              <a:rPr lang="en-US" sz="1800" dirty="0">
                <a:latin typeface="Cambria" panose="02040503050406030204" pitchFamily="18" charset="0"/>
              </a:rPr>
              <a:t>Net revenue (expense) was ($2.2 million) compared to budget of ($1.1 million)</a:t>
            </a:r>
          </a:p>
          <a:p>
            <a:r>
              <a:rPr lang="en-US" sz="1800" dirty="0">
                <a:latin typeface="Cambria" panose="02040503050406030204" pitchFamily="18" charset="0"/>
              </a:rPr>
              <a:t>General fund results are lagging slightly compared to the budget for both revenues and expenses</a:t>
            </a:r>
          </a:p>
          <a:p>
            <a:r>
              <a:rPr lang="en-US" sz="1800" dirty="0">
                <a:latin typeface="Cambria" panose="02040503050406030204" pitchFamily="18" charset="0"/>
              </a:rPr>
              <a:t>Overall, results are much closer to budget than in recent years due to improved planning and execution</a:t>
            </a:r>
          </a:p>
        </p:txBody>
      </p:sp>
      <p:graphicFrame>
        <p:nvGraphicFramePr>
          <p:cNvPr id="6" name="Content Placeholder 5">
            <a:extLst>
              <a:ext uri="{FF2B5EF4-FFF2-40B4-BE49-F238E27FC236}">
                <a16:creationId xmlns:a16="http://schemas.microsoft.com/office/drawing/2014/main" id="{6F43B3D8-A8A4-46FC-95AF-E1035D298FC9}"/>
              </a:ext>
            </a:extLst>
          </p:cNvPr>
          <p:cNvGraphicFramePr>
            <a:graphicFrameLocks noGrp="1"/>
          </p:cNvGraphicFramePr>
          <p:nvPr>
            <p:ph sz="half" idx="1"/>
            <p:extLst>
              <p:ext uri="{D42A27DB-BD31-4B8C-83A1-F6EECF244321}">
                <p14:modId xmlns:p14="http://schemas.microsoft.com/office/powerpoint/2010/main" val="2187109060"/>
              </p:ext>
            </p:extLst>
          </p:nvPr>
        </p:nvGraphicFramePr>
        <p:xfrm>
          <a:off x="536331" y="1825625"/>
          <a:ext cx="5483469"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2477143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2C6987-72EC-4F01-B705-61394171B780}"/>
              </a:ext>
            </a:extLst>
          </p:cNvPr>
          <p:cNvSpPr>
            <a:spLocks noGrp="1"/>
          </p:cNvSpPr>
          <p:nvPr>
            <p:ph type="title"/>
          </p:nvPr>
        </p:nvSpPr>
        <p:spPr/>
        <p:txBody>
          <a:bodyPr>
            <a:normAutofit/>
          </a:bodyPr>
          <a:lstStyle/>
          <a:p>
            <a:pPr algn="ctr"/>
            <a:r>
              <a:rPr lang="en-US" sz="4000" dirty="0">
                <a:latin typeface="Cambria" panose="02040503050406030204" pitchFamily="18" charset="0"/>
              </a:rPr>
              <a:t>Eight Month Financial Results Ending 4-30-18</a:t>
            </a:r>
            <a:br>
              <a:rPr lang="en-US" sz="4000" dirty="0">
                <a:latin typeface="Cambria" panose="02040503050406030204" pitchFamily="18" charset="0"/>
              </a:rPr>
            </a:br>
            <a:r>
              <a:rPr lang="en-US" sz="2400" dirty="0">
                <a:latin typeface="Cambria" panose="02040503050406030204" pitchFamily="18" charset="0"/>
              </a:rPr>
              <a:t>- Divisions and Roundtables -</a:t>
            </a:r>
            <a:endParaRPr lang="en-US" sz="4000" dirty="0">
              <a:latin typeface="Cambria" panose="02040503050406030204" pitchFamily="18" charset="0"/>
            </a:endParaRPr>
          </a:p>
        </p:txBody>
      </p:sp>
      <p:sp>
        <p:nvSpPr>
          <p:cNvPr id="4" name="Text Placeholder 3">
            <a:extLst>
              <a:ext uri="{FF2B5EF4-FFF2-40B4-BE49-F238E27FC236}">
                <a16:creationId xmlns:a16="http://schemas.microsoft.com/office/drawing/2014/main" id="{CCFDF3C5-4ADB-41EF-B3CA-209071A07BB4}"/>
              </a:ext>
            </a:extLst>
          </p:cNvPr>
          <p:cNvSpPr>
            <a:spLocks noGrp="1"/>
          </p:cNvSpPr>
          <p:nvPr>
            <p:ph type="body" idx="1"/>
          </p:nvPr>
        </p:nvSpPr>
        <p:spPr/>
        <p:txBody>
          <a:bodyPr anchor="ctr"/>
          <a:lstStyle/>
          <a:p>
            <a:pPr algn="ctr"/>
            <a:r>
              <a:rPr lang="en-US" b="0" u="sng" dirty="0">
                <a:latin typeface="Cambria" panose="02040503050406030204" pitchFamily="18" charset="0"/>
              </a:rPr>
              <a:t>Divisions</a:t>
            </a:r>
          </a:p>
        </p:txBody>
      </p:sp>
      <p:sp>
        <p:nvSpPr>
          <p:cNvPr id="5" name="Text Placeholder 4">
            <a:extLst>
              <a:ext uri="{FF2B5EF4-FFF2-40B4-BE49-F238E27FC236}">
                <a16:creationId xmlns:a16="http://schemas.microsoft.com/office/drawing/2014/main" id="{9F5D66A1-8E29-4581-B99D-C937C993EEF8}"/>
              </a:ext>
            </a:extLst>
          </p:cNvPr>
          <p:cNvSpPr>
            <a:spLocks noGrp="1"/>
          </p:cNvSpPr>
          <p:nvPr>
            <p:ph type="body" sz="quarter" idx="3"/>
          </p:nvPr>
        </p:nvSpPr>
        <p:spPr/>
        <p:txBody>
          <a:bodyPr anchor="ctr"/>
          <a:lstStyle/>
          <a:p>
            <a:pPr algn="ctr"/>
            <a:r>
              <a:rPr lang="en-US" b="0" u="sng" dirty="0">
                <a:latin typeface="Cambria" panose="02040503050406030204" pitchFamily="18" charset="0"/>
              </a:rPr>
              <a:t>Roundtables</a:t>
            </a:r>
          </a:p>
        </p:txBody>
      </p:sp>
      <p:sp>
        <p:nvSpPr>
          <p:cNvPr id="3" name="Content Placeholder 2">
            <a:extLst>
              <a:ext uri="{FF2B5EF4-FFF2-40B4-BE49-F238E27FC236}">
                <a16:creationId xmlns:a16="http://schemas.microsoft.com/office/drawing/2014/main" id="{7778AD26-D894-4B73-B3E8-DA1F80DF7539}"/>
              </a:ext>
            </a:extLst>
          </p:cNvPr>
          <p:cNvSpPr>
            <a:spLocks noGrp="1"/>
          </p:cNvSpPr>
          <p:nvPr>
            <p:ph sz="quarter" idx="4"/>
          </p:nvPr>
        </p:nvSpPr>
        <p:spPr/>
        <p:txBody>
          <a:bodyPr anchor="t">
            <a:normAutofit/>
          </a:bodyPr>
          <a:lstStyle/>
          <a:p>
            <a:r>
              <a:rPr lang="en-US" sz="2100" dirty="0">
                <a:latin typeface="Cambria" panose="02040503050406030204" pitchFamily="18" charset="0"/>
              </a:rPr>
              <a:t>Round tables revenues were $344,642 compared to budget of $271,328 </a:t>
            </a:r>
          </a:p>
          <a:p>
            <a:r>
              <a:rPr lang="en-US" sz="2100" dirty="0">
                <a:latin typeface="Cambria" panose="02040503050406030204" pitchFamily="18" charset="0"/>
              </a:rPr>
              <a:t>Round tables expenses were $83,320 compared to budget of $265,159</a:t>
            </a:r>
          </a:p>
          <a:p>
            <a:r>
              <a:rPr lang="en-US" sz="2100" dirty="0">
                <a:latin typeface="Cambria" panose="02040503050406030204" pitchFamily="18" charset="0"/>
              </a:rPr>
              <a:t>Net revenue was $261,322 compared to budget of $6,169</a:t>
            </a:r>
          </a:p>
          <a:p>
            <a:r>
              <a:rPr lang="en-US" sz="2100" dirty="0">
                <a:latin typeface="Cambria" panose="02040503050406030204" pitchFamily="18" charset="0"/>
              </a:rPr>
              <a:t>The Round tables are on budget and are expected to end the year better than budget</a:t>
            </a:r>
          </a:p>
          <a:p>
            <a:endParaRPr lang="en-US" sz="1800" dirty="0">
              <a:latin typeface="Cambria" panose="02040503050406030204" pitchFamily="18" charset="0"/>
            </a:endParaRPr>
          </a:p>
        </p:txBody>
      </p:sp>
      <p:sp>
        <p:nvSpPr>
          <p:cNvPr id="7" name="Content Placeholder 6">
            <a:extLst>
              <a:ext uri="{FF2B5EF4-FFF2-40B4-BE49-F238E27FC236}">
                <a16:creationId xmlns:a16="http://schemas.microsoft.com/office/drawing/2014/main" id="{B74CCF78-AFFE-4685-9BAE-BDB3F21BC0C8}"/>
              </a:ext>
            </a:extLst>
          </p:cNvPr>
          <p:cNvSpPr>
            <a:spLocks noGrp="1"/>
          </p:cNvSpPr>
          <p:nvPr>
            <p:ph sz="half" idx="2"/>
          </p:nvPr>
        </p:nvSpPr>
        <p:spPr/>
        <p:txBody>
          <a:bodyPr/>
          <a:lstStyle/>
          <a:p>
            <a:r>
              <a:rPr lang="en-US" sz="2100" dirty="0">
                <a:latin typeface="Cambria" panose="02040503050406030204" pitchFamily="18" charset="0"/>
              </a:rPr>
              <a:t>Division revenues were $12.2 million compared to budget of $12.2 million </a:t>
            </a:r>
          </a:p>
          <a:p>
            <a:r>
              <a:rPr lang="en-US" sz="2100" dirty="0">
                <a:latin typeface="Cambria" panose="02040503050406030204" pitchFamily="18" charset="0"/>
              </a:rPr>
              <a:t>Division expenses were $11.4 million compared to budget of $12.2 million</a:t>
            </a:r>
          </a:p>
          <a:p>
            <a:r>
              <a:rPr lang="en-US" sz="2100" dirty="0">
                <a:latin typeface="Cambria" panose="02040503050406030204" pitchFamily="18" charset="0"/>
              </a:rPr>
              <a:t>Net revenue was $796,053 compared to budget of $45,163</a:t>
            </a:r>
          </a:p>
          <a:p>
            <a:r>
              <a:rPr lang="en-US" sz="2100" dirty="0">
                <a:latin typeface="Cambria" panose="02040503050406030204" pitchFamily="18" charset="0"/>
              </a:rPr>
              <a:t>The Divisions are on track and are expected to end the year on budget</a:t>
            </a:r>
          </a:p>
          <a:p>
            <a:endParaRPr lang="en-US" dirty="0"/>
          </a:p>
        </p:txBody>
      </p:sp>
    </p:spTree>
    <p:extLst>
      <p:ext uri="{BB962C8B-B14F-4D97-AF65-F5344CB8AC3E}">
        <p14:creationId xmlns:p14="http://schemas.microsoft.com/office/powerpoint/2010/main" val="32775242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0450CD-91C6-44CE-A631-0E21551E2D24}"/>
              </a:ext>
            </a:extLst>
          </p:cNvPr>
          <p:cNvSpPr>
            <a:spLocks noGrp="1"/>
          </p:cNvSpPr>
          <p:nvPr>
            <p:ph type="ctrTitle"/>
          </p:nvPr>
        </p:nvSpPr>
        <p:spPr/>
        <p:txBody>
          <a:bodyPr/>
          <a:lstStyle/>
          <a:p>
            <a:r>
              <a:rPr lang="en-US" dirty="0">
                <a:latin typeface="Cambria" panose="02040503050406030204" pitchFamily="18" charset="0"/>
              </a:rPr>
              <a:t>FY 2019 Preliminary Budget</a:t>
            </a:r>
          </a:p>
        </p:txBody>
      </p:sp>
      <p:sp>
        <p:nvSpPr>
          <p:cNvPr id="3" name="Subtitle 2">
            <a:extLst>
              <a:ext uri="{FF2B5EF4-FFF2-40B4-BE49-F238E27FC236}">
                <a16:creationId xmlns:a16="http://schemas.microsoft.com/office/drawing/2014/main" id="{52E2456E-A3DB-4868-9840-186F3DEEFA9A}"/>
              </a:ext>
            </a:extLst>
          </p:cNvPr>
          <p:cNvSpPr>
            <a:spLocks noGrp="1"/>
          </p:cNvSpPr>
          <p:nvPr>
            <p:ph type="subTitle" idx="1"/>
          </p:nvPr>
        </p:nvSpPr>
        <p:spPr>
          <a:xfrm>
            <a:off x="1524000" y="3832625"/>
            <a:ext cx="9144000" cy="2059291"/>
          </a:xfrm>
        </p:spPr>
        <p:txBody>
          <a:bodyPr>
            <a:normAutofit/>
          </a:bodyPr>
          <a:lstStyle/>
          <a:p>
            <a:r>
              <a:rPr lang="en-US" i="1" dirty="0">
                <a:latin typeface="Cambria" panose="02040503050406030204" pitchFamily="18" charset="0"/>
              </a:rPr>
              <a:t>To Be Presented to Council at this Annual Conference</a:t>
            </a:r>
          </a:p>
          <a:p>
            <a:r>
              <a:rPr lang="en-US" i="1" dirty="0">
                <a:latin typeface="Cambria" panose="02040503050406030204" pitchFamily="18" charset="0"/>
              </a:rPr>
              <a:t> in New Orleans</a:t>
            </a:r>
          </a:p>
          <a:p>
            <a:endParaRPr lang="en-US" i="1" dirty="0">
              <a:latin typeface="Cambria" panose="02040503050406030204" pitchFamily="18" charset="0"/>
            </a:endParaRPr>
          </a:p>
          <a:p>
            <a:pPr marL="342900" indent="-342900">
              <a:buFont typeface="Wingdings" panose="05000000000000000000" pitchFamily="2" charset="2"/>
              <a:buChar char="Ø"/>
            </a:pPr>
            <a:r>
              <a:rPr lang="en-US" dirty="0">
                <a:latin typeface="Cambria" panose="02040503050406030204" pitchFamily="18" charset="0"/>
              </a:rPr>
              <a:t>At its spring meeting, BARC reviewed, discussed and approved</a:t>
            </a:r>
          </a:p>
          <a:p>
            <a:pPr marL="342900" indent="-342900">
              <a:buFont typeface="Arial" panose="020B0604020202020204" pitchFamily="34" charset="0"/>
              <a:buChar char="•"/>
            </a:pPr>
            <a:endParaRPr lang="en-US" i="1" dirty="0">
              <a:latin typeface="Cambria" panose="02040503050406030204" pitchFamily="18" charset="0"/>
            </a:endParaRPr>
          </a:p>
        </p:txBody>
      </p:sp>
    </p:spTree>
    <p:extLst>
      <p:ext uri="{BB962C8B-B14F-4D97-AF65-F5344CB8AC3E}">
        <p14:creationId xmlns:p14="http://schemas.microsoft.com/office/powerpoint/2010/main" val="8575992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EDBC4-4C54-4A21-877F-05A6B9D29F75}"/>
              </a:ext>
            </a:extLst>
          </p:cNvPr>
          <p:cNvSpPr>
            <a:spLocks noGrp="1"/>
          </p:cNvSpPr>
          <p:nvPr>
            <p:ph type="title"/>
          </p:nvPr>
        </p:nvSpPr>
        <p:spPr>
          <a:xfrm>
            <a:off x="545123" y="19417"/>
            <a:ext cx="10810265" cy="1325563"/>
          </a:xfrm>
        </p:spPr>
        <p:txBody>
          <a:bodyPr>
            <a:normAutofit/>
          </a:bodyPr>
          <a:lstStyle/>
          <a:p>
            <a:r>
              <a:rPr lang="en-US" sz="4000" dirty="0">
                <a:latin typeface="Cambria" panose="02040503050406030204" pitchFamily="18" charset="0"/>
              </a:rPr>
              <a:t>BARC Response to Proposed Council Resolutions</a:t>
            </a:r>
          </a:p>
        </p:txBody>
      </p:sp>
      <p:sp>
        <p:nvSpPr>
          <p:cNvPr id="5" name="Text Placeholder 4">
            <a:extLst>
              <a:ext uri="{FF2B5EF4-FFF2-40B4-BE49-F238E27FC236}">
                <a16:creationId xmlns:a16="http://schemas.microsoft.com/office/drawing/2014/main" id="{9CD9184B-CF76-4043-8F70-022EE097DDE3}"/>
              </a:ext>
            </a:extLst>
          </p:cNvPr>
          <p:cNvSpPr>
            <a:spLocks noGrp="1"/>
          </p:cNvSpPr>
          <p:nvPr>
            <p:ph type="body" sz="quarter" idx="3"/>
          </p:nvPr>
        </p:nvSpPr>
        <p:spPr>
          <a:xfrm>
            <a:off x="667910" y="1681163"/>
            <a:ext cx="11131366" cy="823912"/>
          </a:xfrm>
        </p:spPr>
        <p:txBody>
          <a:bodyPr anchor="ctr">
            <a:normAutofit lnSpcReduction="10000"/>
          </a:bodyPr>
          <a:lstStyle/>
          <a:p>
            <a:pPr algn="ctr"/>
            <a:r>
              <a:rPr lang="en-US" sz="3200" dirty="0">
                <a:latin typeface="Cambria" panose="02040503050406030204" pitchFamily="18" charset="0"/>
              </a:rPr>
              <a:t>Fossil Fuel Investments in the </a:t>
            </a:r>
            <a:r>
              <a:rPr lang="en-US" sz="3200" dirty="0" smtClean="0">
                <a:latin typeface="Cambria" panose="02040503050406030204" pitchFamily="18" charset="0"/>
              </a:rPr>
              <a:t>Endowment</a:t>
            </a:r>
          </a:p>
          <a:p>
            <a:pPr algn="ctr"/>
            <a:r>
              <a:rPr lang="en-US" sz="1400" dirty="0" smtClean="0">
                <a:latin typeface="Cambria" panose="02040503050406030204" pitchFamily="18" charset="0"/>
              </a:rPr>
              <a:t>- See Attached Exhibit I -</a:t>
            </a:r>
            <a:endParaRPr lang="en-US" sz="1400" dirty="0">
              <a:latin typeface="Cambria" panose="02040503050406030204" pitchFamily="18" charset="0"/>
            </a:endParaRPr>
          </a:p>
        </p:txBody>
      </p:sp>
      <p:sp>
        <p:nvSpPr>
          <p:cNvPr id="6" name="Content Placeholder 5">
            <a:extLst>
              <a:ext uri="{FF2B5EF4-FFF2-40B4-BE49-F238E27FC236}">
                <a16:creationId xmlns:a16="http://schemas.microsoft.com/office/drawing/2014/main" id="{7546BCA5-1030-43C1-9B5F-830E917B050D}"/>
              </a:ext>
            </a:extLst>
          </p:cNvPr>
          <p:cNvSpPr>
            <a:spLocks noGrp="1"/>
          </p:cNvSpPr>
          <p:nvPr>
            <p:ph sz="quarter" idx="4"/>
          </p:nvPr>
        </p:nvSpPr>
        <p:spPr>
          <a:xfrm>
            <a:off x="842838" y="2926494"/>
            <a:ext cx="10956438" cy="3235767"/>
          </a:xfrm>
        </p:spPr>
        <p:txBody>
          <a:bodyPr>
            <a:normAutofit/>
          </a:bodyPr>
          <a:lstStyle/>
          <a:p>
            <a:r>
              <a:rPr lang="en-US" sz="2200" dirty="0">
                <a:latin typeface="Cambria" panose="02040503050406030204" pitchFamily="18" charset="0"/>
              </a:rPr>
              <a:t>Currently 25.3% of the portfolio is dedicated to ESG – up from 2.5% in 2015</a:t>
            </a:r>
          </a:p>
          <a:p>
            <a:r>
              <a:rPr lang="en-US" sz="2200" dirty="0">
                <a:latin typeface="Cambria" panose="02040503050406030204" pitchFamily="18" charset="0"/>
              </a:rPr>
              <a:t>As of 12-31-17 the Clearbridge ESG portfolio contained 4.2% in energy holdings</a:t>
            </a:r>
          </a:p>
          <a:p>
            <a:r>
              <a:rPr lang="en-US" sz="2200" dirty="0">
                <a:latin typeface="Cambria" panose="02040503050406030204" pitchFamily="18" charset="0"/>
              </a:rPr>
              <a:t> The industry’s leading SRI index, the MSCI KLD Social 400 index, contains 4.5% in energy holdings*, which compares to 4.2% with Clearbridge </a:t>
            </a:r>
          </a:p>
          <a:p>
            <a:r>
              <a:rPr lang="en-US" sz="2200" dirty="0">
                <a:latin typeface="Cambria" panose="02040503050406030204" pitchFamily="18" charset="0"/>
              </a:rPr>
              <a:t>Per Clearbridge policy, any energy holdings withdrawn from the portfolio will be converted to cash earning no return</a:t>
            </a:r>
          </a:p>
          <a:p>
            <a:r>
              <a:rPr lang="en-US" sz="2200" dirty="0">
                <a:latin typeface="Cambria" panose="02040503050406030204" pitchFamily="18" charset="0"/>
              </a:rPr>
              <a:t>The Trustees regularly review ESG candidates for possible inclusion in the portfolio, as well as, regularly report to Council</a:t>
            </a:r>
          </a:p>
        </p:txBody>
      </p:sp>
      <p:sp>
        <p:nvSpPr>
          <p:cNvPr id="7" name="TextBox 6">
            <a:extLst>
              <a:ext uri="{FF2B5EF4-FFF2-40B4-BE49-F238E27FC236}">
                <a16:creationId xmlns:a16="http://schemas.microsoft.com/office/drawing/2014/main" id="{A634FA58-5919-452B-9818-6515FAAB3D33}"/>
              </a:ext>
            </a:extLst>
          </p:cNvPr>
          <p:cNvSpPr txBox="1"/>
          <p:nvPr/>
        </p:nvSpPr>
        <p:spPr>
          <a:xfrm>
            <a:off x="421419" y="6432605"/>
            <a:ext cx="6575729" cy="276999"/>
          </a:xfrm>
          <a:prstGeom prst="rect">
            <a:avLst/>
          </a:prstGeom>
          <a:noFill/>
        </p:spPr>
        <p:txBody>
          <a:bodyPr wrap="square" rtlCol="0">
            <a:spAutoFit/>
          </a:bodyPr>
          <a:lstStyle/>
          <a:p>
            <a:r>
              <a:rPr lang="en-US" sz="1200" dirty="0">
                <a:latin typeface="Cambria" panose="02040503050406030204" pitchFamily="18" charset="0"/>
              </a:rPr>
              <a:t>*As of 3-31-18</a:t>
            </a:r>
          </a:p>
        </p:txBody>
      </p:sp>
    </p:spTree>
    <p:extLst>
      <p:ext uri="{BB962C8B-B14F-4D97-AF65-F5344CB8AC3E}">
        <p14:creationId xmlns:p14="http://schemas.microsoft.com/office/powerpoint/2010/main" val="14217425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EDBC4-4C54-4A21-877F-05A6B9D29F75}"/>
              </a:ext>
            </a:extLst>
          </p:cNvPr>
          <p:cNvSpPr>
            <a:spLocks noGrp="1"/>
          </p:cNvSpPr>
          <p:nvPr>
            <p:ph type="title"/>
          </p:nvPr>
        </p:nvSpPr>
        <p:spPr>
          <a:xfrm>
            <a:off x="545123" y="19417"/>
            <a:ext cx="10810265" cy="1325563"/>
          </a:xfrm>
        </p:spPr>
        <p:txBody>
          <a:bodyPr>
            <a:normAutofit/>
          </a:bodyPr>
          <a:lstStyle/>
          <a:p>
            <a:r>
              <a:rPr lang="en-US" sz="4000" dirty="0">
                <a:latin typeface="Cambria" panose="02040503050406030204" pitchFamily="18" charset="0"/>
              </a:rPr>
              <a:t>BARC Response to Proposed Council Resolutions</a:t>
            </a:r>
          </a:p>
        </p:txBody>
      </p:sp>
      <p:sp>
        <p:nvSpPr>
          <p:cNvPr id="3" name="Text Placeholder 2">
            <a:extLst>
              <a:ext uri="{FF2B5EF4-FFF2-40B4-BE49-F238E27FC236}">
                <a16:creationId xmlns:a16="http://schemas.microsoft.com/office/drawing/2014/main" id="{E55F7EED-06E3-4565-8204-D6867B7F1780}"/>
              </a:ext>
            </a:extLst>
          </p:cNvPr>
          <p:cNvSpPr>
            <a:spLocks noGrp="1"/>
          </p:cNvSpPr>
          <p:nvPr>
            <p:ph type="body" idx="1"/>
          </p:nvPr>
        </p:nvSpPr>
        <p:spPr>
          <a:xfrm>
            <a:off x="839788" y="1681163"/>
            <a:ext cx="10395405" cy="823912"/>
          </a:xfrm>
        </p:spPr>
        <p:txBody>
          <a:bodyPr anchor="ctr">
            <a:normAutofit/>
          </a:bodyPr>
          <a:lstStyle/>
          <a:p>
            <a:pPr algn="ctr"/>
            <a:r>
              <a:rPr lang="en-US" sz="3200" dirty="0">
                <a:latin typeface="Cambria" panose="02040503050406030204" pitchFamily="18" charset="0"/>
              </a:rPr>
              <a:t>Roadblocks to Diversity Leadership</a:t>
            </a:r>
          </a:p>
        </p:txBody>
      </p:sp>
      <p:sp>
        <p:nvSpPr>
          <p:cNvPr id="4" name="Content Placeholder 3">
            <a:extLst>
              <a:ext uri="{FF2B5EF4-FFF2-40B4-BE49-F238E27FC236}">
                <a16:creationId xmlns:a16="http://schemas.microsoft.com/office/drawing/2014/main" id="{4653A2D4-7E7B-47C8-A8C4-41E8101401FD}"/>
              </a:ext>
            </a:extLst>
          </p:cNvPr>
          <p:cNvSpPr>
            <a:spLocks noGrp="1"/>
          </p:cNvSpPr>
          <p:nvPr>
            <p:ph sz="half" idx="2"/>
          </p:nvPr>
        </p:nvSpPr>
        <p:spPr>
          <a:xfrm>
            <a:off x="1200646" y="2759516"/>
            <a:ext cx="10034547" cy="3684588"/>
          </a:xfrm>
        </p:spPr>
        <p:txBody>
          <a:bodyPr>
            <a:normAutofit/>
          </a:bodyPr>
          <a:lstStyle/>
          <a:p>
            <a:r>
              <a:rPr lang="en-US" sz="2200" dirty="0">
                <a:latin typeface="Cambria" panose="02040503050406030204" pitchFamily="18" charset="0"/>
              </a:rPr>
              <a:t>For the primary parties involved in the work, an initial investment of up to $400,000 was identified as being necessary to address the issue</a:t>
            </a:r>
          </a:p>
          <a:p>
            <a:r>
              <a:rPr lang="en-US" sz="2200" dirty="0">
                <a:latin typeface="Cambria" panose="02040503050406030204" pitchFamily="18" charset="0"/>
              </a:rPr>
              <a:t>Much of the work and research highlighted in the resolution is already exists and or is currently being addressed in various units across the Association</a:t>
            </a:r>
          </a:p>
          <a:p>
            <a:r>
              <a:rPr lang="en-US" sz="2200" dirty="0">
                <a:latin typeface="Cambria" panose="02040503050406030204" pitchFamily="18" charset="0"/>
              </a:rPr>
              <a:t>Since much of the work already exists, the committee suggests that a communication piece be developed to inform the membership of the work that is currently being done to address the issue</a:t>
            </a:r>
          </a:p>
        </p:txBody>
      </p:sp>
    </p:spTree>
    <p:extLst>
      <p:ext uri="{BB962C8B-B14F-4D97-AF65-F5344CB8AC3E}">
        <p14:creationId xmlns:p14="http://schemas.microsoft.com/office/powerpoint/2010/main" val="24400601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1EF4CF-A059-44A9-BD8E-1CF7F6A6C3EC}"/>
              </a:ext>
            </a:extLst>
          </p:cNvPr>
          <p:cNvSpPr>
            <a:spLocks noGrp="1"/>
          </p:cNvSpPr>
          <p:nvPr>
            <p:ph type="title"/>
          </p:nvPr>
        </p:nvSpPr>
        <p:spPr>
          <a:xfrm>
            <a:off x="477078" y="457200"/>
            <a:ext cx="5422790" cy="1600200"/>
          </a:xfrm>
        </p:spPr>
        <p:txBody>
          <a:bodyPr anchor="ctr">
            <a:normAutofit/>
          </a:bodyPr>
          <a:lstStyle/>
          <a:p>
            <a:pPr algn="ctr"/>
            <a:r>
              <a:rPr lang="en-US" sz="3600" dirty="0">
                <a:latin typeface="Cambria" panose="02040503050406030204" pitchFamily="18" charset="0"/>
              </a:rPr>
              <a:t>Financial Education</a:t>
            </a:r>
          </a:p>
        </p:txBody>
      </p:sp>
      <p:pic>
        <p:nvPicPr>
          <p:cNvPr id="8" name="Picture Placeholder 7">
            <a:extLst>
              <a:ext uri="{FF2B5EF4-FFF2-40B4-BE49-F238E27FC236}">
                <a16:creationId xmlns:a16="http://schemas.microsoft.com/office/drawing/2014/main" id="{10B4DB81-DE1D-47A4-B69C-41D8C6C9ABB5}"/>
              </a:ext>
            </a:extLst>
          </p:cNvPr>
          <p:cNvPicPr>
            <a:picLocks noGrp="1" noChangeAspect="1"/>
          </p:cNvPicPr>
          <p:nvPr>
            <p:ph type="pic" idx="1"/>
          </p:nvPr>
        </p:nvPicPr>
        <p:blipFill>
          <a:blip r:embed="rId2">
            <a:extLst>
              <a:ext uri="{28A0092B-C50C-407E-A947-70E740481C1C}">
                <a14:useLocalDpi xmlns:a14="http://schemas.microsoft.com/office/drawing/2010/main" val="0"/>
              </a:ext>
              <a:ext uri="{837473B0-CC2E-450A-ABE3-18F120FF3D39}">
                <a1611:picAttrSrcUrl xmlns="" xmlns:a1611="http://schemas.microsoft.com/office/drawing/2016/11/main" r:id="rId3"/>
              </a:ext>
            </a:extLst>
          </a:blip>
          <a:srcRect t="1558" b="1558"/>
          <a:stretch>
            <a:fillRect/>
          </a:stretch>
        </p:blipFill>
        <p:spPr>
          <a:xfrm>
            <a:off x="6560764" y="992188"/>
            <a:ext cx="4786685" cy="4873625"/>
          </a:xfrm>
        </p:spPr>
      </p:pic>
      <p:sp>
        <p:nvSpPr>
          <p:cNvPr id="4" name="Text Placeholder 3">
            <a:extLst>
              <a:ext uri="{FF2B5EF4-FFF2-40B4-BE49-F238E27FC236}">
                <a16:creationId xmlns:a16="http://schemas.microsoft.com/office/drawing/2014/main" id="{4823412E-5F47-4786-B927-C701FC6AC5C0}"/>
              </a:ext>
            </a:extLst>
          </p:cNvPr>
          <p:cNvSpPr>
            <a:spLocks noGrp="1"/>
          </p:cNvSpPr>
          <p:nvPr>
            <p:ph type="body" sz="half" idx="2"/>
          </p:nvPr>
        </p:nvSpPr>
        <p:spPr>
          <a:xfrm>
            <a:off x="294198" y="2057400"/>
            <a:ext cx="5801802" cy="3811588"/>
          </a:xfrm>
        </p:spPr>
        <p:txBody>
          <a:bodyPr>
            <a:normAutofit lnSpcReduction="10000"/>
          </a:bodyPr>
          <a:lstStyle/>
          <a:p>
            <a:r>
              <a:rPr lang="en-US" sz="2000" dirty="0">
                <a:latin typeface="Cambria" panose="02040503050406030204" pitchFamily="18" charset="0"/>
              </a:rPr>
              <a:t>BARC continues to stress the importance of education for its members, particularly in the area of learning and understanding the finances of the Association. As such, members are encouraged to take advantage the following:</a:t>
            </a:r>
          </a:p>
          <a:p>
            <a:endParaRPr lang="en-US" sz="2000" dirty="0">
              <a:latin typeface="Cambria" panose="02040503050406030204" pitchFamily="18" charset="0"/>
            </a:endParaRPr>
          </a:p>
          <a:p>
            <a:pPr marL="342900" indent="-342900">
              <a:buFont typeface="Arial" panose="020B0604020202020204" pitchFamily="34" charset="0"/>
              <a:buChar char="•"/>
            </a:pPr>
            <a:r>
              <a:rPr lang="en-US" sz="2000" dirty="0">
                <a:latin typeface="Cambria" panose="02040503050406030204" pitchFamily="18" charset="0"/>
              </a:rPr>
              <a:t>The Financial Learning Series</a:t>
            </a:r>
          </a:p>
          <a:p>
            <a:pPr marL="342900" indent="-342900">
              <a:buFont typeface="Arial" panose="020B0604020202020204" pitchFamily="34" charset="0"/>
              <a:buChar char="•"/>
            </a:pPr>
            <a:r>
              <a:rPr lang="en-US" sz="2000" dirty="0">
                <a:latin typeface="Cambria" panose="02040503050406030204" pitchFamily="18" charset="0"/>
              </a:rPr>
              <a:t>The ALA Financial Handbook</a:t>
            </a:r>
          </a:p>
          <a:p>
            <a:pPr marL="342900" indent="-342900">
              <a:buFont typeface="Arial" panose="020B0604020202020204" pitchFamily="34" charset="0"/>
              <a:buChar char="•"/>
            </a:pPr>
            <a:r>
              <a:rPr lang="en-US" sz="2000" dirty="0">
                <a:latin typeface="Cambria" panose="02040503050406030204" pitchFamily="18" charset="0"/>
              </a:rPr>
              <a:t>The Council Financial Orientation (@ MW/AC)</a:t>
            </a:r>
          </a:p>
          <a:p>
            <a:r>
              <a:rPr lang="en-US" sz="2000" dirty="0">
                <a:latin typeface="Cambria" panose="02040503050406030204" pitchFamily="18" charset="0"/>
              </a:rPr>
              <a:t> </a:t>
            </a:r>
          </a:p>
          <a:p>
            <a:r>
              <a:rPr lang="en-US" sz="1900" dirty="0">
                <a:latin typeface="Cambria" panose="02040503050406030204" pitchFamily="18" charset="0"/>
                <a:hlinkClick r:id="rId4"/>
              </a:rPr>
              <a:t>http://www.ala.org/aboutala/treasurerspage</a:t>
            </a:r>
            <a:endParaRPr lang="en-US" sz="1900" dirty="0">
              <a:latin typeface="Cambria" panose="02040503050406030204" pitchFamily="18" charset="0"/>
            </a:endParaRPr>
          </a:p>
          <a:p>
            <a:endParaRPr lang="en-US" sz="2000" dirty="0">
              <a:latin typeface="Cambria" panose="02040503050406030204" pitchFamily="18" charset="0"/>
            </a:endParaRPr>
          </a:p>
        </p:txBody>
      </p:sp>
      <p:sp>
        <p:nvSpPr>
          <p:cNvPr id="9" name="TextBox 8">
            <a:extLst>
              <a:ext uri="{FF2B5EF4-FFF2-40B4-BE49-F238E27FC236}">
                <a16:creationId xmlns:a16="http://schemas.microsoft.com/office/drawing/2014/main" id="{D24F20F9-742E-4361-AB16-B80071F368C9}"/>
              </a:ext>
            </a:extLst>
          </p:cNvPr>
          <p:cNvSpPr txBox="1"/>
          <p:nvPr/>
        </p:nvSpPr>
        <p:spPr>
          <a:xfrm>
            <a:off x="6560764" y="5865812"/>
            <a:ext cx="6172200" cy="230832"/>
          </a:xfrm>
          <a:prstGeom prst="rect">
            <a:avLst/>
          </a:prstGeom>
          <a:noFill/>
        </p:spPr>
        <p:txBody>
          <a:bodyPr wrap="square" rtlCol="0">
            <a:spAutoFit/>
          </a:bodyPr>
          <a:lstStyle/>
          <a:p>
            <a:r>
              <a:rPr lang="en-US" sz="900" dirty="0">
                <a:hlinkClick r:id="rId3" tooltip="http://esheninger.blogspot.com/2013/11/leading-in-digital-age.html"/>
              </a:rPr>
              <a:t>This Photo</a:t>
            </a:r>
            <a:r>
              <a:rPr lang="en-US" sz="900" dirty="0"/>
              <a:t> by Unknown Author is licensed under </a:t>
            </a:r>
            <a:r>
              <a:rPr lang="en-US" sz="900" dirty="0">
                <a:hlinkClick r:id="rId5" tooltip="https://creativecommons.org/licenses/by/3.0/"/>
              </a:rPr>
              <a:t>CC BY</a:t>
            </a:r>
            <a:endParaRPr lang="en-US" sz="900" dirty="0"/>
          </a:p>
        </p:txBody>
      </p:sp>
    </p:spTree>
    <p:extLst>
      <p:ext uri="{BB962C8B-B14F-4D97-AF65-F5344CB8AC3E}">
        <p14:creationId xmlns:p14="http://schemas.microsoft.com/office/powerpoint/2010/main" val="201615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434</TotalTime>
  <Words>781</Words>
  <Application>Microsoft Office PowerPoint</Application>
  <PresentationFormat>Widescreen</PresentationFormat>
  <Paragraphs>105</Paragraphs>
  <Slides>11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Cambria</vt:lpstr>
      <vt:lpstr>Wingdings</vt:lpstr>
      <vt:lpstr>Office Theme</vt:lpstr>
      <vt:lpstr>PowerPoint Presentation</vt:lpstr>
      <vt:lpstr>Topics to be Covered</vt:lpstr>
      <vt:lpstr>Eight Month Financial Results Ending 4-30-18 - Total ALA -</vt:lpstr>
      <vt:lpstr>Eight Month Financial Results Ending 4-30-18 - General Fund - </vt:lpstr>
      <vt:lpstr>Eight Month Financial Results Ending 4-30-18 - Divisions and Roundtables -</vt:lpstr>
      <vt:lpstr>FY 2019 Preliminary Budget</vt:lpstr>
      <vt:lpstr>BARC Response to Proposed Council Resolutions</vt:lpstr>
      <vt:lpstr>BARC Response to Proposed Council Resolutions</vt:lpstr>
      <vt:lpstr>Financial Education</vt:lpstr>
      <vt:lpstr>BARC Response to Council Regarding Socially Responsible Investments in the Endowment</vt:lpstr>
      <vt:lpstr>BARC Response to Council Regarding Socially Responsible Investments in the Endowment (Con’t)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Keith Brown</dc:creator>
  <cp:lastModifiedBy>datasis</cp:lastModifiedBy>
  <cp:revision>37</cp:revision>
  <cp:lastPrinted>2018-06-22T22:15:40Z</cp:lastPrinted>
  <dcterms:created xsi:type="dcterms:W3CDTF">2018-06-10T00:44:50Z</dcterms:created>
  <dcterms:modified xsi:type="dcterms:W3CDTF">2018-06-22T22:16:39Z</dcterms:modified>
</cp:coreProperties>
</file>