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1" r:id="rId2"/>
    <p:sldId id="284" r:id="rId3"/>
    <p:sldId id="287" r:id="rId4"/>
    <p:sldId id="289" r:id="rId5"/>
    <p:sldId id="288" r:id="rId6"/>
    <p:sldId id="286" r:id="rId7"/>
    <p:sldId id="291" r:id="rId8"/>
    <p:sldId id="292" r:id="rId9"/>
    <p:sldId id="283" r:id="rId10"/>
    <p:sldId id="290" r:id="rId11"/>
    <p:sldId id="282" r:id="rId1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58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4" d="100"/>
          <a:sy n="64" d="100"/>
        </p:scale>
        <p:origin x="3192" y="8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3177" tIns="46589" rIns="93177" bIns="46589" rtlCol="0"/>
          <a:lstStyle>
            <a:lvl1pPr algn="r">
              <a:defRPr sz="1200"/>
            </a:lvl1pPr>
          </a:lstStyle>
          <a:p>
            <a:fld id="{78DFF621-0605-4FAC-B575-13285FDCDA26}" type="datetimeFigureOut">
              <a:rPr lang="en-US" smtClean="0"/>
              <a:t>2/12/2018</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3177" tIns="46589" rIns="93177" bIns="46589" rtlCol="0" anchor="b"/>
          <a:lstStyle>
            <a:lvl1pPr algn="r">
              <a:defRPr sz="1200"/>
            </a:lvl1pPr>
          </a:lstStyle>
          <a:p>
            <a:fld id="{A3C64497-4809-4103-8D1C-B7BCE3F9AEEC}" type="slidenum">
              <a:rPr lang="en-US" smtClean="0"/>
              <a:t>‹#›</a:t>
            </a:fld>
            <a:endParaRPr lang="en-US" dirty="0"/>
          </a:p>
        </p:txBody>
      </p:sp>
    </p:spTree>
    <p:extLst>
      <p:ext uri="{BB962C8B-B14F-4D97-AF65-F5344CB8AC3E}">
        <p14:creationId xmlns:p14="http://schemas.microsoft.com/office/powerpoint/2010/main" val="41578438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7D87FB23-B9AC-491A-8069-B34EE2C9AA32}" type="datetimeFigureOut">
              <a:rPr lang="en-US" smtClean="0"/>
              <a:t>2/12/2018</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675A29D7-3BF5-4D02-9FD9-DE73E66D5FC3}" type="slidenum">
              <a:rPr lang="en-US" smtClean="0"/>
              <a:t>‹#›</a:t>
            </a:fld>
            <a:endParaRPr lang="en-US"/>
          </a:p>
        </p:txBody>
      </p:sp>
    </p:spTree>
    <p:extLst>
      <p:ext uri="{BB962C8B-B14F-4D97-AF65-F5344CB8AC3E}">
        <p14:creationId xmlns:p14="http://schemas.microsoft.com/office/powerpoint/2010/main" val="2113583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5A29D7-3BF5-4D02-9FD9-DE73E66D5FC3}" type="slidenum">
              <a:rPr lang="en-US" smtClean="0"/>
              <a:t>1</a:t>
            </a:fld>
            <a:endParaRPr lang="en-US"/>
          </a:p>
        </p:txBody>
      </p:sp>
    </p:spTree>
    <p:extLst>
      <p:ext uri="{BB962C8B-B14F-4D97-AF65-F5344CB8AC3E}">
        <p14:creationId xmlns:p14="http://schemas.microsoft.com/office/powerpoint/2010/main" val="3028206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5A29D7-3BF5-4D02-9FD9-DE73E66D5FC3}" type="slidenum">
              <a:rPr lang="en-US" smtClean="0"/>
              <a:t>10</a:t>
            </a:fld>
            <a:endParaRPr lang="en-US"/>
          </a:p>
        </p:txBody>
      </p:sp>
    </p:spTree>
    <p:extLst>
      <p:ext uri="{BB962C8B-B14F-4D97-AF65-F5344CB8AC3E}">
        <p14:creationId xmlns:p14="http://schemas.microsoft.com/office/powerpoint/2010/main" val="24923106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5A29D7-3BF5-4D02-9FD9-DE73E66D5FC3}" type="slidenum">
              <a:rPr lang="en-US" smtClean="0"/>
              <a:t>11</a:t>
            </a:fld>
            <a:endParaRPr lang="en-US"/>
          </a:p>
        </p:txBody>
      </p:sp>
    </p:spTree>
    <p:extLst>
      <p:ext uri="{BB962C8B-B14F-4D97-AF65-F5344CB8AC3E}">
        <p14:creationId xmlns:p14="http://schemas.microsoft.com/office/powerpoint/2010/main" val="1504695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programmatic priorities shape budget planning and priorities for 2019 and beyond.  </a:t>
            </a:r>
          </a:p>
        </p:txBody>
      </p:sp>
      <p:sp>
        <p:nvSpPr>
          <p:cNvPr id="4" name="Slide Number Placeholder 3"/>
          <p:cNvSpPr>
            <a:spLocks noGrp="1"/>
          </p:cNvSpPr>
          <p:nvPr>
            <p:ph type="sldNum" sz="quarter" idx="10"/>
          </p:nvPr>
        </p:nvSpPr>
        <p:spPr/>
        <p:txBody>
          <a:bodyPr/>
          <a:lstStyle/>
          <a:p>
            <a:fld id="{675A29D7-3BF5-4D02-9FD9-DE73E66D5FC3}" type="slidenum">
              <a:rPr lang="en-US" smtClean="0"/>
              <a:t>2</a:t>
            </a:fld>
            <a:endParaRPr lang="en-US"/>
          </a:p>
        </p:txBody>
      </p:sp>
    </p:spTree>
    <p:extLst>
      <p:ext uri="{BB962C8B-B14F-4D97-AF65-F5344CB8AC3E}">
        <p14:creationId xmlns:p14="http://schemas.microsoft.com/office/powerpoint/2010/main" val="334693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Strategic framework informed by member views and  external/industry-wide factors, sets a context for budget development. </a:t>
            </a:r>
          </a:p>
        </p:txBody>
      </p:sp>
      <p:sp>
        <p:nvSpPr>
          <p:cNvPr id="4" name="Slide Number Placeholder 3"/>
          <p:cNvSpPr>
            <a:spLocks noGrp="1"/>
          </p:cNvSpPr>
          <p:nvPr>
            <p:ph type="sldNum" sz="quarter" idx="10"/>
          </p:nvPr>
        </p:nvSpPr>
        <p:spPr/>
        <p:txBody>
          <a:bodyPr/>
          <a:lstStyle/>
          <a:p>
            <a:fld id="{675A29D7-3BF5-4D02-9FD9-DE73E66D5FC3}" type="slidenum">
              <a:rPr lang="en-US" smtClean="0"/>
              <a:t>3</a:t>
            </a:fld>
            <a:endParaRPr lang="en-US"/>
          </a:p>
        </p:txBody>
      </p:sp>
    </p:spTree>
    <p:extLst>
      <p:ext uri="{BB962C8B-B14F-4D97-AF65-F5344CB8AC3E}">
        <p14:creationId xmlns:p14="http://schemas.microsoft.com/office/powerpoint/2010/main" val="4002388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3 were approved in 2015 in  San Francisco, </a:t>
            </a:r>
          </a:p>
          <a:p>
            <a:r>
              <a:rPr lang="en-US" dirty="0"/>
              <a:t>4</a:t>
            </a:r>
            <a:r>
              <a:rPr lang="en-US" baseline="30000" dirty="0"/>
              <a:t>th</a:t>
            </a:r>
            <a:r>
              <a:rPr lang="en-US" dirty="0"/>
              <a:t> was approved in 2017 at Atlanta mid-winter meeting</a:t>
            </a:r>
          </a:p>
        </p:txBody>
      </p:sp>
      <p:sp>
        <p:nvSpPr>
          <p:cNvPr id="4" name="Slide Number Placeholder 3"/>
          <p:cNvSpPr>
            <a:spLocks noGrp="1"/>
          </p:cNvSpPr>
          <p:nvPr>
            <p:ph type="sldNum" sz="quarter" idx="10"/>
          </p:nvPr>
        </p:nvSpPr>
        <p:spPr/>
        <p:txBody>
          <a:bodyPr/>
          <a:lstStyle/>
          <a:p>
            <a:fld id="{675A29D7-3BF5-4D02-9FD9-DE73E66D5FC3}" type="slidenum">
              <a:rPr lang="en-US" smtClean="0"/>
              <a:t>4</a:t>
            </a:fld>
            <a:endParaRPr lang="en-US"/>
          </a:p>
        </p:txBody>
      </p:sp>
    </p:spTree>
    <p:extLst>
      <p:ext uri="{BB962C8B-B14F-4D97-AF65-F5344CB8AC3E}">
        <p14:creationId xmlns:p14="http://schemas.microsoft.com/office/powerpoint/2010/main" val="146318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Budget development also informed by many other factors, 5-year financial plan, 10-year historical trends, actual and projected revenue and expenses, strategic opportunities to strengthen the association and fulfill our mission.  </a:t>
            </a:r>
          </a:p>
        </p:txBody>
      </p:sp>
      <p:sp>
        <p:nvSpPr>
          <p:cNvPr id="4" name="Slide Number Placeholder 3"/>
          <p:cNvSpPr>
            <a:spLocks noGrp="1"/>
          </p:cNvSpPr>
          <p:nvPr>
            <p:ph type="sldNum" sz="quarter" idx="10"/>
          </p:nvPr>
        </p:nvSpPr>
        <p:spPr/>
        <p:txBody>
          <a:bodyPr/>
          <a:lstStyle/>
          <a:p>
            <a:fld id="{675A29D7-3BF5-4D02-9FD9-DE73E66D5FC3}" type="slidenum">
              <a:rPr lang="en-US" smtClean="0"/>
              <a:t>5</a:t>
            </a:fld>
            <a:endParaRPr lang="en-US"/>
          </a:p>
        </p:txBody>
      </p:sp>
    </p:spTree>
    <p:extLst>
      <p:ext uri="{BB962C8B-B14F-4D97-AF65-F5344CB8AC3E}">
        <p14:creationId xmlns:p14="http://schemas.microsoft.com/office/powerpoint/2010/main" val="3855779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priorities are key elements in developing resource allocation plans for 2019 and beyond. </a:t>
            </a:r>
          </a:p>
        </p:txBody>
      </p:sp>
      <p:sp>
        <p:nvSpPr>
          <p:cNvPr id="4" name="Slide Number Placeholder 3"/>
          <p:cNvSpPr>
            <a:spLocks noGrp="1"/>
          </p:cNvSpPr>
          <p:nvPr>
            <p:ph type="sldNum" sz="quarter" idx="10"/>
          </p:nvPr>
        </p:nvSpPr>
        <p:spPr/>
        <p:txBody>
          <a:bodyPr/>
          <a:lstStyle/>
          <a:p>
            <a:fld id="{675A29D7-3BF5-4D02-9FD9-DE73E66D5FC3}" type="slidenum">
              <a:rPr lang="en-US" smtClean="0"/>
              <a:t>6</a:t>
            </a:fld>
            <a:endParaRPr lang="en-US"/>
          </a:p>
        </p:txBody>
      </p:sp>
    </p:spTree>
    <p:extLst>
      <p:ext uri="{BB962C8B-B14F-4D97-AF65-F5344CB8AC3E}">
        <p14:creationId xmlns:p14="http://schemas.microsoft.com/office/powerpoint/2010/main" val="503937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know that strategic thinking, planning and investment is critical for ensuing a sustainable future for the association.</a:t>
            </a:r>
          </a:p>
          <a:p>
            <a:r>
              <a:rPr lang="en-US" dirty="0"/>
              <a:t>As I noted, we have a very strong balance sheet and we need to leverage those assets.  </a:t>
            </a:r>
          </a:p>
          <a:p>
            <a:r>
              <a:rPr lang="en-US" dirty="0"/>
              <a:t>Investments in our IT infrastructure are critical and could be supported by short-term loans or lines of credit.</a:t>
            </a:r>
          </a:p>
          <a:p>
            <a:r>
              <a:rPr lang="en-US" dirty="0"/>
              <a:t>Endowment could support new business development efforts to identify new revenue streams and enhance our current lines of business.  </a:t>
            </a:r>
          </a:p>
          <a:p>
            <a:endParaRPr lang="en-US" dirty="0"/>
          </a:p>
        </p:txBody>
      </p:sp>
      <p:sp>
        <p:nvSpPr>
          <p:cNvPr id="4" name="Slide Number Placeholder 3"/>
          <p:cNvSpPr>
            <a:spLocks noGrp="1"/>
          </p:cNvSpPr>
          <p:nvPr>
            <p:ph type="sldNum" sz="quarter" idx="10"/>
          </p:nvPr>
        </p:nvSpPr>
        <p:spPr/>
        <p:txBody>
          <a:bodyPr/>
          <a:lstStyle/>
          <a:p>
            <a:fld id="{9B971376-DE68-44D6-BE4A-AB31399B0BF0}" type="slidenum">
              <a:rPr lang="en-US" smtClean="0"/>
              <a:t>7</a:t>
            </a:fld>
            <a:endParaRPr lang="en-US" dirty="0"/>
          </a:p>
        </p:txBody>
      </p:sp>
    </p:spTree>
    <p:extLst>
      <p:ext uri="{BB962C8B-B14F-4D97-AF65-F5344CB8AC3E}">
        <p14:creationId xmlns:p14="http://schemas.microsoft.com/office/powerpoint/2010/main" val="188525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ALA Headquarters is a very valuable property and provides a very traditional 20</a:t>
            </a:r>
            <a:r>
              <a:rPr lang="en-US" baseline="30000" dirty="0"/>
              <a:t>th</a:t>
            </a:r>
            <a:r>
              <a:rPr lang="en-US" dirty="0"/>
              <a:t> century model for a work environment.  We need to consider the best use of the building, both as providing a revenue sources and more efficient and modern work environment for staff.  </a:t>
            </a:r>
          </a:p>
          <a:p>
            <a:endParaRPr lang="en-US" dirty="0"/>
          </a:p>
          <a:p>
            <a:r>
              <a:rPr lang="en-US" dirty="0"/>
              <a:t>During this transition period, we much take advantage of very opportunity to streamline workflow and consider possible re-organization or re-alignment to work effectively and efficiently for our members.  </a:t>
            </a:r>
          </a:p>
          <a:p>
            <a:endParaRPr lang="en-US" dirty="0"/>
          </a:p>
          <a:p>
            <a:r>
              <a:rPr lang="en-US" dirty="0"/>
              <a:t>A new business development committee, which was very active in the early 2000’s, is being revitalized under the leadership of Jim Neal and Rod Hersberger.    Group will work with staff to identify and explore new ideas and opportunities for service and revenue growth.  </a:t>
            </a:r>
          </a:p>
          <a:p>
            <a:endParaRPr lang="en-US" dirty="0"/>
          </a:p>
        </p:txBody>
      </p:sp>
      <p:sp>
        <p:nvSpPr>
          <p:cNvPr id="4" name="Slide Number Placeholder 3"/>
          <p:cNvSpPr>
            <a:spLocks noGrp="1"/>
          </p:cNvSpPr>
          <p:nvPr>
            <p:ph type="sldNum" sz="quarter" idx="10"/>
          </p:nvPr>
        </p:nvSpPr>
        <p:spPr/>
        <p:txBody>
          <a:bodyPr/>
          <a:lstStyle/>
          <a:p>
            <a:fld id="{675A29D7-3BF5-4D02-9FD9-DE73E66D5FC3}" type="slidenum">
              <a:rPr lang="en-US" smtClean="0"/>
              <a:t>8</a:t>
            </a:fld>
            <a:endParaRPr lang="en-US"/>
          </a:p>
        </p:txBody>
      </p:sp>
    </p:spTree>
    <p:extLst>
      <p:ext uri="{BB962C8B-B14F-4D97-AF65-F5344CB8AC3E}">
        <p14:creationId xmlns:p14="http://schemas.microsoft.com/office/powerpoint/2010/main" val="14771320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5A29D7-3BF5-4D02-9FD9-DE73E66D5FC3}" type="slidenum">
              <a:rPr lang="en-US" smtClean="0"/>
              <a:t>9</a:t>
            </a:fld>
            <a:endParaRPr lang="en-US"/>
          </a:p>
        </p:txBody>
      </p:sp>
    </p:spTree>
    <p:extLst>
      <p:ext uri="{BB962C8B-B14F-4D97-AF65-F5344CB8AC3E}">
        <p14:creationId xmlns:p14="http://schemas.microsoft.com/office/powerpoint/2010/main" val="83437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9D640D1A-4A06-49C1-BDF6-F85C208BA66E}" type="datetimeFigureOut">
              <a:rPr lang="en-US" smtClean="0"/>
              <a:t>2/12/2018</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ACC0DAC6-2F4C-4021-A72B-61272C9422E5}" type="slidenum">
              <a:rPr lang="en-US" smtClean="0"/>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D640D1A-4A06-49C1-BDF6-F85C208BA66E}" type="datetimeFigureOut">
              <a:rPr lang="en-US" smtClean="0"/>
              <a:t>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C0DAC6-2F4C-4021-A72B-61272C9422E5}"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D640D1A-4A06-49C1-BDF6-F85C208BA66E}" type="datetimeFigureOut">
              <a:rPr lang="en-US" smtClean="0"/>
              <a:t>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C0DAC6-2F4C-4021-A72B-61272C9422E5}"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9D640D1A-4A06-49C1-BDF6-F85C208BA66E}" type="datetimeFigureOut">
              <a:rPr lang="en-US" smtClean="0"/>
              <a:t>2/12/2018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C0DAC6-2F4C-4021-A72B-61272C9422E5}" type="slidenum">
              <a:rPr lang="en-US" smtClean="0"/>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D640D1A-4A06-49C1-BDF6-F85C208BA66E}" type="datetimeFigureOut">
              <a:rPr lang="en-US" smtClean="0"/>
              <a:t>2/12/2018</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ACC0DAC6-2F4C-4021-A72B-61272C9422E5}"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9D640D1A-4A06-49C1-BDF6-F85C208BA66E}" type="datetimeFigureOut">
              <a:rPr lang="en-US" smtClean="0"/>
              <a:t>2/12/2018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C0DAC6-2F4C-4021-A72B-61272C9422E5}" type="slidenum">
              <a:rPr lang="en-US" smtClean="0"/>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9D640D1A-4A06-49C1-BDF6-F85C208BA66E}" type="datetimeFigureOut">
              <a:rPr lang="en-US" smtClean="0"/>
              <a:t>2/12/2018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CC0DAC6-2F4C-4021-A72B-61272C9422E5}" type="slidenum">
              <a:rPr lang="en-US" smtClean="0"/>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9D640D1A-4A06-49C1-BDF6-F85C208BA66E}" type="datetimeFigureOut">
              <a:rPr lang="en-US" smtClean="0"/>
              <a:t>2/12/2018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CC0DAC6-2F4C-4021-A72B-61272C9422E5}"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640D1A-4A06-49C1-BDF6-F85C208BA66E}" type="datetimeFigureOut">
              <a:rPr lang="en-US" smtClean="0"/>
              <a:t>2/12/2018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CC0DAC6-2F4C-4021-A72B-61272C9422E5}"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D640D1A-4A06-49C1-BDF6-F85C208BA66E}" type="datetimeFigureOut">
              <a:rPr lang="en-US" smtClean="0"/>
              <a:t>2/12/2018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C0DAC6-2F4C-4021-A72B-61272C9422E5}" type="slidenum">
              <a:rPr lang="en-US" smtClean="0"/>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D640D1A-4A06-49C1-BDF6-F85C208BA66E}" type="datetimeFigureOut">
              <a:rPr lang="en-US" smtClean="0"/>
              <a:t>2/12/2018</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ACC0DAC6-2F4C-4021-A72B-61272C9422E5}" type="slidenum">
              <a:rPr lang="en-US" smtClean="0"/>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a:t>Click icon to add picture</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640D1A-4A06-49C1-BDF6-F85C208BA66E}" type="datetimeFigureOut">
              <a:rPr lang="en-US" smtClean="0"/>
              <a:t>2/12/2018</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C0DAC6-2F4C-4021-A72B-61272C9422E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a:p>
            <a:r>
              <a:rPr lang="en-US" b="1" i="1" dirty="0"/>
              <a:t>FY 2019 Programmatic Priorities</a:t>
            </a:r>
          </a:p>
        </p:txBody>
      </p:sp>
      <p:sp>
        <p:nvSpPr>
          <p:cNvPr id="2" name="Title 1"/>
          <p:cNvSpPr>
            <a:spLocks noGrp="1"/>
          </p:cNvSpPr>
          <p:nvPr>
            <p:ph type="ctrTitle"/>
          </p:nvPr>
        </p:nvSpPr>
        <p:spPr/>
        <p:txBody>
          <a:bodyPr/>
          <a:lstStyle/>
          <a:p>
            <a:r>
              <a:rPr lang="en-US" dirty="0">
                <a:solidFill>
                  <a:srgbClr val="FFFF00"/>
                </a:solidFill>
              </a:rPr>
              <a:t>Treasurer’s Report to Council</a:t>
            </a:r>
            <a:br>
              <a:rPr lang="en-US" dirty="0">
                <a:solidFill>
                  <a:srgbClr val="FFFF00"/>
                </a:solidFill>
              </a:rPr>
            </a:br>
            <a:endParaRPr lang="en-US" sz="1800" dirty="0">
              <a:solidFill>
                <a:srgbClr val="FFFF00"/>
              </a:solidFill>
            </a:endParaRPr>
          </a:p>
        </p:txBody>
      </p:sp>
      <p:sp>
        <p:nvSpPr>
          <p:cNvPr id="4" name="TextBox 3"/>
          <p:cNvSpPr txBox="1"/>
          <p:nvPr/>
        </p:nvSpPr>
        <p:spPr>
          <a:xfrm>
            <a:off x="533400" y="5791200"/>
            <a:ext cx="3581400" cy="923330"/>
          </a:xfrm>
          <a:prstGeom prst="rect">
            <a:avLst/>
          </a:prstGeom>
          <a:noFill/>
        </p:spPr>
        <p:txBody>
          <a:bodyPr wrap="square" rtlCol="0">
            <a:spAutoFit/>
          </a:bodyPr>
          <a:lstStyle/>
          <a:p>
            <a:pPr eaLnBrk="0" hangingPunct="0">
              <a:lnSpc>
                <a:spcPct val="75000"/>
              </a:lnSpc>
              <a:spcBef>
                <a:spcPct val="10000"/>
              </a:spcBef>
            </a:pPr>
            <a:r>
              <a:rPr lang="en-US" b="1" dirty="0">
                <a:solidFill>
                  <a:schemeClr val="tx2"/>
                </a:solidFill>
              </a:rPr>
              <a:t>Presented by: </a:t>
            </a:r>
          </a:p>
          <a:p>
            <a:pPr eaLnBrk="0" hangingPunct="0">
              <a:lnSpc>
                <a:spcPct val="75000"/>
              </a:lnSpc>
              <a:spcBef>
                <a:spcPct val="50000"/>
              </a:spcBef>
            </a:pPr>
            <a:r>
              <a:rPr lang="en-US" b="1" dirty="0">
                <a:solidFill>
                  <a:schemeClr val="tx2"/>
                </a:solidFill>
              </a:rPr>
              <a:t>Susan Hildreth  - Treasurer</a:t>
            </a:r>
          </a:p>
          <a:p>
            <a:endParaRPr lang="en-US" dirty="0"/>
          </a:p>
        </p:txBody>
      </p:sp>
      <p:sp>
        <p:nvSpPr>
          <p:cNvPr id="6" name="TextBox 5"/>
          <p:cNvSpPr txBox="1"/>
          <p:nvPr/>
        </p:nvSpPr>
        <p:spPr>
          <a:xfrm>
            <a:off x="5562600" y="5943600"/>
            <a:ext cx="3352800" cy="923330"/>
          </a:xfrm>
          <a:prstGeom prst="rect">
            <a:avLst/>
          </a:prstGeom>
          <a:noFill/>
        </p:spPr>
        <p:txBody>
          <a:bodyPr wrap="square" rtlCol="0">
            <a:spAutoFit/>
          </a:bodyPr>
          <a:lstStyle/>
          <a:p>
            <a:r>
              <a:rPr lang="en-US" b="1" dirty="0">
                <a:solidFill>
                  <a:schemeClr val="tx2"/>
                </a:solidFill>
              </a:rPr>
              <a:t>Tuesday – February 13, 2018</a:t>
            </a:r>
          </a:p>
          <a:p>
            <a:r>
              <a:rPr lang="en-US" b="1" dirty="0">
                <a:solidFill>
                  <a:schemeClr val="tx2"/>
                </a:solidFill>
              </a:rPr>
              <a:t>Denver, CO</a:t>
            </a:r>
          </a:p>
          <a:p>
            <a:endParaRPr lang="en-US" dirty="0"/>
          </a:p>
        </p:txBody>
      </p:sp>
      <p:sp>
        <p:nvSpPr>
          <p:cNvPr id="7" name="TextBox 6"/>
          <p:cNvSpPr txBox="1"/>
          <p:nvPr/>
        </p:nvSpPr>
        <p:spPr>
          <a:xfrm>
            <a:off x="6248400" y="228600"/>
            <a:ext cx="2667000" cy="1077218"/>
          </a:xfrm>
          <a:prstGeom prst="rect">
            <a:avLst/>
          </a:prstGeom>
          <a:noFill/>
        </p:spPr>
        <p:txBody>
          <a:bodyPr wrap="square" rtlCol="0">
            <a:spAutoFit/>
          </a:bodyPr>
          <a:lstStyle/>
          <a:p>
            <a:r>
              <a:rPr lang="en-US" sz="1600" b="1" dirty="0">
                <a:solidFill>
                  <a:schemeClr val="tx2"/>
                </a:solidFill>
              </a:rPr>
              <a:t>CD #13.1_21218_ACT</a:t>
            </a:r>
          </a:p>
          <a:p>
            <a:endParaRPr lang="en-US" sz="1600" b="1" smtClean="0">
              <a:solidFill>
                <a:schemeClr val="tx2"/>
              </a:solidFill>
            </a:endParaRPr>
          </a:p>
          <a:p>
            <a:r>
              <a:rPr lang="en-US" sz="1600" b="1" smtClean="0">
                <a:solidFill>
                  <a:schemeClr val="tx2"/>
                </a:solidFill>
              </a:rPr>
              <a:t>2017 </a:t>
            </a:r>
            <a:r>
              <a:rPr lang="en-US" sz="1600" b="1" dirty="0">
                <a:solidFill>
                  <a:schemeClr val="tx2"/>
                </a:solidFill>
              </a:rPr>
              <a:t>-18 Midwinter Meeting</a:t>
            </a:r>
          </a:p>
          <a:p>
            <a:endParaRPr lang="en-US" sz="1600" dirty="0"/>
          </a:p>
        </p:txBody>
      </p:sp>
    </p:spTree>
    <p:extLst>
      <p:ext uri="{BB962C8B-B14F-4D97-AF65-F5344CB8AC3E}">
        <p14:creationId xmlns:p14="http://schemas.microsoft.com/office/powerpoint/2010/main" val="9285031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533400"/>
            <a:ext cx="7772400" cy="1371601"/>
          </a:xfrm>
        </p:spPr>
        <p:txBody>
          <a:bodyPr>
            <a:normAutofit/>
          </a:bodyPr>
          <a:lstStyle/>
          <a:p>
            <a:pPr algn="ctr"/>
            <a:r>
              <a:rPr lang="en-US" sz="6000" dirty="0">
                <a:solidFill>
                  <a:schemeClr val="tx1"/>
                </a:solidFill>
              </a:rPr>
              <a:t>Mark your Ballot</a:t>
            </a:r>
          </a:p>
        </p:txBody>
      </p:sp>
      <p:sp>
        <p:nvSpPr>
          <p:cNvPr id="3" name="Text Placeholder 2"/>
          <p:cNvSpPr>
            <a:spLocks noGrp="1"/>
          </p:cNvSpPr>
          <p:nvPr>
            <p:ph type="body" idx="1"/>
          </p:nvPr>
        </p:nvSpPr>
        <p:spPr>
          <a:xfrm>
            <a:off x="762000" y="3124200"/>
            <a:ext cx="7772400" cy="1219200"/>
          </a:xfrm>
        </p:spPr>
        <p:txBody>
          <a:bodyPr>
            <a:normAutofit fontScale="77500" lnSpcReduction="20000"/>
          </a:bodyPr>
          <a:lstStyle/>
          <a:p>
            <a:pPr algn="ctr"/>
            <a:r>
              <a:rPr lang="en-US" sz="5400" dirty="0">
                <a:solidFill>
                  <a:schemeClr val="tx1"/>
                </a:solidFill>
              </a:rPr>
              <a:t>FY19 Programmatic Priorities</a:t>
            </a:r>
          </a:p>
          <a:p>
            <a:pPr algn="ctr"/>
            <a:r>
              <a:rPr lang="en-US" sz="5400" dirty="0">
                <a:solidFill>
                  <a:schemeClr val="tx1"/>
                </a:solidFill>
              </a:rPr>
              <a:t>CD #13.1</a:t>
            </a:r>
          </a:p>
        </p:txBody>
      </p:sp>
    </p:spTree>
    <p:extLst>
      <p:ext uri="{BB962C8B-B14F-4D97-AF65-F5344CB8AC3E}">
        <p14:creationId xmlns:p14="http://schemas.microsoft.com/office/powerpoint/2010/main" val="4536429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a:bodyPr>
          <a:lstStyle/>
          <a:p>
            <a:r>
              <a:rPr lang="en-US" sz="8000" dirty="0">
                <a:solidFill>
                  <a:srgbClr val="FFFF00"/>
                </a:solidFill>
              </a:rPr>
              <a:t>Thank You</a:t>
            </a:r>
          </a:p>
        </p:txBody>
      </p:sp>
    </p:spTree>
    <p:extLst>
      <p:ext uri="{BB962C8B-B14F-4D97-AF65-F5344CB8AC3E}">
        <p14:creationId xmlns:p14="http://schemas.microsoft.com/office/powerpoint/2010/main" val="9079602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95400" y="3581400"/>
            <a:ext cx="6400800" cy="1219200"/>
          </a:xfrm>
        </p:spPr>
        <p:txBody>
          <a:bodyPr>
            <a:normAutofit/>
          </a:bodyPr>
          <a:lstStyle/>
          <a:p>
            <a:r>
              <a:rPr lang="en-US" sz="3200" dirty="0"/>
              <a:t>- Council Action is Requested -</a:t>
            </a:r>
          </a:p>
        </p:txBody>
      </p:sp>
      <p:sp>
        <p:nvSpPr>
          <p:cNvPr id="3" name="Title 2"/>
          <p:cNvSpPr>
            <a:spLocks noGrp="1"/>
          </p:cNvSpPr>
          <p:nvPr>
            <p:ph type="ctrTitle"/>
          </p:nvPr>
        </p:nvSpPr>
        <p:spPr/>
        <p:txBody>
          <a:bodyPr/>
          <a:lstStyle/>
          <a:p>
            <a:r>
              <a:rPr lang="en-US" dirty="0">
                <a:solidFill>
                  <a:srgbClr val="FFFF00"/>
                </a:solidFill>
              </a:rPr>
              <a:t>FY 2019 Programmatic Priorities</a:t>
            </a:r>
          </a:p>
        </p:txBody>
      </p:sp>
    </p:spTree>
    <p:extLst>
      <p:ext uri="{BB962C8B-B14F-4D97-AF65-F5344CB8AC3E}">
        <p14:creationId xmlns:p14="http://schemas.microsoft.com/office/powerpoint/2010/main" val="23130913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p:txBody>
          <a:bodyPr anchor="ctr">
            <a:noAutofit/>
          </a:bodyPr>
          <a:lstStyle/>
          <a:p>
            <a:pPr algn="ctr" eaLnBrk="1" hangingPunct="1"/>
            <a:r>
              <a:rPr lang="en-US" sz="5400" b="1" dirty="0">
                <a:ea typeface="ＭＳ Ｐゴシック" pitchFamily="-111" charset="-128"/>
              </a:rPr>
              <a:t>Strategic Framework</a:t>
            </a:r>
          </a:p>
        </p:txBody>
      </p:sp>
      <p:sp>
        <p:nvSpPr>
          <p:cNvPr id="48130" name="Rectangle 11"/>
          <p:cNvSpPr>
            <a:spLocks noGrp="1" noChangeArrowheads="1"/>
          </p:cNvSpPr>
          <p:nvPr>
            <p:ph type="sldNum" sz="quarter" idx="12"/>
          </p:nvPr>
        </p:nvSpPr>
        <p:spPr>
          <a:noFill/>
        </p:spPr>
        <p:txBody>
          <a:bodyPr anchor="t"/>
          <a:lstStyle/>
          <a:p>
            <a:fld id="{A53660F0-E3EC-4C21-B177-5FBBE49B4A69}" type="slidenum">
              <a:rPr lang="en-US" sz="1400" smtClean="0">
                <a:latin typeface="Arial Narrow" pitchFamily="34" charset="0"/>
              </a:rPr>
              <a:pPr/>
              <a:t>3</a:t>
            </a:fld>
            <a:endParaRPr lang="en-US" sz="1400" dirty="0">
              <a:latin typeface="Arial Narrow" pitchFamily="34" charset="0"/>
            </a:endParaRPr>
          </a:p>
        </p:txBody>
      </p:sp>
      <p:sp>
        <p:nvSpPr>
          <p:cNvPr id="48132" name="Rectangle 3"/>
          <p:cNvSpPr>
            <a:spLocks noGrp="1" noChangeArrowheads="1"/>
          </p:cNvSpPr>
          <p:nvPr>
            <p:ph sz="quarter" idx="1"/>
          </p:nvPr>
        </p:nvSpPr>
        <p:spPr>
          <a:xfrm>
            <a:off x="762000" y="1676400"/>
            <a:ext cx="3901440" cy="4343400"/>
          </a:xfrm>
        </p:spPr>
        <p:txBody>
          <a:bodyPr>
            <a:normAutofit/>
          </a:bodyPr>
          <a:lstStyle/>
          <a:p>
            <a:pPr marL="0" indent="0">
              <a:buNone/>
            </a:pPr>
            <a:endParaRPr lang="en-US" sz="4000" dirty="0"/>
          </a:p>
          <a:p>
            <a:pPr marL="0" indent="0">
              <a:buNone/>
            </a:pPr>
            <a:r>
              <a:rPr lang="en-US" sz="4000" dirty="0"/>
              <a:t>Guides ALA’s focus, operations, culture and frames its Strategic Directions</a:t>
            </a:r>
            <a:endParaRPr lang="en-US" sz="4000" dirty="0">
              <a:solidFill>
                <a:schemeClr val="tx2"/>
              </a:solidFill>
              <a:ea typeface="ＭＳ Ｐゴシック" pitchFamily="-111" charset="-128"/>
            </a:endParaRPr>
          </a:p>
          <a:p>
            <a:pPr>
              <a:buNone/>
            </a:pPr>
            <a:r>
              <a:rPr lang="en-US" sz="2800" dirty="0">
                <a:solidFill>
                  <a:schemeClr val="tx2"/>
                </a:solidFill>
                <a:ea typeface="ＭＳ Ｐゴシック" pitchFamily="-111" charset="-128"/>
              </a:rPr>
              <a:t> </a:t>
            </a:r>
          </a:p>
        </p:txBody>
      </p:sp>
      <p:sp>
        <p:nvSpPr>
          <p:cNvPr id="2" name="Content Placeholder 1">
            <a:extLst>
              <a:ext uri="{FF2B5EF4-FFF2-40B4-BE49-F238E27FC236}">
                <a16:creationId xmlns:a16="http://schemas.microsoft.com/office/drawing/2014/main" xmlns="" id="{3762200A-2C99-4370-9705-E9D8F39BCBFC}"/>
              </a:ext>
            </a:extLst>
          </p:cNvPr>
          <p:cNvSpPr>
            <a:spLocks noGrp="1"/>
          </p:cNvSpPr>
          <p:nvPr>
            <p:ph sz="quarter" idx="2"/>
          </p:nvPr>
        </p:nvSpPr>
        <p:spPr/>
        <p:txBody>
          <a:bodyPr>
            <a:noAutofit/>
          </a:bodyPr>
          <a:lstStyle/>
          <a:p>
            <a:pPr marL="0" indent="0">
              <a:buNone/>
            </a:pPr>
            <a:r>
              <a:rPr lang="en-US" sz="3200" u="sng" dirty="0"/>
              <a:t>Informed by:</a:t>
            </a:r>
          </a:p>
          <a:p>
            <a:r>
              <a:rPr lang="en-US" sz="3200" dirty="0"/>
              <a:t>Insights from the Divisions, Roundtables and Council</a:t>
            </a:r>
          </a:p>
          <a:p>
            <a:r>
              <a:rPr lang="en-US" sz="3200" dirty="0"/>
              <a:t>Focus Groups</a:t>
            </a:r>
          </a:p>
          <a:p>
            <a:r>
              <a:rPr lang="en-US" sz="3200" dirty="0"/>
              <a:t>Kitchen table conversations</a:t>
            </a:r>
          </a:p>
          <a:p>
            <a:r>
              <a:rPr lang="en-US" sz="3200" dirty="0"/>
              <a:t>Member Survey</a:t>
            </a:r>
          </a:p>
        </p:txBody>
      </p:sp>
    </p:spTree>
    <p:extLst>
      <p:ext uri="{BB962C8B-B14F-4D97-AF65-F5344CB8AC3E}">
        <p14:creationId xmlns:p14="http://schemas.microsoft.com/office/powerpoint/2010/main" val="30034015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1"/>
          <p:cNvSpPr>
            <a:spLocks noGrp="1" noChangeArrowheads="1"/>
          </p:cNvSpPr>
          <p:nvPr>
            <p:ph type="sldNum" sz="quarter" idx="12"/>
          </p:nvPr>
        </p:nvSpPr>
        <p:spPr>
          <a:xfrm>
            <a:off x="6553200" y="6248400"/>
            <a:ext cx="1905000" cy="457200"/>
          </a:xfrm>
          <a:noFill/>
        </p:spPr>
        <p:txBody>
          <a:bodyPr anchor="t"/>
          <a:lstStyle/>
          <a:p>
            <a:fld id="{A53660F0-E3EC-4C21-B177-5FBBE49B4A69}" type="slidenum">
              <a:rPr lang="en-US" sz="1400" smtClean="0">
                <a:latin typeface="Arial Narrow" pitchFamily="34" charset="0"/>
              </a:rPr>
              <a:pPr/>
              <a:t>4</a:t>
            </a:fld>
            <a:endParaRPr lang="en-US" sz="1400" dirty="0">
              <a:latin typeface="Arial Narrow" pitchFamily="34" charset="0"/>
            </a:endParaRPr>
          </a:p>
        </p:txBody>
      </p:sp>
      <p:sp>
        <p:nvSpPr>
          <p:cNvPr id="48131" name="Rectangle 2"/>
          <p:cNvSpPr>
            <a:spLocks noGrp="1" noChangeArrowheads="1"/>
          </p:cNvSpPr>
          <p:nvPr>
            <p:ph type="title" idx="4294967295"/>
          </p:nvPr>
        </p:nvSpPr>
        <p:spPr>
          <a:xfrm>
            <a:off x="685800" y="533400"/>
            <a:ext cx="8001000" cy="762000"/>
          </a:xfrm>
        </p:spPr>
        <p:txBody>
          <a:bodyPr anchor="ctr">
            <a:noAutofit/>
          </a:bodyPr>
          <a:lstStyle/>
          <a:p>
            <a:pPr eaLnBrk="1" hangingPunct="1"/>
            <a:r>
              <a:rPr lang="en-US" sz="5400" b="1" dirty="0">
                <a:ea typeface="ＭＳ Ｐゴシック" pitchFamily="-111" charset="-128"/>
              </a:rPr>
              <a:t>Strategic Directions</a:t>
            </a:r>
          </a:p>
        </p:txBody>
      </p:sp>
      <p:sp>
        <p:nvSpPr>
          <p:cNvPr id="48133" name="Rectangle 4"/>
          <p:cNvSpPr>
            <a:spLocks noGrp="1" noChangeArrowheads="1"/>
          </p:cNvSpPr>
          <p:nvPr>
            <p:ph type="body" sz="half" idx="4294967295"/>
          </p:nvPr>
        </p:nvSpPr>
        <p:spPr>
          <a:xfrm>
            <a:off x="1143000" y="3372729"/>
            <a:ext cx="7543800" cy="2895600"/>
          </a:xfrm>
        </p:spPr>
        <p:txBody>
          <a:bodyPr>
            <a:normAutofit/>
          </a:bodyPr>
          <a:lstStyle/>
          <a:p>
            <a:pPr eaLnBrk="1" hangingPunct="1">
              <a:buFont typeface="Wingdings" pitchFamily="2" charset="2"/>
              <a:buChar char="q"/>
            </a:pPr>
            <a:r>
              <a:rPr lang="en-US" sz="3600" dirty="0">
                <a:solidFill>
                  <a:schemeClr val="tx2"/>
                </a:solidFill>
                <a:ea typeface="ＭＳ Ｐゴシック" pitchFamily="-111" charset="-128"/>
              </a:rPr>
              <a:t> Advocacy</a:t>
            </a:r>
          </a:p>
          <a:p>
            <a:pPr eaLnBrk="1" hangingPunct="1">
              <a:buFont typeface="Wingdings" pitchFamily="2" charset="2"/>
              <a:buChar char="q"/>
            </a:pPr>
            <a:r>
              <a:rPr lang="en-US" sz="3600" dirty="0">
                <a:solidFill>
                  <a:schemeClr val="tx2"/>
                </a:solidFill>
                <a:ea typeface="ＭＳ Ｐゴシック" pitchFamily="-111" charset="-128"/>
              </a:rPr>
              <a:t> Information Policy</a:t>
            </a:r>
          </a:p>
          <a:p>
            <a:pPr eaLnBrk="1" hangingPunct="1">
              <a:spcBef>
                <a:spcPts val="150"/>
              </a:spcBef>
              <a:buFont typeface="Wingdings" pitchFamily="2" charset="2"/>
              <a:buChar char="q"/>
            </a:pPr>
            <a:r>
              <a:rPr lang="en-US" sz="3600" dirty="0">
                <a:solidFill>
                  <a:schemeClr val="tx2"/>
                </a:solidFill>
                <a:ea typeface="ＭＳ Ｐゴシック" pitchFamily="-111" charset="-128"/>
              </a:rPr>
              <a:t> Professional &amp; Leadership Development</a:t>
            </a:r>
          </a:p>
          <a:p>
            <a:pPr eaLnBrk="1" hangingPunct="1">
              <a:spcBef>
                <a:spcPts val="150"/>
              </a:spcBef>
              <a:buFont typeface="Wingdings" pitchFamily="2" charset="2"/>
              <a:buChar char="q"/>
            </a:pPr>
            <a:r>
              <a:rPr lang="en-US" sz="3600" dirty="0">
                <a:solidFill>
                  <a:schemeClr val="tx2"/>
                </a:solidFill>
                <a:ea typeface="ＭＳ Ｐゴシック" pitchFamily="-111" charset="-128"/>
              </a:rPr>
              <a:t> Equity, Diversity and Inclusion</a:t>
            </a:r>
          </a:p>
        </p:txBody>
      </p:sp>
      <p:sp>
        <p:nvSpPr>
          <p:cNvPr id="2" name="TextBox 1"/>
          <p:cNvSpPr txBox="1"/>
          <p:nvPr/>
        </p:nvSpPr>
        <p:spPr>
          <a:xfrm>
            <a:off x="685800" y="1676400"/>
            <a:ext cx="7848600" cy="1200329"/>
          </a:xfrm>
          <a:prstGeom prst="rect">
            <a:avLst/>
          </a:prstGeom>
          <a:noFill/>
        </p:spPr>
        <p:txBody>
          <a:bodyPr wrap="square" rtlCol="0">
            <a:spAutoFit/>
          </a:bodyPr>
          <a:lstStyle/>
          <a:p>
            <a:r>
              <a:rPr lang="en-US" sz="3600" dirty="0"/>
              <a:t>Represents the Associations’ primary areas of focus over a 3 – 5 year period.</a:t>
            </a:r>
          </a:p>
        </p:txBody>
      </p:sp>
    </p:spTree>
    <p:extLst>
      <p:ext uri="{BB962C8B-B14F-4D97-AF65-F5344CB8AC3E}">
        <p14:creationId xmlns:p14="http://schemas.microsoft.com/office/powerpoint/2010/main" val="7455488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1"/>
          <p:cNvSpPr>
            <a:spLocks noGrp="1" noChangeArrowheads="1"/>
          </p:cNvSpPr>
          <p:nvPr>
            <p:ph type="sldNum" sz="quarter" idx="12"/>
          </p:nvPr>
        </p:nvSpPr>
        <p:spPr>
          <a:xfrm>
            <a:off x="6553200" y="6248400"/>
            <a:ext cx="1905000" cy="457200"/>
          </a:xfrm>
          <a:noFill/>
        </p:spPr>
        <p:txBody>
          <a:bodyPr anchor="t"/>
          <a:lstStyle/>
          <a:p>
            <a:fld id="{A53660F0-E3EC-4C21-B177-5FBBE49B4A69}" type="slidenum">
              <a:rPr lang="en-US" sz="1400" smtClean="0">
                <a:latin typeface="Arial Narrow" pitchFamily="34" charset="0"/>
              </a:rPr>
              <a:pPr/>
              <a:t>5</a:t>
            </a:fld>
            <a:endParaRPr lang="en-US" sz="1400" dirty="0">
              <a:latin typeface="Arial Narrow" pitchFamily="34" charset="0"/>
            </a:endParaRPr>
          </a:p>
        </p:txBody>
      </p:sp>
      <p:sp>
        <p:nvSpPr>
          <p:cNvPr id="48131" name="Rectangle 2"/>
          <p:cNvSpPr>
            <a:spLocks noGrp="1" noChangeArrowheads="1"/>
          </p:cNvSpPr>
          <p:nvPr>
            <p:ph type="title" idx="4294967295"/>
          </p:nvPr>
        </p:nvSpPr>
        <p:spPr>
          <a:xfrm>
            <a:off x="685800" y="152400"/>
            <a:ext cx="8001000" cy="1295400"/>
          </a:xfrm>
        </p:spPr>
        <p:txBody>
          <a:bodyPr anchor="ctr">
            <a:noAutofit/>
          </a:bodyPr>
          <a:lstStyle/>
          <a:p>
            <a:pPr eaLnBrk="1" hangingPunct="1"/>
            <a:r>
              <a:rPr lang="en-US" sz="5400" b="1" dirty="0">
                <a:ea typeface="ＭＳ Ｐゴシック" pitchFamily="-111" charset="-128"/>
              </a:rPr>
              <a:t>FY19 Budget Development </a:t>
            </a:r>
            <a:endParaRPr lang="en-US" sz="2000" b="1" dirty="0">
              <a:ea typeface="ＭＳ Ｐゴシック" pitchFamily="-111" charset="-128"/>
            </a:endParaRPr>
          </a:p>
        </p:txBody>
      </p:sp>
      <p:sp>
        <p:nvSpPr>
          <p:cNvPr id="48132" name="Rectangle 3"/>
          <p:cNvSpPr>
            <a:spLocks noGrp="1" noChangeArrowheads="1"/>
          </p:cNvSpPr>
          <p:nvPr>
            <p:ph type="body" sz="half" idx="4294967295"/>
          </p:nvPr>
        </p:nvSpPr>
        <p:spPr>
          <a:xfrm>
            <a:off x="838200" y="1905000"/>
            <a:ext cx="7315200" cy="4572000"/>
          </a:xfrm>
        </p:spPr>
        <p:txBody>
          <a:bodyPr>
            <a:normAutofit/>
          </a:bodyPr>
          <a:lstStyle/>
          <a:p>
            <a:pPr>
              <a:buNone/>
            </a:pPr>
            <a:r>
              <a:rPr lang="en-US" sz="1900" b="1" dirty="0">
                <a:solidFill>
                  <a:schemeClr val="tx2"/>
                </a:solidFill>
                <a:ea typeface="ＭＳ Ｐゴシック" pitchFamily="-111" charset="-128"/>
              </a:rPr>
              <a:t>     </a:t>
            </a:r>
          </a:p>
          <a:p>
            <a:pPr>
              <a:buNone/>
            </a:pPr>
            <a:r>
              <a:rPr lang="en-US" sz="1900" b="1" dirty="0">
                <a:solidFill>
                  <a:schemeClr val="tx2"/>
                </a:solidFill>
                <a:ea typeface="ＭＳ Ｐゴシック" pitchFamily="-111" charset="-128"/>
              </a:rPr>
              <a:t>     </a:t>
            </a:r>
            <a:r>
              <a:rPr lang="en-US" sz="4000" dirty="0">
                <a:solidFill>
                  <a:schemeClr val="tx2"/>
                </a:solidFill>
                <a:ea typeface="ＭＳ Ｐゴシック" pitchFamily="-111" charset="-128"/>
              </a:rPr>
              <a:t>Using the Strategic Directions as the foundation, the Association’s Programmatic Priorities represent the basis for the development of the FY 2019 budget.</a:t>
            </a:r>
          </a:p>
          <a:p>
            <a:pPr eaLnBrk="1" hangingPunct="1">
              <a:buFont typeface="Wingdings" pitchFamily="2" charset="2"/>
              <a:buNone/>
            </a:pPr>
            <a:endParaRPr lang="en-US" sz="2800" dirty="0">
              <a:solidFill>
                <a:schemeClr val="tx2"/>
              </a:solidFill>
              <a:ea typeface="ＭＳ Ｐゴシック" pitchFamily="-111" charset="-128"/>
            </a:endParaRPr>
          </a:p>
        </p:txBody>
      </p:sp>
    </p:spTree>
    <p:extLst>
      <p:ext uri="{BB962C8B-B14F-4D97-AF65-F5344CB8AC3E}">
        <p14:creationId xmlns:p14="http://schemas.microsoft.com/office/powerpoint/2010/main" val="12273947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1"/>
          <p:cNvSpPr>
            <a:spLocks noGrp="1" noChangeArrowheads="1"/>
          </p:cNvSpPr>
          <p:nvPr>
            <p:ph type="sldNum" sz="quarter" idx="12"/>
          </p:nvPr>
        </p:nvSpPr>
        <p:spPr>
          <a:xfrm>
            <a:off x="6553200" y="6248400"/>
            <a:ext cx="1905000" cy="457200"/>
          </a:xfrm>
          <a:noFill/>
        </p:spPr>
        <p:txBody>
          <a:bodyPr anchor="t"/>
          <a:lstStyle/>
          <a:p>
            <a:fld id="{A53660F0-E3EC-4C21-B177-5FBBE49B4A69}" type="slidenum">
              <a:rPr lang="en-US" sz="1400" smtClean="0">
                <a:latin typeface="Arial Narrow" pitchFamily="34" charset="0"/>
              </a:rPr>
              <a:pPr/>
              <a:t>6</a:t>
            </a:fld>
            <a:endParaRPr lang="en-US" sz="1400" dirty="0">
              <a:latin typeface="Arial Narrow" pitchFamily="34" charset="0"/>
            </a:endParaRPr>
          </a:p>
        </p:txBody>
      </p:sp>
      <p:sp>
        <p:nvSpPr>
          <p:cNvPr id="48131" name="Rectangle 2"/>
          <p:cNvSpPr>
            <a:spLocks noGrp="1" noChangeArrowheads="1"/>
          </p:cNvSpPr>
          <p:nvPr>
            <p:ph type="title" idx="4294967295"/>
          </p:nvPr>
        </p:nvSpPr>
        <p:spPr>
          <a:xfrm>
            <a:off x="838200" y="152400"/>
            <a:ext cx="8001000" cy="1143000"/>
          </a:xfrm>
        </p:spPr>
        <p:txBody>
          <a:bodyPr anchor="ctr">
            <a:noAutofit/>
          </a:bodyPr>
          <a:lstStyle/>
          <a:p>
            <a:pPr eaLnBrk="1" hangingPunct="1"/>
            <a:r>
              <a:rPr lang="en-US" sz="5400" b="1" dirty="0">
                <a:ea typeface="ＭＳ Ｐゴシック" pitchFamily="-111" charset="-128"/>
              </a:rPr>
              <a:t>Programmatic Priorities </a:t>
            </a:r>
            <a:endParaRPr lang="en-US" sz="2000" b="1" dirty="0">
              <a:ea typeface="ＭＳ Ｐゴシック" pitchFamily="-111" charset="-128"/>
            </a:endParaRPr>
          </a:p>
        </p:txBody>
      </p:sp>
      <p:sp>
        <p:nvSpPr>
          <p:cNvPr id="48133" name="Rectangle 4"/>
          <p:cNvSpPr>
            <a:spLocks noGrp="1" noChangeArrowheads="1"/>
          </p:cNvSpPr>
          <p:nvPr>
            <p:ph type="body" sz="half" idx="4294967295"/>
          </p:nvPr>
        </p:nvSpPr>
        <p:spPr>
          <a:xfrm>
            <a:off x="990600" y="1600200"/>
            <a:ext cx="8001000" cy="5029200"/>
          </a:xfrm>
        </p:spPr>
        <p:txBody>
          <a:bodyPr>
            <a:normAutofit fontScale="92500" lnSpcReduction="10000"/>
          </a:bodyPr>
          <a:lstStyle/>
          <a:p>
            <a:pPr>
              <a:buFont typeface="Wingdings" pitchFamily="2" charset="2"/>
              <a:buChar char="q"/>
            </a:pPr>
            <a:r>
              <a:rPr lang="en-US" sz="3600" dirty="0">
                <a:solidFill>
                  <a:schemeClr val="tx2"/>
                </a:solidFill>
                <a:ea typeface="ＭＳ Ｐゴシック" pitchFamily="-111" charset="-128"/>
              </a:rPr>
              <a:t>Diversity</a:t>
            </a:r>
          </a:p>
          <a:p>
            <a:pPr>
              <a:buFont typeface="Wingdings" pitchFamily="2" charset="2"/>
              <a:buChar char="q"/>
            </a:pPr>
            <a:r>
              <a:rPr lang="en-US" sz="3600" dirty="0">
                <a:solidFill>
                  <a:schemeClr val="tx2"/>
                </a:solidFill>
                <a:ea typeface="ＭＳ Ｐゴシック" pitchFamily="-111" charset="-128"/>
              </a:rPr>
              <a:t>Equitable Access to Information and Library Services</a:t>
            </a:r>
          </a:p>
          <a:p>
            <a:pPr>
              <a:buFont typeface="Wingdings" pitchFamily="2" charset="2"/>
              <a:buChar char="q"/>
            </a:pPr>
            <a:r>
              <a:rPr lang="en-US" sz="3600" dirty="0">
                <a:solidFill>
                  <a:schemeClr val="tx2"/>
                </a:solidFill>
                <a:ea typeface="ＭＳ Ｐゴシック" pitchFamily="-111" charset="-128"/>
              </a:rPr>
              <a:t>Education and Lifelong Learning</a:t>
            </a:r>
          </a:p>
          <a:p>
            <a:pPr>
              <a:buFont typeface="Wingdings" pitchFamily="2" charset="2"/>
              <a:buChar char="q"/>
            </a:pPr>
            <a:r>
              <a:rPr lang="en-US" sz="3600" dirty="0">
                <a:solidFill>
                  <a:schemeClr val="tx2"/>
                </a:solidFill>
                <a:ea typeface="ＭＳ Ｐゴシック" pitchFamily="-111" charset="-128"/>
              </a:rPr>
              <a:t>Intellectual Freedom</a:t>
            </a:r>
          </a:p>
          <a:p>
            <a:pPr>
              <a:buFont typeface="Wingdings" pitchFamily="2" charset="2"/>
              <a:buChar char="q"/>
            </a:pPr>
            <a:r>
              <a:rPr lang="en-US" sz="3600" dirty="0">
                <a:solidFill>
                  <a:schemeClr val="tx2"/>
                </a:solidFill>
                <a:ea typeface="ＭＳ Ｐゴシック" pitchFamily="-111" charset="-128"/>
              </a:rPr>
              <a:t>Advocacy for Libraries and the Profession</a:t>
            </a:r>
          </a:p>
          <a:p>
            <a:pPr>
              <a:buFont typeface="Wingdings" pitchFamily="2" charset="2"/>
              <a:buChar char="q"/>
            </a:pPr>
            <a:r>
              <a:rPr lang="en-US" sz="3600" dirty="0">
                <a:solidFill>
                  <a:schemeClr val="tx2"/>
                </a:solidFill>
                <a:ea typeface="ＭＳ Ｐゴシック" pitchFamily="-111" charset="-128"/>
              </a:rPr>
              <a:t>Literacy</a:t>
            </a:r>
          </a:p>
          <a:p>
            <a:pPr>
              <a:buFont typeface="Wingdings" pitchFamily="2" charset="2"/>
              <a:buChar char="q"/>
            </a:pPr>
            <a:r>
              <a:rPr lang="en-US" sz="3600" dirty="0">
                <a:solidFill>
                  <a:schemeClr val="tx2"/>
                </a:solidFill>
                <a:ea typeface="ＭＳ Ｐゴシック" pitchFamily="-111" charset="-128"/>
              </a:rPr>
              <a:t>Organizational Excellence</a:t>
            </a:r>
          </a:p>
          <a:p>
            <a:pPr>
              <a:buFont typeface="Wingdings" pitchFamily="2" charset="2"/>
              <a:buChar char="q"/>
            </a:pPr>
            <a:r>
              <a:rPr lang="en-US" sz="3600" dirty="0">
                <a:solidFill>
                  <a:schemeClr val="tx2"/>
                </a:solidFill>
                <a:ea typeface="ＭＳ Ｐゴシック" pitchFamily="-111" charset="-128"/>
              </a:rPr>
              <a:t>Transforming Libraries</a:t>
            </a:r>
          </a:p>
          <a:p>
            <a:endParaRPr lang="en-US" sz="2800" dirty="0">
              <a:solidFill>
                <a:schemeClr val="tx2"/>
              </a:solidFill>
              <a:ea typeface="ＭＳ Ｐゴシック" pitchFamily="-111" charset="-128"/>
            </a:endParaRPr>
          </a:p>
          <a:p>
            <a:pPr eaLnBrk="1" hangingPunct="1">
              <a:buFont typeface="Wingdings" pitchFamily="2" charset="2"/>
              <a:buChar char="q"/>
            </a:pPr>
            <a:endParaRPr lang="en-US" sz="3600" dirty="0">
              <a:solidFill>
                <a:schemeClr val="tx2"/>
              </a:solidFill>
              <a:ea typeface="ＭＳ Ｐゴシック" pitchFamily="-111" charset="-128"/>
            </a:endParaRPr>
          </a:p>
        </p:txBody>
      </p:sp>
    </p:spTree>
    <p:extLst>
      <p:ext uri="{BB962C8B-B14F-4D97-AF65-F5344CB8AC3E}">
        <p14:creationId xmlns:p14="http://schemas.microsoft.com/office/powerpoint/2010/main" val="31075214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F6C195-561F-4143-B19F-C701CBEA56B5}"/>
              </a:ext>
            </a:extLst>
          </p:cNvPr>
          <p:cNvSpPr>
            <a:spLocks noGrp="1"/>
          </p:cNvSpPr>
          <p:nvPr>
            <p:ph type="title"/>
          </p:nvPr>
        </p:nvSpPr>
        <p:spPr>
          <a:xfrm>
            <a:off x="822960" y="1072203"/>
            <a:ext cx="7543800" cy="887984"/>
          </a:xfrm>
        </p:spPr>
        <p:txBody>
          <a:bodyPr>
            <a:normAutofit fontScale="90000"/>
          </a:bodyPr>
          <a:lstStyle/>
          <a:p>
            <a:r>
              <a:rPr lang="en-US" dirty="0">
                <a:latin typeface="Bell MT" panose="02020503060305020303" pitchFamily="18" charset="0"/>
              </a:rPr>
              <a:t>Strategy to Address FY 19 and Beyond</a:t>
            </a:r>
          </a:p>
        </p:txBody>
      </p:sp>
      <p:sp>
        <p:nvSpPr>
          <p:cNvPr id="3" name="Content Placeholder 2">
            <a:extLst>
              <a:ext uri="{FF2B5EF4-FFF2-40B4-BE49-F238E27FC236}">
                <a16:creationId xmlns:a16="http://schemas.microsoft.com/office/drawing/2014/main" xmlns="" id="{47DA351F-A0E0-41C1-9729-D6A355BD2622}"/>
              </a:ext>
            </a:extLst>
          </p:cNvPr>
          <p:cNvSpPr>
            <a:spLocks noGrp="1"/>
          </p:cNvSpPr>
          <p:nvPr>
            <p:ph idx="1"/>
          </p:nvPr>
        </p:nvSpPr>
        <p:spPr>
          <a:xfrm>
            <a:off x="822960" y="2486025"/>
            <a:ext cx="7543800" cy="2773046"/>
          </a:xfrm>
        </p:spPr>
        <p:txBody>
          <a:bodyPr>
            <a:normAutofit/>
          </a:bodyPr>
          <a:lstStyle/>
          <a:p>
            <a:pPr>
              <a:lnSpc>
                <a:spcPct val="100000"/>
              </a:lnSpc>
              <a:buFont typeface="Wingdings" panose="05000000000000000000" pitchFamily="2" charset="2"/>
              <a:buChar char="§"/>
            </a:pPr>
            <a:r>
              <a:rPr lang="en-US" sz="2400" dirty="0"/>
              <a:t> Leverage strong balance sheet to fund investments that will generate revenue and reduce operating expenses</a:t>
            </a:r>
          </a:p>
          <a:p>
            <a:pPr lvl="4">
              <a:lnSpc>
                <a:spcPct val="150000"/>
              </a:lnSpc>
              <a:buFont typeface="Wingdings" panose="05000000000000000000" pitchFamily="2" charset="2"/>
              <a:buChar char="Ø"/>
            </a:pPr>
            <a:r>
              <a:rPr lang="en-US" sz="2100" dirty="0"/>
              <a:t> Endowment loan</a:t>
            </a:r>
          </a:p>
          <a:p>
            <a:pPr lvl="4">
              <a:buFont typeface="Wingdings" panose="05000000000000000000" pitchFamily="2" charset="2"/>
              <a:buChar char="Ø"/>
            </a:pPr>
            <a:r>
              <a:rPr lang="en-US" sz="2100" dirty="0"/>
              <a:t> ALA line of credit</a:t>
            </a:r>
          </a:p>
          <a:p>
            <a:pPr lvl="4">
              <a:buFont typeface="Wingdings" panose="05000000000000000000" pitchFamily="2" charset="2"/>
              <a:buChar char="Ø"/>
            </a:pPr>
            <a:r>
              <a:rPr lang="en-US" sz="2100" dirty="0"/>
              <a:t> Bank debt supported by value of buildings/other assets</a:t>
            </a:r>
          </a:p>
        </p:txBody>
      </p:sp>
      <p:sp>
        <p:nvSpPr>
          <p:cNvPr id="4" name="Slide Number Placeholder 3">
            <a:extLst>
              <a:ext uri="{FF2B5EF4-FFF2-40B4-BE49-F238E27FC236}">
                <a16:creationId xmlns:a16="http://schemas.microsoft.com/office/drawing/2014/main" xmlns="" id="{0FBFD5B5-21A6-4DA0-98DA-3F68F18291BE}"/>
              </a:ext>
            </a:extLst>
          </p:cNvPr>
          <p:cNvSpPr>
            <a:spLocks noGrp="1"/>
          </p:cNvSpPr>
          <p:nvPr>
            <p:ph type="sldNum" sz="quarter" idx="12"/>
          </p:nvPr>
        </p:nvSpPr>
        <p:spPr>
          <a:xfrm>
            <a:off x="-1905000" y="6553200"/>
            <a:ext cx="457200" cy="457200"/>
          </a:xfrm>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2235406196"/>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071E22-05A4-4D7B-B4D5-ACD03C54F0D7}"/>
              </a:ext>
            </a:extLst>
          </p:cNvPr>
          <p:cNvSpPr>
            <a:spLocks noGrp="1"/>
          </p:cNvSpPr>
          <p:nvPr>
            <p:ph type="title"/>
          </p:nvPr>
        </p:nvSpPr>
        <p:spPr>
          <a:xfrm>
            <a:off x="822960" y="1072203"/>
            <a:ext cx="7543800" cy="726330"/>
          </a:xfrm>
        </p:spPr>
        <p:txBody>
          <a:bodyPr>
            <a:normAutofit fontScale="90000"/>
          </a:bodyPr>
          <a:lstStyle/>
          <a:p>
            <a:pPr algn="ctr"/>
            <a:r>
              <a:rPr lang="en-US" dirty="0">
                <a:latin typeface="Bell MT" panose="02020503060305020303" pitchFamily="18" charset="0"/>
              </a:rPr>
              <a:t>Strategy to Address for FY 19 and Beyond</a:t>
            </a:r>
          </a:p>
        </p:txBody>
      </p:sp>
      <p:sp>
        <p:nvSpPr>
          <p:cNvPr id="3" name="Content Placeholder 2">
            <a:extLst>
              <a:ext uri="{FF2B5EF4-FFF2-40B4-BE49-F238E27FC236}">
                <a16:creationId xmlns:a16="http://schemas.microsoft.com/office/drawing/2014/main" xmlns="" id="{41E00A8E-628E-405B-9E4E-FBE19F57F17D}"/>
              </a:ext>
            </a:extLst>
          </p:cNvPr>
          <p:cNvSpPr>
            <a:spLocks noGrp="1"/>
          </p:cNvSpPr>
          <p:nvPr>
            <p:ph idx="1"/>
          </p:nvPr>
        </p:nvSpPr>
        <p:spPr>
          <a:xfrm>
            <a:off x="822960" y="2478881"/>
            <a:ext cx="7543800" cy="2780189"/>
          </a:xfrm>
        </p:spPr>
        <p:txBody>
          <a:bodyPr/>
          <a:lstStyle/>
          <a:p>
            <a:pPr>
              <a:buFont typeface="Wingdings" panose="05000000000000000000" pitchFamily="2" charset="2"/>
              <a:buChar char="§"/>
            </a:pPr>
            <a:r>
              <a:rPr lang="en-US" sz="2400" dirty="0"/>
              <a:t> Consider the best use of the ALA Headquarters</a:t>
            </a:r>
          </a:p>
          <a:p>
            <a:pPr lvl="3">
              <a:buFont typeface="Wingdings" panose="05000000000000000000" pitchFamily="2" charset="2"/>
              <a:buChar char="Ø"/>
            </a:pPr>
            <a:r>
              <a:rPr lang="en-US" sz="1650" dirty="0"/>
              <a:t> Commission analysis of best use of building</a:t>
            </a:r>
          </a:p>
          <a:p>
            <a:pPr lvl="3">
              <a:buFont typeface="Wingdings" panose="05000000000000000000" pitchFamily="2" charset="2"/>
              <a:buChar char="Ø"/>
            </a:pPr>
            <a:r>
              <a:rPr lang="en-US" sz="1650" dirty="0"/>
              <a:t> Consider how to provide most efficient and modern staff work environment</a:t>
            </a:r>
          </a:p>
          <a:p>
            <a:pPr>
              <a:buFont typeface="Wingdings" panose="05000000000000000000" pitchFamily="2" charset="2"/>
              <a:buChar char="§"/>
            </a:pPr>
            <a:r>
              <a:rPr lang="en-US" sz="2400" dirty="0"/>
              <a:t> Take advantage of all opportunities to streamline the  organization and workflow</a:t>
            </a:r>
          </a:p>
          <a:p>
            <a:pPr>
              <a:buFont typeface="Wingdings" panose="05000000000000000000" pitchFamily="2" charset="2"/>
              <a:buChar char="§"/>
            </a:pPr>
            <a:r>
              <a:rPr lang="en-US" sz="2400" dirty="0"/>
              <a:t> New Business Development Committee revitalized </a:t>
            </a:r>
          </a:p>
          <a:p>
            <a:endParaRPr lang="en-US" dirty="0"/>
          </a:p>
        </p:txBody>
      </p:sp>
      <p:sp>
        <p:nvSpPr>
          <p:cNvPr id="4" name="Slide Number Placeholder 3">
            <a:extLst>
              <a:ext uri="{FF2B5EF4-FFF2-40B4-BE49-F238E27FC236}">
                <a16:creationId xmlns:a16="http://schemas.microsoft.com/office/drawing/2014/main" xmlns="" id="{611364B6-3B3D-44FD-8121-A4AFA6924FDC}"/>
              </a:ext>
            </a:extLst>
          </p:cNvPr>
          <p:cNvSpPr>
            <a:spLocks noGrp="1"/>
          </p:cNvSpPr>
          <p:nvPr>
            <p:ph type="sldNum" sz="quarter" idx="12"/>
          </p:nvPr>
        </p:nvSpPr>
        <p:spPr>
          <a:xfrm>
            <a:off x="-1219200" y="6400800"/>
            <a:ext cx="457200" cy="457200"/>
          </a:xfrm>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125649691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a:xfrm>
            <a:off x="914400" y="274638"/>
            <a:ext cx="7772400" cy="1020762"/>
          </a:xfrm>
        </p:spPr>
        <p:txBody>
          <a:bodyPr anchor="ctr">
            <a:noAutofit/>
          </a:bodyPr>
          <a:lstStyle/>
          <a:p>
            <a:r>
              <a:rPr lang="en-US" sz="5400" b="1" dirty="0">
                <a:ea typeface="ＭＳ Ｐゴシック" pitchFamily="-111" charset="-128"/>
              </a:rPr>
              <a:t>Motion</a:t>
            </a:r>
          </a:p>
        </p:txBody>
      </p:sp>
      <p:sp>
        <p:nvSpPr>
          <p:cNvPr id="48130" name="Rectangle 11"/>
          <p:cNvSpPr>
            <a:spLocks noGrp="1" noChangeArrowheads="1"/>
          </p:cNvSpPr>
          <p:nvPr>
            <p:ph type="sldNum" sz="quarter" idx="12"/>
          </p:nvPr>
        </p:nvSpPr>
        <p:spPr>
          <a:noFill/>
        </p:spPr>
        <p:txBody>
          <a:bodyPr anchor="t"/>
          <a:lstStyle/>
          <a:p>
            <a:fld id="{A53660F0-E3EC-4C21-B177-5FBBE49B4A69}" type="slidenum">
              <a:rPr lang="en-US" sz="1400" smtClean="0">
                <a:latin typeface="Arial Narrow" pitchFamily="34" charset="0"/>
              </a:rPr>
              <a:pPr/>
              <a:t>9</a:t>
            </a:fld>
            <a:endParaRPr lang="en-US" sz="1400" dirty="0">
              <a:latin typeface="Arial Narrow" pitchFamily="34" charset="0"/>
            </a:endParaRPr>
          </a:p>
        </p:txBody>
      </p:sp>
      <p:sp>
        <p:nvSpPr>
          <p:cNvPr id="48132" name="Rectangle 3"/>
          <p:cNvSpPr>
            <a:spLocks noGrp="1" noChangeArrowheads="1"/>
          </p:cNvSpPr>
          <p:nvPr>
            <p:ph sz="quarter" idx="1"/>
          </p:nvPr>
        </p:nvSpPr>
        <p:spPr>
          <a:xfrm>
            <a:off x="762000" y="2057400"/>
            <a:ext cx="7696200" cy="3962400"/>
          </a:xfrm>
        </p:spPr>
        <p:txBody>
          <a:bodyPr>
            <a:normAutofit/>
          </a:bodyPr>
          <a:lstStyle/>
          <a:p>
            <a:pPr eaLnBrk="1" hangingPunct="1">
              <a:buFont typeface="Wingdings" pitchFamily="2" charset="2"/>
              <a:buNone/>
            </a:pPr>
            <a:r>
              <a:rPr lang="en-US" sz="1900" b="1" dirty="0">
                <a:solidFill>
                  <a:schemeClr val="tx2"/>
                </a:solidFill>
                <a:ea typeface="ＭＳ Ｐゴシック" pitchFamily="-111" charset="-128"/>
              </a:rPr>
              <a:t>    </a:t>
            </a:r>
            <a:r>
              <a:rPr lang="en-US" sz="2800" dirty="0">
                <a:solidFill>
                  <a:schemeClr val="tx2"/>
                </a:solidFill>
                <a:ea typeface="ＭＳ Ｐゴシック" pitchFamily="-111" charset="-128"/>
              </a:rPr>
              <a:t/>
            </a:r>
            <a:br>
              <a:rPr lang="en-US" sz="2800" dirty="0">
                <a:solidFill>
                  <a:schemeClr val="tx2"/>
                </a:solidFill>
                <a:ea typeface="ＭＳ Ｐゴシック" pitchFamily="-111" charset="-128"/>
              </a:rPr>
            </a:br>
            <a:r>
              <a:rPr lang="en-US" sz="3600" b="1" i="1" dirty="0">
                <a:solidFill>
                  <a:schemeClr val="tx2"/>
                </a:solidFill>
              </a:rPr>
              <a:t>ALA Council approves the Programmatic Priorities, as the basis for the development of the FY19 budget and as a key component for strategic planning.</a:t>
            </a:r>
            <a:endParaRPr lang="en-US" sz="3600" dirty="0">
              <a:solidFill>
                <a:schemeClr val="tx2"/>
              </a:solidFill>
              <a:ea typeface="ＭＳ Ｐゴシック" pitchFamily="-111" charset="-128"/>
            </a:endParaRPr>
          </a:p>
          <a:p>
            <a:pPr eaLnBrk="1" hangingPunct="1">
              <a:buFont typeface="Wingdings" pitchFamily="2" charset="2"/>
              <a:buNone/>
            </a:pPr>
            <a:endParaRPr lang="en-US" sz="3600" dirty="0">
              <a:solidFill>
                <a:schemeClr val="tx2"/>
              </a:solidFill>
              <a:ea typeface="ＭＳ Ｐゴシック" pitchFamily="-111" charset="-128"/>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2256</TotalTime>
  <Words>592</Words>
  <Application>Microsoft Office PowerPoint</Application>
  <PresentationFormat>On-screen Show (4:3)</PresentationFormat>
  <Paragraphs>89</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Equity</vt:lpstr>
      <vt:lpstr>Treasurer’s Report to Council </vt:lpstr>
      <vt:lpstr>FY 2019 Programmatic Priorities</vt:lpstr>
      <vt:lpstr>Strategic Framework</vt:lpstr>
      <vt:lpstr>Strategic Directions</vt:lpstr>
      <vt:lpstr>FY19 Budget Development </vt:lpstr>
      <vt:lpstr>Programmatic Priorities </vt:lpstr>
      <vt:lpstr>Strategy to Address FY 19 and Beyond</vt:lpstr>
      <vt:lpstr>Strategy to Address for FY 19 and Beyond</vt:lpstr>
      <vt:lpstr>Motion</vt:lpstr>
      <vt:lpstr>Mark your Ballot</vt:lpstr>
      <vt:lpstr>Thank You</vt:lpstr>
    </vt:vector>
  </TitlesOfParts>
  <Company>American Library Association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kbrown</dc:creator>
  <cp:lastModifiedBy>Datasis</cp:lastModifiedBy>
  <cp:revision>114</cp:revision>
  <cp:lastPrinted>2018-02-13T03:00:36Z</cp:lastPrinted>
  <dcterms:created xsi:type="dcterms:W3CDTF">2014-12-07T03:24:52Z</dcterms:created>
  <dcterms:modified xsi:type="dcterms:W3CDTF">2018-02-13T03:05:14Z</dcterms:modified>
</cp:coreProperties>
</file>