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8" r:id="rId4"/>
    <p:sldId id="286" r:id="rId5"/>
    <p:sldId id="287" r:id="rId6"/>
    <p:sldId id="288" r:id="rId7"/>
    <p:sldId id="267" r:id="rId8"/>
    <p:sldId id="296" r:id="rId9"/>
    <p:sldId id="295" r:id="rId10"/>
    <p:sldId id="294" r:id="rId11"/>
    <p:sldId id="293" r:id="rId12"/>
    <p:sldId id="279" r:id="rId13"/>
    <p:sldId id="292" r:id="rId14"/>
    <p:sldId id="280" r:id="rId15"/>
    <p:sldId id="291" r:id="rId16"/>
    <p:sldId id="290" r:id="rId17"/>
    <p:sldId id="289" r:id="rId18"/>
    <p:sldId id="277" r:id="rId19"/>
    <p:sldId id="28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4" autoAdjust="0"/>
    <p:restoredTop sz="94660"/>
  </p:normalViewPr>
  <p:slideViewPr>
    <p:cSldViewPr>
      <p:cViewPr>
        <p:scale>
          <a:sx n="101" d="100"/>
          <a:sy n="101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3FBD03-935A-46D4-98C6-826388476F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3D50E23-CB09-4F21-B798-9AC7D759E7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40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9CD6F1-DF3D-4DF5-91A3-F8CE6D02743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B42A0B-1152-4EB1-80FC-B196207F3C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5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42A0B-1152-4EB1-80FC-B196207F3C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075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2175" tIns="46084" rIns="92175" bIns="46084"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352CF75-404D-47D5-B85A-9A6DE255DFC3}" type="slidenum">
              <a:rPr lang="en-US">
                <a:latin typeface="Arial" pitchFamily="34" charset="0"/>
              </a:rPr>
              <a:pPr eaLnBrk="1" hangingPunct="1"/>
              <a:t>18</a:t>
            </a:fld>
            <a:endParaRPr lang="en-US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1562" tIns="45783" rIns="91562" bIns="45783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F512F-D775-4910-8B88-C2294D4B00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3A2E10-FDF6-4A2C-967C-06BE4AA0A613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3DBD69C-E306-4B37-8406-FF2DEDBE2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81400"/>
            <a:ext cx="6400800" cy="121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Information Session</a:t>
            </a:r>
          </a:p>
          <a:p>
            <a:r>
              <a:rPr lang="en-US" sz="1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Strategic FY 2015 Budget Issues </a:t>
            </a:r>
            <a:endParaRPr lang="en-US" sz="1400" i="1" dirty="0" smtClean="0">
              <a:latin typeface="Calisto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FF00"/>
                </a:solidFill>
                <a:latin typeface="Constantia" pitchFamily="18" charset="0"/>
              </a:rPr>
              <a:t>Treasurer’s Report </a:t>
            </a:r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Constantia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tantia" pitchFamily="18" charset="0"/>
              </a:rPr>
              <a:t>- ALA Council, </a:t>
            </a:r>
            <a:r>
              <a:rPr lang="en-US" sz="2200" dirty="0" smtClean="0">
                <a:solidFill>
                  <a:srgbClr val="FFFF00"/>
                </a:solidFill>
                <a:latin typeface="Constantia" pitchFamily="18" charset="0"/>
              </a:rPr>
              <a:t>Executive Board, Membership and PBA -</a:t>
            </a:r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Constantia" pitchFamily="18" charset="0"/>
              </a:rPr>
            </a:br>
            <a:endParaRPr lang="en-US" sz="1600" dirty="0">
              <a:solidFill>
                <a:srgbClr val="FFFF00"/>
              </a:solidFill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56388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Mario Gonzalez – ALA Treasurer</a:t>
            </a:r>
          </a:p>
          <a:p>
            <a:r>
              <a:rPr lang="en-US" dirty="0" smtClean="0">
                <a:latin typeface="Constantia" pitchFamily="18" charset="0"/>
              </a:rPr>
              <a:t>Saturday – June 28, 2014</a:t>
            </a:r>
          </a:p>
          <a:p>
            <a:r>
              <a:rPr lang="en-US" dirty="0" smtClean="0">
                <a:latin typeface="Constantia" pitchFamily="18" charset="0"/>
              </a:rPr>
              <a:t>Sunday – June 29, 2014 (PBA)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304800"/>
            <a:ext cx="24384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2013-14 ALA CD #13.1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2014 Annual Conference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1CB49-90A7-42ED-9569-D097D4BBBEB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457200"/>
            <a:ext cx="8305800" cy="1216025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latin typeface="Constantia" pitchFamily="18" charset="0"/>
              </a:rPr>
              <a:t>General Fund Revenues/Expenses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40963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524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FF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40964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67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Perpetua" pitchFamily="18" charset="0"/>
              </a:rPr>
              <a:t>                        </a:t>
            </a:r>
          </a:p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40965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578178"/>
              </p:ext>
            </p:extLst>
          </p:nvPr>
        </p:nvGraphicFramePr>
        <p:xfrm>
          <a:off x="838200" y="2165360"/>
          <a:ext cx="7619999" cy="3702041"/>
        </p:xfrm>
        <a:graphic>
          <a:graphicData uri="http://schemas.openxmlformats.org/drawingml/2006/table">
            <a:tbl>
              <a:tblPr/>
              <a:tblGrid>
                <a:gridCol w="2222128"/>
                <a:gridCol w="1823057"/>
                <a:gridCol w="1787407"/>
                <a:gridCol w="1787407"/>
              </a:tblGrid>
              <a:tr h="58438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65" marR="7965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0307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28,662,910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28,821,439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$ 29,558,008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7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28,586,123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28,821,439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$ 29,428,987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7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 76,787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          0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129,021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94675" cy="12160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nstantia" pitchFamily="18" charset="0"/>
              </a:rPr>
              <a:t>General Fund Budgeted Revenues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2015 vs. 2014 </a:t>
            </a:r>
          </a:p>
        </p:txBody>
      </p:sp>
      <p:sp>
        <p:nvSpPr>
          <p:cNvPr id="420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A4C5FC-B737-4BC9-ADCF-B5D8C6560C9E}" type="slidenum">
              <a:rPr lang="en-US" smtClean="0"/>
              <a:pPr/>
              <a:t>11</a:t>
            </a:fld>
            <a:endParaRPr lang="en-US" smtClean="0"/>
          </a:p>
        </p:txBody>
      </p:sp>
      <p:graphicFrame>
        <p:nvGraphicFramePr>
          <p:cNvPr id="38196" name="Group 308"/>
          <p:cNvGraphicFramePr>
            <a:graphicFrameLocks noGrp="1"/>
          </p:cNvGraphicFramePr>
          <p:nvPr/>
        </p:nvGraphicFramePr>
        <p:xfrm>
          <a:off x="381000" y="1447801"/>
          <a:ext cx="8458200" cy="4820611"/>
        </p:xfrm>
        <a:graphic>
          <a:graphicData uri="http://schemas.openxmlformats.org/drawingml/2006/table">
            <a:tbl>
              <a:tblPr/>
              <a:tblGrid>
                <a:gridCol w="2134883"/>
                <a:gridCol w="1687573"/>
                <a:gridCol w="1707906"/>
                <a:gridCol w="1626577"/>
                <a:gridCol w="1301261"/>
              </a:tblGrid>
              <a:tr h="738370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Change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62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Dues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5,568,894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5,802,981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  234,087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- Net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4,978,488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6,184,365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1,205,877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-19.5%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Other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1,082,730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859,454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223,276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Subscriptions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3,231,539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2,965,180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266,359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9.0%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Advertising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4,119,068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3,871,506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247,562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6.4%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8,115,075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6,692,891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1,422,184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21.2%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Grants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&amp; Awards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2,800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2,800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      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Miscellaneous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857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2,459,414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2,442,262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17,152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29,558,008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28,821,439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736,569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97825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  <a:t>General Fund Revenues </a:t>
            </a:r>
            <a:b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</a:br>
            <a: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  <a:t>2005 - 2015</a:t>
            </a:r>
          </a:p>
        </p:txBody>
      </p:sp>
      <p:graphicFrame>
        <p:nvGraphicFramePr>
          <p:cNvPr id="6146" name="Content Placeholder 5"/>
          <p:cNvGraphicFramePr>
            <a:graphicFrameLocks noGrp="1"/>
          </p:cNvGraphicFramePr>
          <p:nvPr>
            <p:ph idx="1"/>
          </p:nvPr>
        </p:nvGraphicFramePr>
        <p:xfrm>
          <a:off x="769938" y="1846263"/>
          <a:ext cx="7758112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Worksheet" r:id="rId4" imgW="8077010" imgH="4248031" progId="Excel.Sheet.8">
                  <p:embed/>
                </p:oleObj>
              </mc:Choice>
              <mc:Fallback>
                <p:oleObj name="Worksheet" r:id="rId4" imgW="8077010" imgH="4248031" progId="Excel.Sheet.8">
                  <p:embed/>
                  <p:pic>
                    <p:nvPicPr>
                      <p:cNvPr id="0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1846263"/>
                        <a:ext cx="7758112" cy="407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304800" y="6324600"/>
            <a:ext cx="3352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>
                <a:latin typeface="Constantia" pitchFamily="18" charset="0"/>
              </a:rPr>
              <a:t>*Budget   **Projection   ***Plan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nstantia" pitchFamily="18" charset="0"/>
              </a:rPr>
              <a:t>General Fund Budgeted 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2015 vs. 2014 </a:t>
            </a:r>
          </a:p>
        </p:txBody>
      </p:sp>
      <p:sp>
        <p:nvSpPr>
          <p:cNvPr id="4305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248400"/>
            <a:ext cx="1981200" cy="476250"/>
          </a:xfrm>
          <a:noFill/>
        </p:spPr>
        <p:txBody>
          <a:bodyPr/>
          <a:lstStyle/>
          <a:p>
            <a:fld id="{8B02128A-7603-44B7-B1EF-E6BEC4036A0E}" type="slidenum">
              <a:rPr lang="en-US" smtClean="0"/>
              <a:pPr/>
              <a:t>13</a:t>
            </a:fld>
            <a:endParaRPr lang="en-US" smtClean="0"/>
          </a:p>
        </p:txBody>
      </p:sp>
      <p:graphicFrame>
        <p:nvGraphicFramePr>
          <p:cNvPr id="39020" name="Group 108"/>
          <p:cNvGraphicFramePr>
            <a:graphicFrameLocks noGrp="1"/>
          </p:cNvGraphicFramePr>
          <p:nvPr/>
        </p:nvGraphicFramePr>
        <p:xfrm>
          <a:off x="609600" y="1371600"/>
          <a:ext cx="8153400" cy="4765735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828800"/>
                <a:gridCol w="1524000"/>
                <a:gridCol w="990600"/>
              </a:tblGrid>
              <a:tr h="941299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Difference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% 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Change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Payroll &amp;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14,421,970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13,947,545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474,425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5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Outside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4,050,749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3,783,052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267,697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Travel &amp;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998,967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1,040,349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  41,382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Meet &amp; Conferences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3,843,424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3,090,300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753,124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Publication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2,964,921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3,251,364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286,443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-8.8%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19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Operating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3,148,956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3,708,829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559,873</a:t>
                      </a:r>
                      <a:r>
                        <a:rPr lang="en-US" sz="18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-15.1%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335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Total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857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29,428,987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28,821,439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607,548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997825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  <a:t>General Fund Expenses  </a:t>
            </a:r>
            <a:b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</a:br>
            <a:r>
              <a:rPr lang="en-US" dirty="0" smtClean="0">
                <a:latin typeface="Constantia" pitchFamily="18" charset="0"/>
                <a:ea typeface="ＭＳ Ｐゴシック"/>
                <a:cs typeface="ＭＳ Ｐゴシック"/>
              </a:rPr>
              <a:t>2005 - 2015</a:t>
            </a:r>
          </a:p>
        </p:txBody>
      </p:sp>
      <p:graphicFrame>
        <p:nvGraphicFramePr>
          <p:cNvPr id="7170" name="Content Placeholder 5"/>
          <p:cNvGraphicFramePr>
            <a:graphicFrameLocks noGrp="1"/>
          </p:cNvGraphicFramePr>
          <p:nvPr>
            <p:ph idx="1"/>
          </p:nvPr>
        </p:nvGraphicFramePr>
        <p:xfrm>
          <a:off x="681038" y="1701800"/>
          <a:ext cx="7831137" cy="441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Worksheet" r:id="rId4" imgW="8048506" imgH="4534067" progId="Excel.Sheet.8">
                  <p:embed/>
                </p:oleObj>
              </mc:Choice>
              <mc:Fallback>
                <p:oleObj name="Worksheet" r:id="rId4" imgW="8048506" imgH="4534067" progId="Excel.Sheet.8">
                  <p:embed/>
                  <p:pic>
                    <p:nvPicPr>
                      <p:cNvPr id="0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8" y="1701800"/>
                        <a:ext cx="7831137" cy="441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304800" y="6324600"/>
            <a:ext cx="3352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>
                <a:latin typeface="Constantia" pitchFamily="18" charset="0"/>
              </a:rPr>
              <a:t>*Budget   **Projection   ***Plan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Slide Number Placeholder 2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E55AB9-3291-4F5C-9700-DEAD19699FB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609600"/>
            <a:ext cx="8534400" cy="1447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General Fund Revenue Producing Units 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Net Revenue: 2013 – 2015</a:t>
            </a:r>
            <a:br>
              <a:rPr lang="en-US" sz="3600" dirty="0" smtClean="0">
                <a:latin typeface="Constantia" pitchFamily="18" charset="0"/>
              </a:rPr>
            </a:br>
            <a:endParaRPr lang="en-US" sz="3600" dirty="0" smtClean="0">
              <a:latin typeface="Constantia" pitchFamily="18" charset="0"/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-60325" y="3984625"/>
            <a:ext cx="2041525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44037" name="Text Box 17"/>
          <p:cNvSpPr txBox="1">
            <a:spLocks noChangeArrowheads="1"/>
          </p:cNvSpPr>
          <p:nvPr/>
        </p:nvSpPr>
        <p:spPr bwMode="auto">
          <a:xfrm>
            <a:off x="1752600" y="4267200"/>
            <a:ext cx="1371600" cy="731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 b="1">
              <a:solidFill>
                <a:srgbClr val="000000"/>
              </a:solidFill>
              <a:latin typeface="Arial" pitchFamily="34" charset="0"/>
            </a:endParaRPr>
          </a:p>
          <a:p>
            <a:pPr algn="r"/>
            <a:endParaRPr lang="en-US" sz="2400">
              <a:latin typeface="Arial" pitchFamily="34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31176"/>
              </p:ext>
            </p:extLst>
          </p:nvPr>
        </p:nvGraphicFramePr>
        <p:xfrm>
          <a:off x="762000" y="2251660"/>
          <a:ext cx="7619999" cy="3844339"/>
        </p:xfrm>
        <a:graphic>
          <a:graphicData uri="http://schemas.openxmlformats.org/drawingml/2006/table">
            <a:tbl>
              <a:tblPr/>
              <a:tblGrid>
                <a:gridCol w="2152251"/>
                <a:gridCol w="2066162"/>
                <a:gridCol w="1771467"/>
                <a:gridCol w="1630119"/>
              </a:tblGrid>
              <a:tr h="611294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422" marR="7422" marT="7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Publishing</a:t>
                      </a:r>
                    </a:p>
                  </a:txBody>
                  <a:tcPr marL="7422" marR="7422" marT="7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355,217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940,174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925,245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2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Meetings &amp; Conferences</a:t>
                      </a:r>
                    </a:p>
                  </a:txBody>
                  <a:tcPr marL="7422" marR="7422" marT="7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1,115,900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584,205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614,832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Total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422" marR="7422" marT="742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1,471,117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1,524,379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$ 1,540,007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327983-81AC-4A12-9D0B-84FB6752366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569913"/>
            <a:ext cx="7172325" cy="9509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Division Revenues/Expenses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51203" name="Text Box 6"/>
          <p:cNvSpPr txBox="1">
            <a:spLocks noChangeArrowheads="1"/>
          </p:cNvSpPr>
          <p:nvPr/>
        </p:nvSpPr>
        <p:spPr bwMode="auto">
          <a:xfrm>
            <a:off x="3429000" y="3505200"/>
            <a:ext cx="1828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1204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600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1205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752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51206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2400300"/>
          <a:ext cx="7620000" cy="2543457"/>
        </p:xfrm>
        <a:graphic>
          <a:graphicData uri="http://schemas.openxmlformats.org/drawingml/2006/table">
            <a:tbl>
              <a:tblPr/>
              <a:tblGrid>
                <a:gridCol w="2196964"/>
                <a:gridCol w="1933328"/>
                <a:gridCol w="1826869"/>
                <a:gridCol w="1662839"/>
              </a:tblGrid>
              <a:tr h="49399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399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13,489,583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15,501,021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13,552,540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13,558,805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16,003,532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15,535,646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89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        69,222</a:t>
                      </a:r>
                      <a:r>
                        <a:rPr lang="en-US" sz="21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    502,511</a:t>
                      </a:r>
                      <a:r>
                        <a:rPr lang="en-US" sz="21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1,973,106)</a:t>
                      </a:r>
                      <a:endParaRPr lang="en-US" sz="2100" b="0" i="0" u="none" strike="noStrike" dirty="0">
                        <a:solidFill>
                          <a:srgbClr val="FF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Assets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13,733,548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13,231,037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11,257,931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1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F7ACD5-809F-4C22-95C2-8197E66995C0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69913"/>
            <a:ext cx="7059613" cy="9509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Roundtables Revenues/Expenses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52227" name="Text Box 6"/>
          <p:cNvSpPr txBox="1">
            <a:spLocks noChangeArrowheads="1"/>
          </p:cNvSpPr>
          <p:nvPr/>
        </p:nvSpPr>
        <p:spPr bwMode="auto">
          <a:xfrm>
            <a:off x="3429000" y="3505200"/>
            <a:ext cx="1828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2228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600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2229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752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52230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2336800"/>
          <a:ext cx="7696200" cy="2627086"/>
        </p:xfrm>
        <a:graphic>
          <a:graphicData uri="http://schemas.openxmlformats.org/drawingml/2006/table">
            <a:tbl>
              <a:tblPr/>
              <a:tblGrid>
                <a:gridCol w="2445101"/>
                <a:gridCol w="1826245"/>
                <a:gridCol w="1645484"/>
                <a:gridCol w="1779370"/>
              </a:tblGrid>
              <a:tr h="540339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410,750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395,020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412,785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54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287,481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334,753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365,223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39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123,269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60,267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47,562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6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1,329,869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1,390,136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1,437,698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66138" cy="990600"/>
          </a:xfrm>
        </p:spPr>
        <p:txBody>
          <a:bodyPr>
            <a:no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Constantia" pitchFamily="18" charset="0"/>
              </a:rPr>
              <a:t>Total ALA FY 2015 Budgetary Ceilings*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09600" y="2286000"/>
            <a:ext cx="5486400" cy="369331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General Fund</a:t>
            </a:r>
          </a:p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Divisions</a:t>
            </a:r>
          </a:p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Round Tables</a:t>
            </a:r>
          </a:p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Grants &amp; Awards</a:t>
            </a:r>
          </a:p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Long Term Investments</a:t>
            </a:r>
          </a:p>
          <a:p>
            <a:pPr>
              <a:defRPr/>
            </a:pP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</a:t>
            </a:r>
            <a:endParaRPr lang="en-US" sz="2600" dirty="0" smtClean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    Total</a:t>
            </a:r>
            <a:endParaRPr lang="en-US" sz="26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endParaRPr lang="en-US" sz="2600" dirty="0" smtClean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562600" y="2133600"/>
            <a:ext cx="2743199" cy="483209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$29,558,008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26,793,577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1,802,501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4,857,356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28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1,066,779</a:t>
            </a:r>
          </a:p>
          <a:p>
            <a:pPr algn="r">
              <a:defRPr/>
            </a:pPr>
            <a:endParaRPr lang="en-US" sz="28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2800" u="sng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</a:t>
            </a:r>
            <a:r>
              <a:rPr lang="en-US" sz="28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64,078,221</a:t>
            </a:r>
            <a:endParaRPr lang="en-US" sz="28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7772400" y="1524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172200"/>
            <a:ext cx="762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onstantia" pitchFamily="18" charset="0"/>
              </a:rPr>
              <a:t>*Projected FY14 Net Asset Balances + Budgeted FY15 Revenue</a:t>
            </a:r>
            <a:endParaRPr lang="en-US" sz="12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+mn-lt"/>
              </a:rPr>
              <a:t>Thank You</a:t>
            </a:r>
            <a:endParaRPr lang="en-US" sz="6000" dirty="0">
              <a:solidFill>
                <a:srgbClr val="FFFF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43000" y="990600"/>
            <a:ext cx="7162800" cy="4876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800" dirty="0" smtClean="0"/>
              <a:t>Treasurer’s Report Topics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FontTx/>
              <a:buChar char="-"/>
            </a:pPr>
            <a:r>
              <a:rPr lang="en-US" sz="3200" dirty="0" smtClean="0">
                <a:latin typeface="Constantia" pitchFamily="18" charset="0"/>
              </a:rPr>
              <a:t>Programmatic Priorities</a:t>
            </a:r>
          </a:p>
          <a:p>
            <a:pPr lvl="1">
              <a:buFontTx/>
              <a:buChar char="-"/>
            </a:pPr>
            <a:r>
              <a:rPr lang="en-US" sz="3200" dirty="0" smtClean="0">
                <a:latin typeface="Constantia" pitchFamily="18" charset="0"/>
              </a:rPr>
              <a:t>Strategic Initiatives &amp; Highlights</a:t>
            </a:r>
          </a:p>
          <a:p>
            <a:pPr lvl="1">
              <a:buFontTx/>
              <a:buChar char="-"/>
            </a:pPr>
            <a:r>
              <a:rPr lang="en-US" sz="3200" dirty="0" smtClean="0">
                <a:latin typeface="Constantia" pitchFamily="18" charset="0"/>
              </a:rPr>
              <a:t>FY 2015 Preliminary Budget</a:t>
            </a:r>
          </a:p>
          <a:p>
            <a:pPr lvl="1">
              <a:buFontTx/>
              <a:buChar char="-"/>
            </a:pPr>
            <a:r>
              <a:rPr lang="en-US" sz="3200" dirty="0" smtClean="0">
                <a:latin typeface="Constantia" pitchFamily="18" charset="0"/>
              </a:rPr>
              <a:t>Budgetary Ceilings</a:t>
            </a:r>
            <a:endParaRPr lang="en-US" sz="20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8001000" cy="140176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Constantia" pitchFamily="18" charset="0"/>
              </a:rPr>
              <a:t>ALA Programmatic Priorities </a:t>
            </a:r>
            <a:br>
              <a:rPr lang="en-US" dirty="0" smtClean="0">
                <a:latin typeface="Constantia" pitchFamily="18" charset="0"/>
              </a:rPr>
            </a:br>
            <a:r>
              <a:rPr lang="en-US" sz="1800" dirty="0" smtClean="0">
                <a:latin typeface="Constantia" pitchFamily="18" charset="0"/>
              </a:rPr>
              <a:t>–</a:t>
            </a:r>
            <a:r>
              <a:rPr lang="en-US" sz="3000" dirty="0" smtClean="0">
                <a:latin typeface="Constantia" pitchFamily="18" charset="0"/>
              </a:rPr>
              <a:t> </a:t>
            </a:r>
            <a:r>
              <a:rPr lang="en-US" sz="1800" i="1" dirty="0" smtClean="0">
                <a:latin typeface="Constantia" pitchFamily="18" charset="0"/>
              </a:rPr>
              <a:t>Aligned with the FY 2015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2209800"/>
            <a:ext cx="3652838" cy="40386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Advocacy for Libraries and the Profession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Diversity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Equitable Access to Information and Library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b="1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Education and Lifelong Learning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933950" y="1828800"/>
            <a:ext cx="3749040" cy="41910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Literacy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Organizational Excellence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Intellectual Freedom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Transforming Libraries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8077200" cy="1096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 smtClean="0">
                <a:latin typeface="Constantia" pitchFamily="18" charset="0"/>
              </a:rPr>
              <a:t>Strategic Initiatives</a:t>
            </a:r>
            <a:r>
              <a:rPr lang="en-US" sz="4400" b="1" dirty="0" smtClean="0">
                <a:latin typeface="Constantia" pitchFamily="18" charset="0"/>
              </a:rPr>
              <a:t/>
            </a:r>
            <a:br>
              <a:rPr lang="en-US" sz="4400" b="1" dirty="0" smtClean="0">
                <a:latin typeface="Constantia" pitchFamily="18" charset="0"/>
              </a:rPr>
            </a:br>
            <a:r>
              <a:rPr lang="en-US" sz="1400" dirty="0" smtClean="0">
                <a:latin typeface="Constantia" pitchFamily="18" charset="0"/>
              </a:rPr>
              <a:t>- </a:t>
            </a:r>
            <a:r>
              <a:rPr lang="en-US" sz="1400" i="1" dirty="0" smtClean="0">
                <a:latin typeface="Constantia" pitchFamily="18" charset="0"/>
              </a:rPr>
              <a:t>Strategic Framework aligned with FY 2015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4033838" cy="3962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Advocacy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Advocate the public value of librarians, libraries and information services</a:t>
            </a:r>
            <a:endParaRPr lang="en-US" sz="2000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Professional and Leadership Development 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Promote the professional and leadership development of librarians and library workers which is essential to high-quality professional practice and the future of libraries and information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034790" cy="4343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Information Policy </a:t>
            </a:r>
            <a:r>
              <a:rPr lang="en-US" sz="18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– 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Focus at every level on a diverse set of policy areas that includes:</a:t>
            </a:r>
          </a:p>
          <a:p>
            <a:pPr marL="274320" lvl="1" indent="0">
              <a:lnSpc>
                <a:spcPct val="70000"/>
              </a:lnSpc>
              <a:buNone/>
            </a:pPr>
            <a:endParaRPr lang="en-US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intellectual freedom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privacy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civil liberties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telecommunications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funding for education and research programs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funding for libraries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copyright and licensing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government information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literacy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838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nstantia" pitchFamily="18" charset="0"/>
              </a:rPr>
              <a:t>FY 2015 Highlights </a:t>
            </a:r>
            <a:endParaRPr lang="en-US" sz="4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4053840" cy="5410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900" dirty="0" smtClean="0"/>
              <a:t>Host Annual Conference in San Francisco, Midwinter Meeting in Chicago and ACRL National Conference in Portland OR</a:t>
            </a:r>
          </a:p>
          <a:p>
            <a:r>
              <a:rPr lang="en-US" sz="1900" dirty="0" smtClean="0"/>
              <a:t>“Spend Down” year for AASL and PLA conferences in FY16</a:t>
            </a:r>
          </a:p>
          <a:p>
            <a:pPr lvl="0"/>
            <a:r>
              <a:rPr lang="en-US" sz="1900" dirty="0" smtClean="0"/>
              <a:t>Expand the national school library advocacy campaign and Declaration for the Right to Libraries campaigns  </a:t>
            </a:r>
          </a:p>
          <a:p>
            <a:r>
              <a:rPr lang="en-US" sz="1900" dirty="0" smtClean="0"/>
              <a:t>Integrate @ Your Library and I Love My Library web sites</a:t>
            </a:r>
          </a:p>
          <a:p>
            <a:r>
              <a:rPr lang="en-US" sz="1900" dirty="0" smtClean="0"/>
              <a:t>Refine and expand  Legacy Society and Library Champions programs</a:t>
            </a:r>
          </a:p>
          <a:p>
            <a:r>
              <a:rPr lang="en-US" sz="1900" dirty="0"/>
              <a:t>Create a new Advocacy Coordinating Group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295400"/>
            <a:ext cx="4191000" cy="5181600"/>
          </a:xfrm>
        </p:spPr>
        <p:txBody>
          <a:bodyPr>
            <a:normAutofit/>
          </a:bodyPr>
          <a:lstStyle/>
          <a:p>
            <a:r>
              <a:rPr lang="en-US" sz="1900" dirty="0" smtClean="0"/>
              <a:t>Provide 2% salary increase for ALA staff</a:t>
            </a:r>
          </a:p>
          <a:p>
            <a:r>
              <a:rPr lang="en-US" sz="1900" dirty="0" smtClean="0"/>
              <a:t>Support initiatives of ALA President-elect Courtney Young</a:t>
            </a:r>
          </a:p>
          <a:p>
            <a:r>
              <a:rPr lang="en-US" sz="1900" dirty="0" smtClean="0"/>
              <a:t>Emphasize “Libraries Transform Communities” initiative for 2</a:t>
            </a:r>
            <a:r>
              <a:rPr lang="en-US" sz="1900" baseline="30000" dirty="0" smtClean="0"/>
              <a:t>nd</a:t>
            </a:r>
            <a:r>
              <a:rPr lang="en-US" sz="1900" dirty="0" smtClean="0"/>
              <a:t> year with Harwood Institute for Public Innovation</a:t>
            </a:r>
          </a:p>
          <a:p>
            <a:r>
              <a:rPr lang="en-US" sz="1900" dirty="0" smtClean="0"/>
              <a:t>Lobby for LSTA, School Libraries and ESEA, broadband service to all libraries, support for LOC and GPO-FDLP, IMLS programs, preservation of fair use and other copyright policies</a:t>
            </a:r>
          </a:p>
          <a:p>
            <a:pPr>
              <a:buNone/>
            </a:pPr>
            <a:endParaRPr lang="en-US" sz="1900" dirty="0" smtClean="0"/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LSTA – Library Services Technology Act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ESEA – Elementary and Secondary Education Act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GPO/FDLP – Government Printing Office/Federal Depository Library Program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LOC – Library of Congress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IMLS – Institute of Museum and Library Services</a:t>
            </a:r>
          </a:p>
          <a:p>
            <a:pPr>
              <a:buNone/>
            </a:pPr>
            <a:endParaRPr lang="en-US" sz="12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990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nstantia" pitchFamily="18" charset="0"/>
              </a:rPr>
              <a:t>FY 2015 Key Initiatives</a:t>
            </a:r>
            <a:endParaRPr lang="en-US" sz="4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4282440" cy="457200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onstantia" pitchFamily="18" charset="0"/>
              </a:rPr>
              <a:t>Invest $250,000 in technology </a:t>
            </a:r>
            <a:r>
              <a:rPr lang="en-US" sz="2200" dirty="0" smtClean="0">
                <a:latin typeface="Constantia" pitchFamily="18" charset="0"/>
              </a:rPr>
              <a:t>initiatives </a:t>
            </a:r>
            <a:endParaRPr lang="en-US" sz="2200" dirty="0">
              <a:latin typeface="Constantia" pitchFamily="18" charset="0"/>
            </a:endParaRPr>
          </a:p>
          <a:p>
            <a:r>
              <a:rPr lang="en-US" sz="2200" dirty="0">
                <a:latin typeface="Constantia" pitchFamily="18" charset="0"/>
              </a:rPr>
              <a:t>Implement new e-commerce site</a:t>
            </a:r>
          </a:p>
          <a:p>
            <a:r>
              <a:rPr lang="en-US" sz="2200" dirty="0" smtClean="0">
                <a:latin typeface="Constantia" pitchFamily="18" charset="0"/>
              </a:rPr>
              <a:t>Consolidate </a:t>
            </a:r>
            <a:r>
              <a:rPr lang="en-US" sz="2200" dirty="0">
                <a:latin typeface="Constantia" pitchFamily="18" charset="0"/>
              </a:rPr>
              <a:t>ALA’s online continuing education offerings with new ALA e-learning </a:t>
            </a:r>
            <a:r>
              <a:rPr lang="en-US" sz="2200" dirty="0" smtClean="0">
                <a:latin typeface="Constantia" pitchFamily="18" charset="0"/>
              </a:rPr>
              <a:t>commons</a:t>
            </a:r>
          </a:p>
          <a:p>
            <a:r>
              <a:rPr lang="en-US" sz="2200" dirty="0" smtClean="0">
                <a:latin typeface="Constantia" pitchFamily="18" charset="0"/>
              </a:rPr>
              <a:t>Implement next generation </a:t>
            </a:r>
            <a:r>
              <a:rPr lang="en-US" sz="2200" i="1" dirty="0" smtClean="0">
                <a:latin typeface="Constantia" pitchFamily="18" charset="0"/>
              </a:rPr>
              <a:t>Engage </a:t>
            </a:r>
            <a:r>
              <a:rPr lang="en-US" sz="2200" dirty="0" smtClean="0">
                <a:latin typeface="Constantia" pitchFamily="18" charset="0"/>
              </a:rPr>
              <a:t>social networking platform for ALA Chapters</a:t>
            </a:r>
          </a:p>
          <a:p>
            <a:pPr>
              <a:buNone/>
            </a:pP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33950" y="1905000"/>
            <a:ext cx="3749040" cy="45720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Constantia" pitchFamily="18" charset="0"/>
              </a:rPr>
              <a:t>Undertake joint ALA/Division initiative to recruit and retain members</a:t>
            </a:r>
          </a:p>
          <a:p>
            <a:r>
              <a:rPr lang="en-US" sz="2200" dirty="0">
                <a:latin typeface="Constantia" pitchFamily="18" charset="0"/>
              </a:rPr>
              <a:t>Establish ALA Center for the Future of Libraries</a:t>
            </a:r>
          </a:p>
          <a:p>
            <a:r>
              <a:rPr lang="en-US" sz="2200" dirty="0" smtClean="0">
                <a:latin typeface="Constantia" pitchFamily="18" charset="0"/>
              </a:rPr>
              <a:t>Continue redesign of Annual Conference and </a:t>
            </a:r>
            <a:r>
              <a:rPr lang="en-US" sz="2200" dirty="0">
                <a:latin typeface="Constantia" pitchFamily="18" charset="0"/>
              </a:rPr>
              <a:t>Midwinter Meeting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26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6400800" cy="1295400"/>
          </a:xfrm>
        </p:spPr>
        <p:txBody>
          <a:bodyPr>
            <a:normAutofit/>
          </a:bodyPr>
          <a:lstStyle/>
          <a:p>
            <a:r>
              <a:rPr lang="en-US" sz="2000" i="1" dirty="0" smtClean="0">
                <a:latin typeface="Constantia" pitchFamily="18" charset="0"/>
              </a:rPr>
              <a:t>Reviewed by BARC and </a:t>
            </a:r>
          </a:p>
          <a:p>
            <a:r>
              <a:rPr lang="en-US" sz="2000" i="1" dirty="0" smtClean="0">
                <a:latin typeface="Constantia" pitchFamily="18" charset="0"/>
              </a:rPr>
              <a:t>the Executive Board at the </a:t>
            </a:r>
          </a:p>
          <a:p>
            <a:r>
              <a:rPr lang="en-US" sz="2000" i="1" dirty="0" smtClean="0">
                <a:latin typeface="Constantia" pitchFamily="18" charset="0"/>
              </a:rPr>
              <a:t>2014 Spring Meeting</a:t>
            </a:r>
            <a:endParaRPr lang="en-US" sz="2000" i="1" dirty="0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>FY 2015 Preliminary Budget</a:t>
            </a:r>
            <a:endParaRPr lang="en-US" dirty="0">
              <a:solidFill>
                <a:srgbClr val="FFFF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18475" cy="1295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Total ALA Budgeted Revenues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2015 vs. 2014</a:t>
            </a:r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</p:nvPr>
        </p:nvGraphicFramePr>
        <p:xfrm>
          <a:off x="457200" y="1828800"/>
          <a:ext cx="8077200" cy="4353450"/>
        </p:xfrm>
        <a:graphic>
          <a:graphicData uri="http://schemas.openxmlformats.org/drawingml/2006/table">
            <a:tbl>
              <a:tblPr/>
              <a:tblGrid>
                <a:gridCol w="1882066"/>
                <a:gridCol w="1863763"/>
                <a:gridCol w="1821950"/>
                <a:gridCol w="1333130"/>
                <a:gridCol w="1176291"/>
              </a:tblGrid>
              <a:tr h="441434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 </a:t>
                      </a:r>
                      <a:endParaRPr lang="en-US" sz="1700" b="1" i="0" u="none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Change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Dues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8,396,798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8,649,515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252,717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-2.9%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- Net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5,679,862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6,905,436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1,225,574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-17.7%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Other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2,446,744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2,284,096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162,648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Subscriptions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5,084,771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4,919,080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165,691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Advertising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5,364,848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5,136,938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227,910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11,949,770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12,125,543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175,773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Grants &amp; Awards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4,472,382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4,135,344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337,038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Miscellaneous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6,062,293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6,465,032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402,739</a:t>
                      </a:r>
                      <a:r>
                        <a:rPr lang="en-US" sz="18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-6.2%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49,457,468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50,620,984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1,163,516</a:t>
                      </a:r>
                      <a:r>
                        <a:rPr lang="en-US" sz="1800" b="0" i="0" u="dbl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AC1A3-431C-4CA4-BE5A-2E1821829B9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447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Total ALA Budgeted Expenses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2015 vs. 2014</a:t>
            </a:r>
          </a:p>
        </p:txBody>
      </p:sp>
      <p:graphicFrame>
        <p:nvGraphicFramePr>
          <p:cNvPr id="105674" name="Group 202"/>
          <p:cNvGraphicFramePr>
            <a:graphicFrameLocks noGrp="1"/>
          </p:cNvGraphicFramePr>
          <p:nvPr>
            <p:ph type="tbl" idx="1"/>
          </p:nvPr>
        </p:nvGraphicFramePr>
        <p:xfrm>
          <a:off x="228600" y="1524000"/>
          <a:ext cx="8534401" cy="4512326"/>
        </p:xfrm>
        <a:graphic>
          <a:graphicData uri="http://schemas.openxmlformats.org/drawingml/2006/table">
            <a:tbl>
              <a:tblPr/>
              <a:tblGrid>
                <a:gridCol w="2240280"/>
                <a:gridCol w="1869440"/>
                <a:gridCol w="1751846"/>
                <a:gridCol w="1453633"/>
                <a:gridCol w="1219202"/>
              </a:tblGrid>
              <a:tr h="838200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 Change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Payroll &amp;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21,471,541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20,822,813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648,728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7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Outside Services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7,276,499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6,668,196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608,303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9.1%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Travel &amp;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1,847,279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2,145,314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298,035</a:t>
                      </a:r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-13.9%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44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8,106,613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6,980,377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1,126,236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16.1%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54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Publication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4,536,590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4,977,744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441,154</a:t>
                      </a:r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-8.9%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29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Operating*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8,072,863 </a:t>
                      </a:r>
                      <a:endParaRPr lang="en-US" sz="20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9,309,505 </a:t>
                      </a:r>
                      <a:endParaRPr lang="en-US" sz="20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($ 1,236,642</a:t>
                      </a:r>
                      <a:r>
                        <a:rPr lang="en-US" sz="20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4286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51,311,385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50,903,949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407,436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BB84C-8695-41FA-B265-A504496D9EA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8957" name="TextBox 4"/>
          <p:cNvSpPr txBox="1">
            <a:spLocks noChangeArrowheads="1"/>
          </p:cNvSpPr>
          <p:nvPr/>
        </p:nvSpPr>
        <p:spPr bwMode="auto">
          <a:xfrm>
            <a:off x="381000" y="6477000"/>
            <a:ext cx="5562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00"/>
              <a:t>*Includes depreciation from Technology Reserve Fund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1895</TotalTime>
  <Words>1010</Words>
  <Application>Microsoft Office PowerPoint</Application>
  <PresentationFormat>On-screen Show (4:3)</PresentationFormat>
  <Paragraphs>406</Paragraphs>
  <Slides>19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Equity</vt:lpstr>
      <vt:lpstr>Worksheet</vt:lpstr>
      <vt:lpstr>Treasurer’s Report   - ALA Council, Executive Board, Membership and PBA - </vt:lpstr>
      <vt:lpstr>PowerPoint Presentation</vt:lpstr>
      <vt:lpstr>ALA Programmatic Priorities  – Aligned with the FY 2015 Budget</vt:lpstr>
      <vt:lpstr>Strategic Initiatives - Strategic Framework aligned with FY 2015 Budget</vt:lpstr>
      <vt:lpstr>FY 2015 Highlights </vt:lpstr>
      <vt:lpstr>FY 2015 Key Initiatives</vt:lpstr>
      <vt:lpstr>FY 2015 Preliminary Budget</vt:lpstr>
      <vt:lpstr>Total ALA Budgeted Revenues 2015 vs. 2014</vt:lpstr>
      <vt:lpstr>Total ALA Budgeted Expenses 2015 vs. 2014</vt:lpstr>
      <vt:lpstr>General Fund Revenues/Expenses 2013 - 2015</vt:lpstr>
      <vt:lpstr>General Fund Budgeted Revenues 2015 vs. 2014 </vt:lpstr>
      <vt:lpstr>General Fund Revenues  2005 - 2015</vt:lpstr>
      <vt:lpstr>General Fund Budgeted Expenses 2015 vs. 2014 </vt:lpstr>
      <vt:lpstr>General Fund Expenses   2005 - 2015</vt:lpstr>
      <vt:lpstr>General Fund Revenue Producing Units  Net Revenue: 2013 – 2015 </vt:lpstr>
      <vt:lpstr>Division Revenues/Expenses 2013 - 2015</vt:lpstr>
      <vt:lpstr>Roundtables Revenues/Expenses 2013 - 2015</vt:lpstr>
      <vt:lpstr>Total ALA FY 2015 Budgetary Ceilings*</vt:lpstr>
      <vt:lpstr>Thank You</vt:lpstr>
    </vt:vector>
  </TitlesOfParts>
  <Company>American Library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Treasurer’s Report</dc:title>
  <dc:creator>Keith Brown</dc:creator>
  <cp:lastModifiedBy>datasis</cp:lastModifiedBy>
  <cp:revision>161</cp:revision>
  <cp:lastPrinted>2014-06-27T17:34:37Z</cp:lastPrinted>
  <dcterms:created xsi:type="dcterms:W3CDTF">2013-04-30T20:06:30Z</dcterms:created>
  <dcterms:modified xsi:type="dcterms:W3CDTF">2014-06-27T21:52:07Z</dcterms:modified>
</cp:coreProperties>
</file>