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09" r:id="rId1"/>
  </p:sldMasterIdLst>
  <p:notesMasterIdLst>
    <p:notesMasterId r:id="rId28"/>
  </p:notesMasterIdLst>
  <p:handoutMasterIdLst>
    <p:handoutMasterId r:id="rId29"/>
  </p:handoutMasterIdLst>
  <p:sldIdLst>
    <p:sldId id="258" r:id="rId2"/>
    <p:sldId id="352" r:id="rId3"/>
    <p:sldId id="317" r:id="rId4"/>
    <p:sldId id="353" r:id="rId5"/>
    <p:sldId id="354" r:id="rId6"/>
    <p:sldId id="371" r:id="rId7"/>
    <p:sldId id="367" r:id="rId8"/>
    <p:sldId id="372" r:id="rId9"/>
    <p:sldId id="373" r:id="rId10"/>
    <p:sldId id="380" r:id="rId11"/>
    <p:sldId id="376" r:id="rId12"/>
    <p:sldId id="375" r:id="rId13"/>
    <p:sldId id="381" r:id="rId14"/>
    <p:sldId id="382" r:id="rId15"/>
    <p:sldId id="383" r:id="rId16"/>
    <p:sldId id="370" r:id="rId17"/>
    <p:sldId id="319" r:id="rId18"/>
    <p:sldId id="320" r:id="rId19"/>
    <p:sldId id="321" r:id="rId20"/>
    <p:sldId id="322" r:id="rId21"/>
    <p:sldId id="323" r:id="rId22"/>
    <p:sldId id="324" r:id="rId23"/>
    <p:sldId id="362" r:id="rId24"/>
    <p:sldId id="303" r:id="rId25"/>
    <p:sldId id="312" r:id="rId26"/>
    <p:sldId id="278" r:id="rId2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808000"/>
    <a:srgbClr val="669900"/>
    <a:srgbClr val="CCCC00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2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1938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A7BAE88B-0D6D-4A38-A550-919DBF491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157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6968E35-32C7-4DF4-BB48-C001DAA6F6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5781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CC75B4A-372B-4C88-95C4-6145E5D1DFD2}" type="slidenum">
              <a:rPr lang="en-US" smtClean="0">
                <a:latin typeface="Arial" pitchFamily="34" charset="0"/>
              </a:rPr>
              <a:pPr eaLnBrk="1" hangingPunct="1"/>
              <a:t>24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7" tIns="45785" rIns="91567" bIns="45785"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7" name="Rectangle 3075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2175" tIns="46084" rIns="92175" bIns="46084"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435DC67-433D-432B-BDBE-B3A291D10A29}" type="slidenum">
              <a:rPr lang="en-US" smtClean="0">
                <a:latin typeface="Arial" pitchFamily="34" charset="0"/>
              </a:rPr>
              <a:pPr eaLnBrk="1" hangingPunct="1"/>
              <a:t>18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7" tIns="45785" rIns="91567" bIns="45785"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31F5D2B-D6B7-439A-A18B-82AAEAA16C4B}" type="slidenum">
              <a:rPr lang="en-US" smtClean="0">
                <a:latin typeface="Arial" pitchFamily="34" charset="0"/>
              </a:rPr>
              <a:pPr eaLnBrk="1" hangingPunct="1"/>
              <a:t>19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7" tIns="45785" rIns="91567" bIns="45785"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32B948C0-F95D-4419-BA56-8BECCBF84D85}" type="slidenum">
              <a:rPr lang="en-US" smtClean="0">
                <a:latin typeface="Arial" pitchFamily="34" charset="0"/>
              </a:rPr>
              <a:pPr eaLnBrk="1" hangingPunct="1"/>
              <a:t>20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7" tIns="45785" rIns="91567" bIns="45785"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1BD565F-6AF9-4C57-BAA9-B6D443C9BD21}" type="slidenum">
              <a:rPr lang="en-US" smtClean="0">
                <a:latin typeface="Arial" pitchFamily="34" charset="0"/>
              </a:rPr>
              <a:pPr eaLnBrk="1" hangingPunct="1"/>
              <a:t>21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7" tIns="45785" rIns="91567" bIns="45785"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840084C-1A0E-4901-B731-7A799A3977D1}" type="slidenum">
              <a:rPr lang="en-US" smtClean="0">
                <a:latin typeface="Arial" pitchFamily="34" charset="0"/>
              </a:rPr>
              <a:pPr eaLnBrk="1" hangingPunct="1"/>
              <a:t>22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7" tIns="45785" rIns="91567" bIns="45785"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fld id="{A352CF75-404D-47D5-B85A-9A6DE255DFC3}" type="slidenum">
              <a:rPr lang="en-US">
                <a:latin typeface="Arial" pitchFamily="34" charset="0"/>
              </a:rPr>
              <a:pPr eaLnBrk="1" hangingPunct="1"/>
              <a:t>23</a:t>
            </a:fld>
            <a:endParaRPr lang="en-US">
              <a:latin typeface="Arial" pitchFamily="34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 lIns="91562" tIns="45783" rIns="91562" bIns="45783"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F44B1CF-3B43-417C-9468-62660367B6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E5415-3743-4350-A6D6-C388012DBF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EE05D3-EA14-4CF1-8EBD-AF1648040D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F512F-D775-4910-8B88-C2294D4B00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FE81D9-A5F2-4EC8-9E22-8ED3F110DD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0B73A12B-0065-464C-B165-3B3708C2E5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39DB4B-7023-4AF9-97ED-98CC38B524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546DF6-97F4-4F1A-9BBD-6100D298CDE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00CBD6-B50E-4EBA-8CDF-3FD8367FED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4103DA-A7CD-4F49-B85C-EE26098005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E43E1E-AFBB-4AD3-B52E-0B88E43861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BF7B357C-C815-41F5-9CB9-68EB938EB8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1CB62E7C-D8CA-45C4-B689-82EF0A6E37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98230"/>
            <a:ext cx="8305800" cy="1711570"/>
          </a:xfrm>
          <a:ln>
            <a:solidFill>
              <a:schemeClr val="accent1"/>
            </a:solidFill>
          </a:ln>
        </p:spPr>
        <p:txBody>
          <a:bodyPr/>
          <a:lstStyle/>
          <a:p>
            <a:pPr indent="0" algn="ctr" eaLnBrk="1" fontAlgn="auto" hangingPunct="1"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Constantia" pitchFamily="18" charset="0"/>
              </a:rPr>
              <a:t>Treasurer’s Report to Council</a:t>
            </a:r>
            <a:br>
              <a:rPr lang="en-US" sz="4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Constantia" pitchFamily="18" charset="0"/>
              </a:rPr>
            </a:br>
            <a:endParaRPr lang="en-US" sz="1800" b="1" dirty="0" smtClean="0">
              <a:solidFill>
                <a:schemeClr val="bg2">
                  <a:lumMod val="25000"/>
                </a:schemeClr>
              </a:solidFill>
              <a:effectLst/>
              <a:latin typeface="Constantia" pitchFamily="18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en-US" i="1" dirty="0" smtClean="0">
              <a:latin typeface="Constantia" pitchFamily="18" charset="0"/>
            </a:endParaRPr>
          </a:p>
          <a:p>
            <a:pPr algn="ctr"/>
            <a:endParaRPr lang="en-US" i="1" dirty="0" smtClean="0">
              <a:latin typeface="Constantia" pitchFamily="18" charset="0"/>
            </a:endParaRPr>
          </a:p>
          <a:p>
            <a:pPr algn="ctr"/>
            <a:r>
              <a:rPr lang="en-US" i="1" dirty="0" smtClean="0">
                <a:latin typeface="Constantia" pitchFamily="18" charset="0"/>
              </a:rPr>
              <a:t>Annual Estimates of Income and Budgetary Ceiling </a:t>
            </a:r>
            <a:endParaRPr lang="en-US" i="1" dirty="0">
              <a:latin typeface="Constantia" pitchFamily="18" charset="0"/>
            </a:endParaRPr>
          </a:p>
        </p:txBody>
      </p:sp>
      <p:sp>
        <p:nvSpPr>
          <p:cNvPr id="10243" name="Rectangle 6"/>
          <p:cNvSpPr>
            <a:spLocks noChangeArrowheads="1"/>
          </p:cNvSpPr>
          <p:nvPr/>
        </p:nvSpPr>
        <p:spPr bwMode="auto">
          <a:xfrm>
            <a:off x="304800" y="5638800"/>
            <a:ext cx="3886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4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Mario Gonzales – ALA Treasurer</a:t>
            </a:r>
          </a:p>
          <a:p>
            <a:pPr eaLnBrk="0" hangingPunct="0"/>
            <a:r>
              <a:rPr lang="en-US" sz="14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Patricia Wand – BARC Chair</a:t>
            </a:r>
          </a:p>
          <a:p>
            <a:pPr eaLnBrk="0" hangingPunct="0"/>
            <a:r>
              <a:rPr lang="en-US" sz="14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Tuesday July 1, 2014</a:t>
            </a:r>
          </a:p>
          <a:p>
            <a:pPr eaLnBrk="0" hangingPunct="0"/>
            <a:r>
              <a:rPr lang="en-US" sz="1400" dirty="0" smtClean="0">
                <a:solidFill>
                  <a:schemeClr val="bg2">
                    <a:lumMod val="10000"/>
                  </a:schemeClr>
                </a:solidFill>
                <a:latin typeface="Constantia" pitchFamily="18" charset="0"/>
              </a:rPr>
              <a:t>Las Vegas, NV</a:t>
            </a:r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6858000" y="3048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245" name="Text Box 8"/>
          <p:cNvSpPr txBox="1">
            <a:spLocks noChangeArrowheads="1"/>
          </p:cNvSpPr>
          <p:nvPr/>
        </p:nvSpPr>
        <p:spPr bwMode="auto">
          <a:xfrm>
            <a:off x="5334000" y="228600"/>
            <a:ext cx="3505200" cy="824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b="1" dirty="0" smtClean="0">
                <a:solidFill>
                  <a:schemeClr val="bg2">
                    <a:lumMod val="25000"/>
                  </a:schemeClr>
                </a:solidFill>
                <a:latin typeface="Constantia" pitchFamily="18" charset="0"/>
              </a:rPr>
              <a:t>2013-14 ALA CD #</a:t>
            </a:r>
            <a:r>
              <a:rPr lang="en-US" sz="1400" b="1" dirty="0" smtClean="0">
                <a:solidFill>
                  <a:schemeClr val="bg2">
                    <a:lumMod val="25000"/>
                  </a:schemeClr>
                </a:solidFill>
                <a:latin typeface="Constantia" pitchFamily="18" charset="0"/>
              </a:rPr>
              <a:t>13.2_63014_act</a:t>
            </a:r>
            <a:endParaRPr lang="en-US" sz="1400" b="1" dirty="0" smtClean="0">
              <a:solidFill>
                <a:schemeClr val="bg2">
                  <a:lumMod val="25000"/>
                </a:schemeClr>
              </a:solidFill>
              <a:latin typeface="Constantia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b="1" dirty="0" smtClean="0">
                <a:solidFill>
                  <a:schemeClr val="bg2">
                    <a:lumMod val="25000"/>
                  </a:schemeClr>
                </a:solidFill>
                <a:latin typeface="Constantia" pitchFamily="18" charset="0"/>
              </a:rPr>
              <a:t>2014 Annual Conference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endParaRPr lang="en-US" sz="14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6" name="Slide Number Placeholder 1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41CB49-90A7-42ED-9569-D097D4BBBEB2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457200"/>
            <a:ext cx="8305800" cy="1216025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latin typeface="Constantia" pitchFamily="18" charset="0"/>
              </a:rPr>
              <a:t>General Fund Revenues/Expenses</a:t>
            </a:r>
            <a:br>
              <a:rPr lang="en-US" dirty="0" smtClean="0">
                <a:latin typeface="Constantia" pitchFamily="18" charset="0"/>
              </a:rPr>
            </a:br>
            <a:r>
              <a:rPr lang="en-US" dirty="0" smtClean="0">
                <a:latin typeface="Constantia" pitchFamily="18" charset="0"/>
              </a:rPr>
              <a:t>2013 - 2015</a:t>
            </a:r>
          </a:p>
        </p:txBody>
      </p:sp>
      <p:sp>
        <p:nvSpPr>
          <p:cNvPr id="40963" name="Text Box 7"/>
          <p:cNvSpPr txBox="1">
            <a:spLocks noChangeArrowheads="1"/>
          </p:cNvSpPr>
          <p:nvPr/>
        </p:nvSpPr>
        <p:spPr bwMode="auto">
          <a:xfrm>
            <a:off x="2057400" y="3505200"/>
            <a:ext cx="15240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     </a:t>
            </a:r>
            <a:r>
              <a:rPr lang="en-US" sz="2200" b="1">
                <a:solidFill>
                  <a:srgbClr val="FF0000"/>
                </a:solidFill>
                <a:latin typeface="Arial" pitchFamily="34" charset="0"/>
              </a:rPr>
              <a:t>      </a:t>
            </a:r>
          </a:p>
        </p:txBody>
      </p:sp>
      <p:sp>
        <p:nvSpPr>
          <p:cNvPr id="40964" name="Text Box 11"/>
          <p:cNvSpPr txBox="1">
            <a:spLocks noChangeArrowheads="1"/>
          </p:cNvSpPr>
          <p:nvPr/>
        </p:nvSpPr>
        <p:spPr bwMode="auto">
          <a:xfrm>
            <a:off x="6934200" y="3505200"/>
            <a:ext cx="1676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>
                <a:solidFill>
                  <a:srgbClr val="000000"/>
                </a:solidFill>
                <a:latin typeface="Perpetua" pitchFamily="18" charset="0"/>
              </a:rPr>
              <a:t>                        </a:t>
            </a:r>
          </a:p>
          <a:p>
            <a:pPr algn="r"/>
            <a:r>
              <a:rPr lang="en-US" sz="2200" b="1">
                <a:solidFill>
                  <a:srgbClr val="000000"/>
                </a:solidFill>
                <a:latin typeface="Arial" pitchFamily="34" charset="0"/>
              </a:rPr>
              <a:t>    </a:t>
            </a:r>
          </a:p>
        </p:txBody>
      </p:sp>
      <p:sp>
        <p:nvSpPr>
          <p:cNvPr id="40965" name="Text Box 12"/>
          <p:cNvSpPr txBox="1">
            <a:spLocks noChangeArrowheads="1"/>
          </p:cNvSpPr>
          <p:nvPr/>
        </p:nvSpPr>
        <p:spPr bwMode="auto">
          <a:xfrm>
            <a:off x="8534400" y="6248400"/>
            <a:ext cx="184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 b="1">
              <a:solidFill>
                <a:srgbClr val="006B61"/>
              </a:solidFill>
              <a:latin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578178"/>
              </p:ext>
            </p:extLst>
          </p:nvPr>
        </p:nvGraphicFramePr>
        <p:xfrm>
          <a:off x="838200" y="2165360"/>
          <a:ext cx="7619999" cy="3702041"/>
        </p:xfrm>
        <a:graphic>
          <a:graphicData uri="http://schemas.openxmlformats.org/drawingml/2006/table">
            <a:tbl>
              <a:tblPr/>
              <a:tblGrid>
                <a:gridCol w="2222128"/>
                <a:gridCol w="1823057"/>
                <a:gridCol w="1787407"/>
                <a:gridCol w="1787407"/>
              </a:tblGrid>
              <a:tr h="584388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65" marR="7965" marT="79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2013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Actual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2014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Budget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2015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Proposed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0307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Revenues</a:t>
                      </a:r>
                    </a:p>
                  </a:txBody>
                  <a:tcPr marL="7965" marR="7965" marT="79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28,662,910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28,821,439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$ 29,558,008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729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Expenses</a:t>
                      </a:r>
                    </a:p>
                  </a:txBody>
                  <a:tcPr marL="7965" marR="7965" marT="79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28,586,123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28,821,439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$ 29,428,987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729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Net </a:t>
                      </a:r>
                      <a:r>
                        <a:rPr lang="en-US" sz="2000" b="1" i="0" u="none" strike="noStrike" baseline="0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Revenues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7965" marR="7965" marT="796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  76,787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           0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129,021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194675" cy="1216025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Constantia" pitchFamily="18" charset="0"/>
              </a:rPr>
              <a:t>General Fund Budgeted Revenues</a:t>
            </a:r>
            <a:br>
              <a:rPr lang="en-US" sz="3600" dirty="0" smtClean="0">
                <a:latin typeface="Constantia" pitchFamily="18" charset="0"/>
              </a:rPr>
            </a:br>
            <a:r>
              <a:rPr lang="en-US" sz="3600" dirty="0" smtClean="0">
                <a:latin typeface="Constantia" pitchFamily="18" charset="0"/>
              </a:rPr>
              <a:t>2015 vs. 2014 </a:t>
            </a:r>
          </a:p>
        </p:txBody>
      </p:sp>
      <p:sp>
        <p:nvSpPr>
          <p:cNvPr id="420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A4C5FC-B737-4BC9-ADCF-B5D8C6560C9E}" type="slidenum">
              <a:rPr lang="en-US" smtClean="0"/>
              <a:pPr/>
              <a:t>11</a:t>
            </a:fld>
            <a:endParaRPr lang="en-US" smtClean="0"/>
          </a:p>
        </p:txBody>
      </p:sp>
      <p:graphicFrame>
        <p:nvGraphicFramePr>
          <p:cNvPr id="38196" name="Group 308"/>
          <p:cNvGraphicFramePr>
            <a:graphicFrameLocks noGrp="1"/>
          </p:cNvGraphicFramePr>
          <p:nvPr/>
        </p:nvGraphicFramePr>
        <p:xfrm>
          <a:off x="381000" y="1447801"/>
          <a:ext cx="8458200" cy="4820611"/>
        </p:xfrm>
        <a:graphic>
          <a:graphicData uri="http://schemas.openxmlformats.org/drawingml/2006/table">
            <a:tbl>
              <a:tblPr/>
              <a:tblGrid>
                <a:gridCol w="2134883"/>
                <a:gridCol w="1687573"/>
                <a:gridCol w="1707906"/>
                <a:gridCol w="1626577"/>
                <a:gridCol w="1301261"/>
              </a:tblGrid>
              <a:tr h="738370">
                <a:tc>
                  <a:txBody>
                    <a:bodyPr/>
                    <a:lstStyle/>
                    <a:p>
                      <a:pPr algn="l" fontAlgn="b"/>
                      <a:endParaRPr lang="en-US" sz="26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2015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Budget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2014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Budget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Difference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% </a:t>
                      </a:r>
                      <a:endParaRPr lang="en-US" sz="1800" b="1" i="0" u="none" strike="noStrike" dirty="0" smtClean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Change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62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Dues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5,568,894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5,802,981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    234,087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-4.0%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903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Sales - Net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4,978,488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6,184,365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 1,205,877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-19.5%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8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Sales Other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1,082,730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859,454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223,276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26.0%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903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Subscriptions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3,231,539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2,965,180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266,359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9.0%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903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Advertising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4,119,068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3,871,506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247,562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6.4%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81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Meet &amp; Conferences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8,115,075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6,692,891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1,422,184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21.2%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903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Grants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&amp; Awards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   2,800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   2,800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         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81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Miscellaneous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857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2,459,414 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2,442,262 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  17,152 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0.7%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9034"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Total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29,558,008 </a:t>
                      </a:r>
                      <a:endParaRPr lang="en-US" sz="18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28,821,439 </a:t>
                      </a:r>
                      <a:endParaRPr lang="en-US" sz="18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736,569 </a:t>
                      </a:r>
                      <a:endParaRPr lang="en-US" sz="18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dbl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01000" cy="1216025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Constantia" pitchFamily="18" charset="0"/>
              </a:rPr>
              <a:t>General Fund Budgeted Expenses</a:t>
            </a:r>
            <a:br>
              <a:rPr lang="en-US" sz="3600" dirty="0" smtClean="0">
                <a:latin typeface="Constantia" pitchFamily="18" charset="0"/>
              </a:rPr>
            </a:br>
            <a:r>
              <a:rPr lang="en-US" sz="3600" dirty="0" smtClean="0">
                <a:latin typeface="Constantia" pitchFamily="18" charset="0"/>
              </a:rPr>
              <a:t>2015 vs. 2014 </a:t>
            </a:r>
          </a:p>
        </p:txBody>
      </p:sp>
      <p:sp>
        <p:nvSpPr>
          <p:cNvPr id="4305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77000" y="6248400"/>
            <a:ext cx="1981200" cy="476250"/>
          </a:xfrm>
          <a:noFill/>
        </p:spPr>
        <p:txBody>
          <a:bodyPr/>
          <a:lstStyle/>
          <a:p>
            <a:fld id="{8B02128A-7603-44B7-B1EF-E6BEC4036A0E}" type="slidenum">
              <a:rPr lang="en-US" smtClean="0"/>
              <a:pPr/>
              <a:t>12</a:t>
            </a:fld>
            <a:endParaRPr lang="en-US" smtClean="0"/>
          </a:p>
        </p:txBody>
      </p:sp>
      <p:graphicFrame>
        <p:nvGraphicFramePr>
          <p:cNvPr id="39020" name="Group 108"/>
          <p:cNvGraphicFramePr>
            <a:graphicFrameLocks noGrp="1"/>
          </p:cNvGraphicFramePr>
          <p:nvPr/>
        </p:nvGraphicFramePr>
        <p:xfrm>
          <a:off x="609600" y="1371600"/>
          <a:ext cx="8153400" cy="4765735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  <a:gridCol w="1828800"/>
                <a:gridCol w="1524000"/>
                <a:gridCol w="990600"/>
              </a:tblGrid>
              <a:tr h="941299">
                <a:tc>
                  <a:txBody>
                    <a:bodyPr/>
                    <a:lstStyle/>
                    <a:p>
                      <a:pPr algn="l" fontAlgn="b"/>
                      <a:endParaRPr lang="en-US" sz="26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2015</a:t>
                      </a:r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Budget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2014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Budget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Difference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% </a:t>
                      </a:r>
                      <a:r>
                        <a:rPr lang="en-US" sz="1800" b="1" i="0" u="sng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Change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616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Payroll &amp; Related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14,421,970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13,947,545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474,425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3.4%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25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Outside Services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 4,050,749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3,783,052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267,697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7.1%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616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Travel &amp; Related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   998,967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1,040,349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    41,382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-4.0%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616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Meet &amp; Conferences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3,843,424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3,090,300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753,124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24.4%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616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Publication Related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2,964,921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3,251,364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  286,443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-8.8%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19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Operating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 3,148,956 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3,708,829 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  559,873</a:t>
                      </a:r>
                      <a:r>
                        <a:rPr lang="en-US" sz="1800" b="0" i="0" u="sng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sng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-15.1%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335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Total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85725" marT="9525" marB="0" anchor="b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29,428,987 </a:t>
                      </a:r>
                      <a:endParaRPr lang="en-US" sz="18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28,821,439 </a:t>
                      </a:r>
                      <a:endParaRPr lang="en-US" sz="18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607,548 </a:t>
                      </a:r>
                      <a:endParaRPr lang="en-US" sz="18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dbl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Slide Number Placeholder 2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E55AB9-3291-4F5C-9700-DEAD19699FB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609600"/>
            <a:ext cx="8534400" cy="1447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latin typeface="Constantia" pitchFamily="18" charset="0"/>
              </a:rPr>
              <a:t>General Fund Revenue Producing Units  </a:t>
            </a:r>
            <a:br>
              <a:rPr lang="en-US" sz="3600" dirty="0" smtClean="0">
                <a:latin typeface="Constantia" pitchFamily="18" charset="0"/>
              </a:rPr>
            </a:br>
            <a:r>
              <a:rPr lang="en-US" sz="3600" dirty="0" smtClean="0">
                <a:latin typeface="Constantia" pitchFamily="18" charset="0"/>
              </a:rPr>
              <a:t>Net Revenue: 2013 – 2015</a:t>
            </a:r>
            <a:br>
              <a:rPr lang="en-US" sz="3600" dirty="0" smtClean="0">
                <a:latin typeface="Constantia" pitchFamily="18" charset="0"/>
              </a:rPr>
            </a:br>
            <a:endParaRPr lang="en-US" sz="3600" dirty="0" smtClean="0">
              <a:latin typeface="Constantia" pitchFamily="18" charset="0"/>
            </a:endParaRPr>
          </a:p>
        </p:txBody>
      </p:sp>
      <p:sp>
        <p:nvSpPr>
          <p:cNvPr id="44035" name="Text Box 4"/>
          <p:cNvSpPr txBox="1">
            <a:spLocks noChangeArrowheads="1"/>
          </p:cNvSpPr>
          <p:nvPr/>
        </p:nvSpPr>
        <p:spPr bwMode="auto">
          <a:xfrm>
            <a:off x="-60325" y="3984625"/>
            <a:ext cx="2041525" cy="369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      </a:t>
            </a:r>
          </a:p>
        </p:txBody>
      </p:sp>
      <p:sp>
        <p:nvSpPr>
          <p:cNvPr id="44037" name="Text Box 17"/>
          <p:cNvSpPr txBox="1">
            <a:spLocks noChangeArrowheads="1"/>
          </p:cNvSpPr>
          <p:nvPr/>
        </p:nvSpPr>
        <p:spPr bwMode="auto">
          <a:xfrm>
            <a:off x="1752600" y="4267200"/>
            <a:ext cx="1371600" cy="731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en-US" b="1">
              <a:solidFill>
                <a:srgbClr val="000000"/>
              </a:solidFill>
              <a:latin typeface="Arial" pitchFamily="34" charset="0"/>
            </a:endParaRPr>
          </a:p>
          <a:p>
            <a:pPr algn="r"/>
            <a:endParaRPr lang="en-US" sz="2400">
              <a:latin typeface="Arial" pitchFamily="34" charset="0"/>
            </a:endParaRP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708333"/>
              </p:ext>
            </p:extLst>
          </p:nvPr>
        </p:nvGraphicFramePr>
        <p:xfrm>
          <a:off x="762000" y="2251660"/>
          <a:ext cx="7619999" cy="3844339"/>
        </p:xfrm>
        <a:graphic>
          <a:graphicData uri="http://schemas.openxmlformats.org/drawingml/2006/table">
            <a:tbl>
              <a:tblPr/>
              <a:tblGrid>
                <a:gridCol w="2152251"/>
                <a:gridCol w="2066162"/>
                <a:gridCol w="1771467"/>
                <a:gridCol w="1630119"/>
              </a:tblGrid>
              <a:tr h="611294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7422" marR="7422" marT="7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2013 </a:t>
                      </a:r>
                    </a:p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Actual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2014 </a:t>
                      </a:r>
                    </a:p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Budget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2015 </a:t>
                      </a:r>
                    </a:p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Proposed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23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Publishing</a:t>
                      </a:r>
                    </a:p>
                  </a:txBody>
                  <a:tcPr marL="7422" marR="7422" marT="74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 355,217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940,174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925,245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2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Meetings &amp; Conferences</a:t>
                      </a:r>
                    </a:p>
                  </a:txBody>
                  <a:tcPr marL="7422" marR="7422" marT="74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1,115,900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584,205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614,832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2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Total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Net Revenues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7422" marR="7422" marT="7422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1,471,117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1,524,379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$ 1,540,007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7" name="Slide Number Placeholder 1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327983-81AC-4A12-9D0B-84FB6752366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569913"/>
            <a:ext cx="7172325" cy="9509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latin typeface="Constantia" pitchFamily="18" charset="0"/>
              </a:rPr>
              <a:t>Division Revenues/Expenses</a:t>
            </a:r>
            <a:br>
              <a:rPr lang="en-US" sz="3600" dirty="0" smtClean="0">
                <a:latin typeface="Constantia" pitchFamily="18" charset="0"/>
              </a:rPr>
            </a:br>
            <a:r>
              <a:rPr lang="en-US" sz="3600" dirty="0" smtClean="0">
                <a:latin typeface="Constantia" pitchFamily="18" charset="0"/>
              </a:rPr>
              <a:t>2013 - 2015</a:t>
            </a:r>
          </a:p>
        </p:txBody>
      </p:sp>
      <p:sp>
        <p:nvSpPr>
          <p:cNvPr id="51203" name="Text Box 6"/>
          <p:cNvSpPr txBox="1">
            <a:spLocks noChangeArrowheads="1"/>
          </p:cNvSpPr>
          <p:nvPr/>
        </p:nvSpPr>
        <p:spPr bwMode="auto">
          <a:xfrm>
            <a:off x="3429000" y="3505200"/>
            <a:ext cx="18288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      </a:t>
            </a: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        </a:t>
            </a:r>
            <a:r>
              <a:rPr lang="en-US" sz="2200" b="1">
                <a:solidFill>
                  <a:srgbClr val="000000"/>
                </a:solidFill>
                <a:latin typeface="Arial" pitchFamily="34" charset="0"/>
              </a:rPr>
              <a:t>      </a:t>
            </a:r>
          </a:p>
        </p:txBody>
      </p:sp>
      <p:sp>
        <p:nvSpPr>
          <p:cNvPr id="51204" name="Text Box 7"/>
          <p:cNvSpPr txBox="1">
            <a:spLocks noChangeArrowheads="1"/>
          </p:cNvSpPr>
          <p:nvPr/>
        </p:nvSpPr>
        <p:spPr bwMode="auto">
          <a:xfrm>
            <a:off x="2057400" y="3505200"/>
            <a:ext cx="1600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     </a:t>
            </a:r>
            <a:r>
              <a:rPr lang="en-US" sz="2200" b="1">
                <a:solidFill>
                  <a:srgbClr val="000000"/>
                </a:solidFill>
                <a:latin typeface="Arial" pitchFamily="34" charset="0"/>
              </a:rPr>
              <a:t>      </a:t>
            </a:r>
          </a:p>
        </p:txBody>
      </p:sp>
      <p:sp>
        <p:nvSpPr>
          <p:cNvPr id="51205" name="Text Box 11"/>
          <p:cNvSpPr txBox="1">
            <a:spLocks noChangeArrowheads="1"/>
          </p:cNvSpPr>
          <p:nvPr/>
        </p:nvSpPr>
        <p:spPr bwMode="auto">
          <a:xfrm>
            <a:off x="6934200" y="3505200"/>
            <a:ext cx="17526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200" b="1">
                <a:solidFill>
                  <a:srgbClr val="000000"/>
                </a:solidFill>
                <a:latin typeface="Arial" pitchFamily="34" charset="0"/>
              </a:rPr>
              <a:t>    </a:t>
            </a:r>
          </a:p>
        </p:txBody>
      </p:sp>
      <p:sp>
        <p:nvSpPr>
          <p:cNvPr id="51206" name="Text Box 12"/>
          <p:cNvSpPr txBox="1">
            <a:spLocks noChangeArrowheads="1"/>
          </p:cNvSpPr>
          <p:nvPr/>
        </p:nvSpPr>
        <p:spPr bwMode="auto">
          <a:xfrm>
            <a:off x="8534400" y="6248400"/>
            <a:ext cx="184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 b="1">
              <a:solidFill>
                <a:srgbClr val="006B61"/>
              </a:solidFill>
              <a:latin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85800" y="2400300"/>
          <a:ext cx="7620000" cy="2543457"/>
        </p:xfrm>
        <a:graphic>
          <a:graphicData uri="http://schemas.openxmlformats.org/drawingml/2006/table">
            <a:tbl>
              <a:tblPr/>
              <a:tblGrid>
                <a:gridCol w="2196964"/>
                <a:gridCol w="1933328"/>
                <a:gridCol w="1826869"/>
                <a:gridCol w="1662839"/>
              </a:tblGrid>
              <a:tr h="493998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7924" marR="7924" marT="79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2013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Actual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2014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Budget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2015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Proposed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3998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Revenues</a:t>
                      </a:r>
                    </a:p>
                  </a:txBody>
                  <a:tcPr marL="7924" marR="7924" marT="79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13,489,583 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15,501,021 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13,552,540 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Expenses</a:t>
                      </a:r>
                    </a:p>
                  </a:txBody>
                  <a:tcPr marL="7924" marR="7924" marT="79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13,558,805 </a:t>
                      </a:r>
                      <a:endParaRPr lang="en-US" sz="21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16,003,532 </a:t>
                      </a:r>
                      <a:endParaRPr lang="en-US" sz="21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15,535,646 </a:t>
                      </a:r>
                      <a:endParaRPr lang="en-US" sz="21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89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Net Revenues</a:t>
                      </a:r>
                    </a:p>
                  </a:txBody>
                  <a:tcPr marL="7924" marR="7924" marT="79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  <a:cs typeface="Arial" pitchFamily="34" charset="0"/>
                        </a:rPr>
                        <a:t>($           69,222</a:t>
                      </a:r>
                      <a:r>
                        <a:rPr lang="en-US" sz="21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  <a:cs typeface="Arial" pitchFamily="34" charset="0"/>
                        </a:rPr>
                        <a:t>($       502,511</a:t>
                      </a:r>
                      <a:r>
                        <a:rPr lang="en-US" sz="21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  <a:cs typeface="Arial" pitchFamily="34" charset="0"/>
                        </a:rPr>
                        <a:t>($   1,973,106)</a:t>
                      </a:r>
                      <a:endParaRPr lang="en-US" sz="2100" b="0" i="0" u="none" strike="noStrike" dirty="0">
                        <a:solidFill>
                          <a:srgbClr val="FF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Net </a:t>
                      </a:r>
                      <a:r>
                        <a:rPr lang="en-US" sz="22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Assets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7924" marR="7924" marT="79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13,733,548 </a:t>
                      </a:r>
                      <a:endParaRPr lang="en-US" sz="21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13,231,037 </a:t>
                      </a:r>
                      <a:endParaRPr lang="en-US" sz="21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1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11,257,931 </a:t>
                      </a:r>
                      <a:endParaRPr lang="en-US" sz="21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1" name="Slide Number Placeholder 1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F7ACD5-809F-4C22-95C2-8197E66995C0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569913"/>
            <a:ext cx="7059613" cy="9509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latin typeface="Constantia" pitchFamily="18" charset="0"/>
              </a:rPr>
              <a:t>Roundtables Revenues/Expenses</a:t>
            </a:r>
            <a:br>
              <a:rPr lang="en-US" sz="3600" dirty="0" smtClean="0">
                <a:latin typeface="Constantia" pitchFamily="18" charset="0"/>
              </a:rPr>
            </a:br>
            <a:r>
              <a:rPr lang="en-US" sz="3600" dirty="0" smtClean="0">
                <a:latin typeface="Constantia" pitchFamily="18" charset="0"/>
              </a:rPr>
              <a:t>2013 - 2015</a:t>
            </a:r>
          </a:p>
        </p:txBody>
      </p:sp>
      <p:sp>
        <p:nvSpPr>
          <p:cNvPr id="52227" name="Text Box 6"/>
          <p:cNvSpPr txBox="1">
            <a:spLocks noChangeArrowheads="1"/>
          </p:cNvSpPr>
          <p:nvPr/>
        </p:nvSpPr>
        <p:spPr bwMode="auto">
          <a:xfrm>
            <a:off x="3429000" y="3505200"/>
            <a:ext cx="18288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>
                <a:solidFill>
                  <a:srgbClr val="FF0000"/>
                </a:solidFill>
                <a:latin typeface="Arial" pitchFamily="34" charset="0"/>
              </a:rPr>
              <a:t>      </a:t>
            </a:r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        </a:t>
            </a:r>
            <a:r>
              <a:rPr lang="en-US" sz="2200" b="1">
                <a:solidFill>
                  <a:srgbClr val="000000"/>
                </a:solidFill>
                <a:latin typeface="Arial" pitchFamily="34" charset="0"/>
              </a:rPr>
              <a:t>      </a:t>
            </a:r>
          </a:p>
        </p:txBody>
      </p:sp>
      <p:sp>
        <p:nvSpPr>
          <p:cNvPr id="52228" name="Text Box 7"/>
          <p:cNvSpPr txBox="1">
            <a:spLocks noChangeArrowheads="1"/>
          </p:cNvSpPr>
          <p:nvPr/>
        </p:nvSpPr>
        <p:spPr bwMode="auto">
          <a:xfrm>
            <a:off x="2057400" y="3505200"/>
            <a:ext cx="1600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b="1">
                <a:solidFill>
                  <a:srgbClr val="000000"/>
                </a:solidFill>
                <a:latin typeface="Arial" pitchFamily="34" charset="0"/>
              </a:rPr>
              <a:t>     </a:t>
            </a:r>
            <a:r>
              <a:rPr lang="en-US" sz="2200" b="1">
                <a:solidFill>
                  <a:srgbClr val="000000"/>
                </a:solidFill>
                <a:latin typeface="Arial" pitchFamily="34" charset="0"/>
              </a:rPr>
              <a:t>      </a:t>
            </a:r>
          </a:p>
        </p:txBody>
      </p:sp>
      <p:sp>
        <p:nvSpPr>
          <p:cNvPr id="52229" name="Text Box 11"/>
          <p:cNvSpPr txBox="1">
            <a:spLocks noChangeArrowheads="1"/>
          </p:cNvSpPr>
          <p:nvPr/>
        </p:nvSpPr>
        <p:spPr bwMode="auto">
          <a:xfrm>
            <a:off x="6934200" y="3505200"/>
            <a:ext cx="17526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200" b="1">
                <a:solidFill>
                  <a:srgbClr val="000000"/>
                </a:solidFill>
                <a:latin typeface="Arial" pitchFamily="34" charset="0"/>
              </a:rPr>
              <a:t>    </a:t>
            </a:r>
          </a:p>
        </p:txBody>
      </p:sp>
      <p:sp>
        <p:nvSpPr>
          <p:cNvPr id="52230" name="Text Box 12"/>
          <p:cNvSpPr txBox="1">
            <a:spLocks noChangeArrowheads="1"/>
          </p:cNvSpPr>
          <p:nvPr/>
        </p:nvSpPr>
        <p:spPr bwMode="auto">
          <a:xfrm>
            <a:off x="8534400" y="6248400"/>
            <a:ext cx="184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 b="1">
              <a:solidFill>
                <a:srgbClr val="006B61"/>
              </a:solidFill>
              <a:latin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274232"/>
              </p:ext>
            </p:extLst>
          </p:nvPr>
        </p:nvGraphicFramePr>
        <p:xfrm>
          <a:off x="685800" y="2336800"/>
          <a:ext cx="7696200" cy="2627086"/>
        </p:xfrm>
        <a:graphic>
          <a:graphicData uri="http://schemas.openxmlformats.org/drawingml/2006/table">
            <a:tbl>
              <a:tblPr/>
              <a:tblGrid>
                <a:gridCol w="2445101"/>
                <a:gridCol w="1826245"/>
                <a:gridCol w="1645484"/>
                <a:gridCol w="1779370"/>
              </a:tblGrid>
              <a:tr h="540339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2013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Actual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2014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Budget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2015 </a:t>
                      </a:r>
                    </a:p>
                    <a:p>
                      <a:pPr algn="ctr" rtl="0" fontAlgn="b"/>
                      <a:r>
                        <a:rPr lang="en-US" sz="18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Proposed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33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Revenues</a:t>
                      </a: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 410,750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395,020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412,785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954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Expenses</a:t>
                      </a: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 287,481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334,753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365,223 </a:t>
                      </a:r>
                      <a:endParaRPr lang="en-US" sz="22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039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Net Revenues</a:t>
                      </a: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 123,269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60,267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    47,562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64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Net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Assets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8420" marR="8420" marT="84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1,329,869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1,390,136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  <a:cs typeface="Arial" pitchFamily="34" charset="0"/>
                        </a:rPr>
                        <a:t>$    1,437,278 </a:t>
                      </a:r>
                      <a:endParaRPr lang="en-US" sz="22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050"/>
          <p:cNvSpPr>
            <a:spLocks noGrp="1" noChangeArrowheads="1"/>
          </p:cNvSpPr>
          <p:nvPr>
            <p:ph type="ctrTitle"/>
          </p:nvPr>
        </p:nvSpPr>
        <p:spPr>
          <a:xfrm>
            <a:off x="533400" y="1752600"/>
            <a:ext cx="8312150" cy="1676400"/>
          </a:xfrm>
        </p:spPr>
        <p:txBody>
          <a:bodyPr anchorCtr="0"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rgbClr val="FFFF00"/>
                </a:solidFill>
                <a:latin typeface="Constantia" pitchFamily="18" charset="0"/>
              </a:rPr>
              <a:t>FY15 Annual Estimate of </a:t>
            </a:r>
            <a:r>
              <a:rPr lang="en-US" dirty="0">
                <a:solidFill>
                  <a:srgbClr val="FFFF00"/>
                </a:solidFill>
                <a:latin typeface="Constantia" pitchFamily="18" charset="0"/>
              </a:rPr>
              <a:t>Income &amp; Budgetary Ceilings </a:t>
            </a:r>
            <a:br>
              <a:rPr lang="en-US" dirty="0">
                <a:solidFill>
                  <a:srgbClr val="FFFF00"/>
                </a:solidFill>
                <a:latin typeface="Constantia" pitchFamily="18" charset="0"/>
              </a:rPr>
            </a:br>
            <a:r>
              <a:rPr lang="en-US" b="1" i="1" dirty="0" smtClean="0">
                <a:solidFill>
                  <a:srgbClr val="FFFF00"/>
                </a:solidFill>
                <a:latin typeface="Constantia" pitchFamily="18" charset="0"/>
              </a:rPr>
              <a:t/>
            </a:r>
            <a:br>
              <a:rPr lang="en-US" b="1" i="1" dirty="0" smtClean="0">
                <a:solidFill>
                  <a:srgbClr val="FFFF00"/>
                </a:solidFill>
                <a:latin typeface="Constantia" pitchFamily="18" charset="0"/>
              </a:rPr>
            </a:br>
            <a:endParaRPr lang="en-US" sz="1800" b="1" dirty="0" smtClean="0">
              <a:solidFill>
                <a:srgbClr val="FFFF00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91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457200"/>
            <a:ext cx="6629400" cy="1219200"/>
          </a:xfrm>
        </p:spPr>
        <p:txBody>
          <a:bodyPr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Total ALA Fiscal Year 2015</a:t>
            </a:r>
            <a:b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Budgetary Ceiling</a:t>
            </a:r>
          </a:p>
        </p:txBody>
      </p:sp>
      <p:sp>
        <p:nvSpPr>
          <p:cNvPr id="96258" name="Text Box 3"/>
          <p:cNvSpPr txBox="1">
            <a:spLocks noChangeArrowheads="1"/>
          </p:cNvSpPr>
          <p:nvPr/>
        </p:nvSpPr>
        <p:spPr bwMode="auto">
          <a:xfrm>
            <a:off x="4114800" y="3276600"/>
            <a:ext cx="76200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4000" dirty="0">
                <a:solidFill>
                  <a:schemeClr val="tx2"/>
                </a:solidFill>
                <a:latin typeface="Constantia" pitchFamily="18" charset="0"/>
              </a:rPr>
              <a:t>+</a:t>
            </a:r>
          </a:p>
        </p:txBody>
      </p:sp>
      <p:sp>
        <p:nvSpPr>
          <p:cNvPr id="96259" name="Text Box 4"/>
          <p:cNvSpPr txBox="1">
            <a:spLocks noChangeArrowheads="1"/>
          </p:cNvSpPr>
          <p:nvPr/>
        </p:nvSpPr>
        <p:spPr bwMode="auto">
          <a:xfrm>
            <a:off x="1570182" y="2362200"/>
            <a:ext cx="56388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 dirty="0" smtClean="0">
                <a:solidFill>
                  <a:schemeClr val="tx2"/>
                </a:solidFill>
                <a:latin typeface="Constantia" pitchFamily="18" charset="0"/>
              </a:rPr>
              <a:t>Net Assets 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1600" b="1" dirty="0" smtClean="0">
                <a:solidFill>
                  <a:schemeClr val="tx2"/>
                </a:solidFill>
                <a:latin typeface="Constantia" pitchFamily="18" charset="0"/>
              </a:rPr>
              <a:t>(Unexpended balance remaining from FY 2014)</a:t>
            </a:r>
            <a:endParaRPr lang="en-US" sz="1600" b="1" dirty="0">
              <a:solidFill>
                <a:schemeClr val="tx2"/>
              </a:solidFill>
              <a:latin typeface="Constantia" pitchFamily="18" charset="0"/>
            </a:endParaRPr>
          </a:p>
        </p:txBody>
      </p:sp>
      <p:sp>
        <p:nvSpPr>
          <p:cNvPr id="96260" name="Text Box 5"/>
          <p:cNvSpPr txBox="1">
            <a:spLocks noChangeArrowheads="1"/>
          </p:cNvSpPr>
          <p:nvPr/>
        </p:nvSpPr>
        <p:spPr bwMode="auto">
          <a:xfrm>
            <a:off x="1981200" y="5424488"/>
            <a:ext cx="5029200" cy="579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tx2"/>
                </a:solidFill>
                <a:latin typeface="Constantia" pitchFamily="18" charset="0"/>
              </a:rPr>
              <a:t>Budgetary Ceiling</a:t>
            </a:r>
          </a:p>
        </p:txBody>
      </p:sp>
      <p:sp>
        <p:nvSpPr>
          <p:cNvPr id="96261" name="Text Box 6"/>
          <p:cNvSpPr txBox="1">
            <a:spLocks noChangeArrowheads="1"/>
          </p:cNvSpPr>
          <p:nvPr/>
        </p:nvSpPr>
        <p:spPr bwMode="auto">
          <a:xfrm>
            <a:off x="4114800" y="4799013"/>
            <a:ext cx="68580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4000" dirty="0">
                <a:solidFill>
                  <a:schemeClr val="tx2"/>
                </a:solidFill>
                <a:latin typeface="Tahoma" pitchFamily="34" charset="0"/>
              </a:rPr>
              <a:t>=</a:t>
            </a:r>
          </a:p>
        </p:txBody>
      </p:sp>
      <p:sp>
        <p:nvSpPr>
          <p:cNvPr id="96262" name="Text Box 7"/>
          <p:cNvSpPr txBox="1">
            <a:spLocks noChangeArrowheads="1"/>
          </p:cNvSpPr>
          <p:nvPr/>
        </p:nvSpPr>
        <p:spPr bwMode="auto">
          <a:xfrm>
            <a:off x="2514600" y="4038600"/>
            <a:ext cx="388620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 dirty="0" smtClean="0">
                <a:solidFill>
                  <a:schemeClr val="tx2"/>
                </a:solidFill>
                <a:latin typeface="Constantia" pitchFamily="18" charset="0"/>
              </a:rPr>
              <a:t>Revenue 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sz="1600" b="1" dirty="0" smtClean="0">
                <a:solidFill>
                  <a:schemeClr val="tx2"/>
                </a:solidFill>
                <a:latin typeface="Constantia" pitchFamily="18" charset="0"/>
              </a:rPr>
              <a:t>(Anticipated for FY 2015)</a:t>
            </a:r>
            <a:endParaRPr lang="en-US" sz="1600" b="1" dirty="0">
              <a:solidFill>
                <a:schemeClr val="tx2"/>
              </a:solidFill>
              <a:latin typeface="Constantia" pitchFamily="18" charset="0"/>
            </a:endParaRP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57200" y="6392863"/>
            <a:ext cx="38862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 dirty="0">
                <a:solidFill>
                  <a:schemeClr val="tx2"/>
                </a:solidFill>
                <a:latin typeface="Constantia" pitchFamily="18" charset="0"/>
              </a:rPr>
              <a:t>See Article IX, page 30 of ALA Handbook</a:t>
            </a:r>
          </a:p>
        </p:txBody>
      </p:sp>
    </p:spTree>
    <p:extLst>
      <p:ext uri="{BB962C8B-B14F-4D97-AF65-F5344CB8AC3E}">
        <p14:creationId xmlns:p14="http://schemas.microsoft.com/office/powerpoint/2010/main" val="2418230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228601"/>
            <a:ext cx="7010400" cy="990599"/>
          </a:xfrm>
        </p:spPr>
        <p:txBody>
          <a:bodyPr>
            <a:normAutofit fontScale="90000"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General Fund </a:t>
            </a:r>
            <a:b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Annual</a:t>
            </a:r>
            <a:r>
              <a:rPr lang="en-US" sz="3600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Constantia" pitchFamily="18" charset="0"/>
              </a:rPr>
              <a:t> </a:t>
            </a:r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Estimate of Income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5497513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Budgeted FY 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2015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Revenues</a:t>
            </a:r>
          </a:p>
          <a:p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Dues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Material Sales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Subscriptions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Advertising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Meet/Conferences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Miscellaneous</a:t>
            </a:r>
          </a:p>
          <a:p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Total Budgetary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Ceiling (2015)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5867401" y="1905000"/>
            <a:ext cx="20574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/>
            <a:endParaRPr lang="en-US" sz="3000" b="1" dirty="0">
              <a:solidFill>
                <a:srgbClr val="004386"/>
              </a:solidFill>
              <a:latin typeface="Arial" pitchFamily="34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$5,568,894</a:t>
            </a:r>
            <a:endParaRPr lang="en-US" sz="3000" u="sng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6,061,218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3,231,539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4,119,068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8,115,075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/>
            <a:r>
              <a:rPr lang="en-US" sz="3000" u="sng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2,462,214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/>
            </a:r>
            <a:b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</a:b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/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$29,558,008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7772400" y="228600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sz="1600" b="1">
              <a:solidFill>
                <a:schemeClr val="hlin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6363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95400" y="430213"/>
            <a:ext cx="6705600" cy="1246187"/>
          </a:xfrm>
        </p:spPr>
        <p:txBody>
          <a:bodyPr>
            <a:norm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Divisions </a:t>
            </a:r>
            <a:b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Annual Estimate of Income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228600" y="2286000"/>
            <a:ext cx="59436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Estimated Beginning -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Net Asset Balance</a:t>
            </a:r>
            <a:r>
              <a:rPr lang="en-US" sz="3000" b="1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(Ending 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FY14Projection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)</a:t>
            </a:r>
          </a:p>
          <a:p>
            <a:r>
              <a:rPr lang="en-US" sz="3000" b="1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Budgeted FY 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2015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Revenue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Other Revenue Transfers*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	</a:t>
            </a:r>
          </a:p>
          <a:p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Total Budgetary 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Ceiling (2015)</a:t>
            </a:r>
          </a:p>
          <a:p>
            <a:endParaRPr lang="en-US" sz="3000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01379" name="Text Box 4"/>
          <p:cNvSpPr txBox="1">
            <a:spLocks noChangeArrowheads="1"/>
          </p:cNvSpPr>
          <p:nvPr/>
        </p:nvSpPr>
        <p:spPr bwMode="auto">
          <a:xfrm>
            <a:off x="5715000" y="2286001"/>
            <a:ext cx="305662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>
              <a:defRPr/>
            </a:pPr>
            <a:endParaRPr lang="en-US" sz="3000" b="1" dirty="0"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  <a:p>
            <a:pPr algn="r" eaLnBrk="0" hangingPunct="0">
              <a:defRPr/>
            </a:pP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$ 13,231,037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 eaLnBrk="0" hangingPunct="0">
              <a:defRPr/>
            </a:pP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$13,544,325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 eaLnBrk="0" hangingPunct="0">
              <a:defRPr/>
            </a:pPr>
            <a:r>
              <a:rPr lang="en-US" sz="3000" u="sng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        18,215</a:t>
            </a:r>
            <a:endParaRPr lang="en-US" sz="3000" u="sng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 eaLnBrk="0" hangingPunct="0">
              <a:defRPr/>
            </a:pP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 eaLnBrk="0" hangingPunct="0">
              <a:defRPr/>
            </a:pP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	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$26,793,577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7772400" y="228600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sz="1600" b="1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228600" y="6400800"/>
            <a:ext cx="39624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sz="1200" dirty="0">
                <a:latin typeface="Constantia" pitchFamily="18" charset="0"/>
              </a:rPr>
              <a:t>*Life and Continuing Member </a:t>
            </a:r>
            <a:r>
              <a:rPr lang="en-US" sz="1200" dirty="0" smtClean="0">
                <a:latin typeface="Constantia" pitchFamily="18" charset="0"/>
              </a:rPr>
              <a:t>Dues</a:t>
            </a:r>
          </a:p>
        </p:txBody>
      </p:sp>
    </p:spTree>
    <p:extLst>
      <p:ext uri="{BB962C8B-B14F-4D97-AF65-F5344CB8AC3E}">
        <p14:creationId xmlns:p14="http://schemas.microsoft.com/office/powerpoint/2010/main" val="29734557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505200"/>
            <a:ext cx="6400800" cy="12954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b="1" i="1" dirty="0" smtClean="0">
                <a:latin typeface="Constantia" pitchFamily="18" charset="0"/>
              </a:rPr>
              <a:t>Reviewed by BARC and </a:t>
            </a:r>
          </a:p>
          <a:p>
            <a:pPr>
              <a:spcBef>
                <a:spcPts val="0"/>
              </a:spcBef>
            </a:pPr>
            <a:r>
              <a:rPr lang="en-US" sz="2400" b="1" i="1" dirty="0" smtClean="0">
                <a:latin typeface="Constantia" pitchFamily="18" charset="0"/>
              </a:rPr>
              <a:t>the Executive Board at the </a:t>
            </a:r>
          </a:p>
          <a:p>
            <a:pPr>
              <a:spcBef>
                <a:spcPts val="0"/>
              </a:spcBef>
            </a:pPr>
            <a:r>
              <a:rPr lang="en-US" sz="2400" b="1" i="1" dirty="0" smtClean="0">
                <a:latin typeface="Constantia" pitchFamily="18" charset="0"/>
              </a:rPr>
              <a:t>2014 Spring Meeting</a:t>
            </a:r>
            <a:endParaRPr lang="en-US" sz="2400" b="1" i="1" dirty="0">
              <a:latin typeface="Constant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Constantia" pitchFamily="18" charset="0"/>
              </a:rPr>
              <a:t>FY 2015 Preliminary Budget</a:t>
            </a:r>
            <a:endParaRPr lang="en-US" dirty="0">
              <a:solidFill>
                <a:srgbClr val="FFFF00"/>
              </a:solidFill>
              <a:latin typeface="Constant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30213"/>
            <a:ext cx="8686800" cy="1550987"/>
          </a:xfrm>
        </p:spPr>
        <p:txBody>
          <a:bodyPr>
            <a:norm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000" b="1" i="1" dirty="0" smtClean="0">
                <a:solidFill>
                  <a:schemeClr val="hlink"/>
                </a:solidFill>
                <a:latin typeface="Constantia" pitchFamily="18" charset="0"/>
              </a:rPr>
              <a:t> </a:t>
            </a:r>
            <a:r>
              <a:rPr lang="en-US" sz="4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Round Tables </a:t>
            </a:r>
            <a:br>
              <a:rPr lang="en-US" sz="4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r>
              <a:rPr lang="en-US" sz="4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Annual</a:t>
            </a:r>
            <a:r>
              <a:rPr lang="en-US" sz="4000" b="1" i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 </a:t>
            </a:r>
            <a:r>
              <a:rPr lang="en-US" sz="4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Estimate of Income</a:t>
            </a:r>
            <a:endParaRPr lang="en-US" sz="4000" b="1" i="1" dirty="0" smtClean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/>
              <a:latin typeface="Constantia" pitchFamily="18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85738" y="2555875"/>
            <a:ext cx="5652638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Estimated Beginning -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Net Asset Balance</a:t>
            </a:r>
            <a:r>
              <a:rPr lang="en-US" sz="3000" b="1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(Ending 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FY14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Projection)</a:t>
            </a:r>
            <a:endParaRPr lang="en-US" sz="3000" b="1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r>
              <a:rPr lang="en-US" sz="3000" b="1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Budgeted FY 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2015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Revenue</a:t>
            </a:r>
          </a:p>
          <a:p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Total Budgetary 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Ceiling (2015)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5257801" y="2544763"/>
            <a:ext cx="3505199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/>
            <a:endParaRPr lang="en-US" sz="3000" b="1" dirty="0">
              <a:solidFill>
                <a:schemeClr val="hlink"/>
              </a:solidFill>
              <a:latin typeface="Arial" pitchFamily="34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$1,389,716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u="sng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$412,785</a:t>
            </a:r>
            <a:endParaRPr lang="en-US" sz="3000" u="sng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	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$1,802,501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7772400" y="228600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sz="1600" b="1">
              <a:solidFill>
                <a:schemeClr val="hlin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6944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8763000" cy="1447800"/>
          </a:xfrm>
        </p:spPr>
        <p:txBody>
          <a:bodyPr>
            <a:norm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Grants and Awards </a:t>
            </a:r>
            <a:b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Annual</a:t>
            </a:r>
            <a:r>
              <a:rPr lang="en-US" sz="3600" b="1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Constantia" pitchFamily="18" charset="0"/>
              </a:rPr>
              <a:t> </a:t>
            </a:r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Estimate of Income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57200" y="2438401"/>
            <a:ext cx="6019800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Non-Government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Governments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Contributions</a:t>
            </a:r>
          </a:p>
          <a:p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Total Budgetary 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Ceiling (2015)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5029200" y="2514600"/>
            <a:ext cx="3578225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$1,855,395 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2,498,437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u="sng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503,524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 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	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$4,857,356</a:t>
            </a:r>
          </a:p>
        </p:txBody>
      </p:sp>
    </p:spTree>
    <p:extLst>
      <p:ext uri="{BB962C8B-B14F-4D97-AF65-F5344CB8AC3E}">
        <p14:creationId xmlns:p14="http://schemas.microsoft.com/office/powerpoint/2010/main" val="21659611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8534400" cy="1371600"/>
          </a:xfrm>
        </p:spPr>
        <p:txBody>
          <a:bodyPr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Long-Term Investment </a:t>
            </a:r>
            <a:b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Annual Estimate of Income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87037" y="2209800"/>
            <a:ext cx="6781800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Budgeted FY 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2015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Revenue</a:t>
            </a:r>
            <a:r>
              <a:rPr lang="en-US" sz="3000" b="1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</a:t>
            </a:r>
          </a:p>
          <a:p>
            <a:r>
              <a:rPr lang="en-US" sz="3000" b="1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 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Interest/Dividend 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Transfer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r>
              <a:rPr lang="en-US" sz="3000" b="1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  </a:t>
            </a: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Spectrum Interest/Dividends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  Spectrum Capital Gain</a:t>
            </a: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  Life Member Dues</a:t>
            </a:r>
          </a:p>
          <a:p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Total Budgetary </a:t>
            </a:r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Ceiling (2015)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167438" y="2202872"/>
            <a:ext cx="2682875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$1,276,098  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dirty="0" smtClean="0">
                <a:solidFill>
                  <a:srgbClr val="FF0000"/>
                </a:solidFill>
                <a:latin typeface="Constantia" pitchFamily="18" charset="0"/>
                <a:cs typeface="Arial" pitchFamily="34" charset="0"/>
              </a:rPr>
              <a:t>-533,568</a:t>
            </a:r>
            <a:endParaRPr lang="en-US" sz="3000" dirty="0">
              <a:solidFill>
                <a:srgbClr val="FF0000"/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150,244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236,638</a:t>
            </a:r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u="sng" dirty="0" smtClean="0">
                <a:solidFill>
                  <a:srgbClr val="FF0000"/>
                </a:solidFill>
                <a:latin typeface="Constantia" pitchFamily="18" charset="0"/>
                <a:cs typeface="Arial" pitchFamily="34" charset="0"/>
              </a:rPr>
              <a:t>-62,633</a:t>
            </a:r>
            <a:endParaRPr lang="en-US" sz="3000" u="sng" dirty="0">
              <a:solidFill>
                <a:srgbClr val="FF0000"/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endParaRPr lang="en-US" sz="3000" dirty="0">
              <a:solidFill>
                <a:schemeClr val="tx2">
                  <a:lumMod val="50000"/>
                </a:schemeClr>
              </a:solidFill>
              <a:latin typeface="Constantia" pitchFamily="18" charset="0"/>
              <a:cs typeface="Arial" pitchFamily="34" charset="0"/>
            </a:endParaRPr>
          </a:p>
          <a:p>
            <a:pPr algn="r"/>
            <a:r>
              <a:rPr lang="en-US" sz="30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  <a:cs typeface="Arial" pitchFamily="34" charset="0"/>
              </a:rPr>
              <a:t>$1,066,779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7772400" y="228600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sz="1600" b="1">
              <a:solidFill>
                <a:schemeClr val="hlin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164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466138" cy="990600"/>
          </a:xfrm>
        </p:spPr>
        <p:txBody>
          <a:bodyPr>
            <a:noAutofit/>
          </a:bodyPr>
          <a:lstStyle/>
          <a:p>
            <a:pPr marL="54864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latin typeface="Constantia" pitchFamily="18" charset="0"/>
              </a:rPr>
              <a:t>Total ALA FY 2015 Budgetary Ceilings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609600" y="2362200"/>
            <a:ext cx="5181600" cy="440120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defRPr/>
            </a:pP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General Fund</a:t>
            </a:r>
          </a:p>
          <a:p>
            <a:pPr>
              <a:defRPr/>
            </a:pP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Divisions</a:t>
            </a:r>
          </a:p>
          <a:p>
            <a:pPr>
              <a:defRPr/>
            </a:pP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Round Tables</a:t>
            </a:r>
          </a:p>
          <a:p>
            <a:pPr>
              <a:defRPr/>
            </a:pP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Grants &amp; Awards</a:t>
            </a:r>
          </a:p>
          <a:p>
            <a:pPr>
              <a:defRPr/>
            </a:pP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Long Term Investments</a:t>
            </a:r>
          </a:p>
          <a:p>
            <a:pPr>
              <a:defRPr/>
            </a:pP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                          </a:t>
            </a:r>
            <a:endParaRPr lang="en-US" sz="3200" dirty="0" smtClean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>
              <a:defRPr/>
            </a:pP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                                        Total</a:t>
            </a:r>
            <a:endParaRPr lang="en-US" sz="32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>
              <a:defRPr/>
            </a:pPr>
            <a:endParaRPr lang="en-US" sz="2800" dirty="0" smtClean="0">
              <a:solidFill>
                <a:schemeClr val="tx2">
                  <a:lumMod val="50000"/>
                </a:schemeClr>
              </a:solidFill>
              <a:latin typeface="Perpetua" pitchFamily="18" charset="0"/>
            </a:endParaRPr>
          </a:p>
          <a:p>
            <a:pPr>
              <a:defRPr/>
            </a:pP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Perpetua" pitchFamily="18" charset="0"/>
              </a:rPr>
              <a:t>  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Perpetua" pitchFamily="18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5562600" y="2362200"/>
            <a:ext cx="2743199" cy="526297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>
              <a:defRPr/>
            </a:pP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$29,558,008</a:t>
            </a:r>
            <a:endParaRPr lang="en-US" sz="32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26,793,577</a:t>
            </a:r>
            <a:endParaRPr lang="en-US" sz="32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1,802,501</a:t>
            </a:r>
            <a:endParaRPr lang="en-US" sz="32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4,857,356</a:t>
            </a:r>
            <a:endParaRPr lang="en-US" sz="3200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r>
              <a:rPr lang="en-US" sz="3200" u="sng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1,066,779</a:t>
            </a:r>
          </a:p>
          <a:p>
            <a:pPr algn="r">
              <a:defRPr/>
            </a:pPr>
            <a:endParaRPr lang="en-US" sz="3200" u="sng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r>
              <a:rPr lang="en-US" sz="3200" u="sng" dirty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$</a:t>
            </a:r>
            <a:r>
              <a:rPr lang="en-US" sz="3200" u="sng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64,078,221</a:t>
            </a:r>
            <a:endParaRPr lang="en-US" sz="3200" u="sng" dirty="0">
              <a:solidFill>
                <a:schemeClr val="tx2">
                  <a:lumMod val="50000"/>
                </a:schemeClr>
              </a:solidFill>
              <a:latin typeface="Constantia" pitchFamily="18" charset="0"/>
            </a:endParaRPr>
          </a:p>
          <a:p>
            <a:pPr algn="r">
              <a:defRPr/>
            </a:pPr>
            <a:endParaRPr lang="en-US" sz="2800" dirty="0">
              <a:solidFill>
                <a:schemeClr val="tx2">
                  <a:lumMod val="50000"/>
                </a:schemeClr>
              </a:solidFill>
              <a:latin typeface="Perpetua" pitchFamily="18" charset="0"/>
            </a:endParaRPr>
          </a:p>
          <a:p>
            <a:pPr algn="r">
              <a:defRPr/>
            </a:pPr>
            <a:endParaRPr lang="en-US" sz="2800" dirty="0" smtClean="0">
              <a:solidFill>
                <a:schemeClr val="tx2">
                  <a:lumMod val="50000"/>
                </a:schemeClr>
              </a:solidFill>
              <a:latin typeface="+mn-lt"/>
              <a:cs typeface="Arial" pitchFamily="34" charset="0"/>
            </a:endParaRPr>
          </a:p>
          <a:p>
            <a:pPr algn="r">
              <a:defRPr/>
            </a:pPr>
            <a:endParaRPr lang="en-US" sz="2800" dirty="0" smtClean="0">
              <a:solidFill>
                <a:schemeClr val="tx2">
                  <a:lumMod val="50000"/>
                </a:schemeClr>
              </a:solidFill>
              <a:latin typeface="Perpetua" pitchFamily="18" charset="0"/>
            </a:endParaRPr>
          </a:p>
          <a:p>
            <a:pPr algn="r">
              <a:defRPr/>
            </a:pPr>
            <a:endParaRPr lang="en-US" sz="2800" dirty="0">
              <a:solidFill>
                <a:schemeClr val="tx2">
                  <a:lumMod val="50000"/>
                </a:schemeClr>
              </a:solidFill>
              <a:latin typeface="Perpetua" pitchFamily="18" charset="0"/>
            </a:endParaRP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7772400" y="152400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 b="1">
              <a:solidFill>
                <a:schemeClr val="hlink"/>
              </a:solidFill>
              <a:latin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6705600" cy="1066800"/>
          </a:xfrm>
        </p:spPr>
        <p:txBody>
          <a:bodyPr>
            <a:norm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REQUEST OF COUNCIL</a:t>
            </a:r>
            <a:r>
              <a:rPr lang="en-US" sz="4000" b="1" dirty="0" smtClean="0">
                <a:solidFill>
                  <a:schemeClr val="tx1"/>
                </a:solidFill>
                <a:effectLst/>
                <a:latin typeface="Constantia" pitchFamily="18" charset="0"/>
              </a:rPr>
              <a:t> </a:t>
            </a:r>
            <a:r>
              <a:rPr lang="en-US" sz="4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>  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1905000"/>
            <a:ext cx="7543800" cy="4648200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5700" b="1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</a:rPr>
              <a:t>Approval of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5700" b="1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</a:rPr>
              <a:t>Fiscal Year 2015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5700" b="1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</a:rPr>
              <a:t> Budgetary Ceiling of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5700" b="1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</a:rPr>
              <a:t>$64,078,221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5400" dirty="0" smtClean="0">
              <a:solidFill>
                <a:schemeClr val="tx2">
                  <a:lumMod val="75000"/>
                </a:schemeClr>
              </a:solidFill>
              <a:latin typeface="Constantia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en-US" sz="3300" b="1" dirty="0" smtClean="0">
                <a:latin typeface="Constantia" pitchFamily="18" charset="0"/>
              </a:rPr>
              <a:t>Are There Any Questions?	</a:t>
            </a:r>
          </a:p>
        </p:txBody>
      </p:sp>
    </p:spTree>
    <p:extLst>
      <p:ext uri="{BB962C8B-B14F-4D97-AF65-F5344CB8AC3E}">
        <p14:creationId xmlns:p14="http://schemas.microsoft.com/office/powerpoint/2010/main" val="2102437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549770"/>
          </a:xfrm>
        </p:spPr>
        <p:txBody>
          <a:bodyPr/>
          <a:lstStyle/>
          <a:p>
            <a:pPr algn="ctr"/>
            <a:r>
              <a:rPr lang="en-US" dirty="0" smtClean="0">
                <a:effectLst/>
                <a:latin typeface="Constantia" pitchFamily="18" charset="0"/>
              </a:rPr>
              <a:t>Mark Your Ballot </a:t>
            </a:r>
            <a:br>
              <a:rPr lang="en-US" dirty="0" smtClean="0">
                <a:effectLst/>
                <a:latin typeface="Constantia" pitchFamily="18" charset="0"/>
              </a:rPr>
            </a:br>
            <a:endParaRPr lang="en-US" dirty="0">
              <a:effectLst/>
              <a:latin typeface="Constantia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199"/>
            <a:ext cx="7772400" cy="1292225"/>
          </a:xfrm>
        </p:spPr>
        <p:txBody>
          <a:bodyPr/>
          <a:lstStyle/>
          <a:p>
            <a:pPr algn="ctr"/>
            <a:r>
              <a:rPr lang="en-US" sz="5400" dirty="0" smtClean="0">
                <a:solidFill>
                  <a:schemeClr val="accent1"/>
                </a:solidFill>
                <a:latin typeface="Constantia" pitchFamily="18" charset="0"/>
              </a:rPr>
              <a:t>“FY15 Budgetary Ceiling”</a:t>
            </a:r>
            <a:endParaRPr lang="en-US" sz="5400" dirty="0">
              <a:solidFill>
                <a:schemeClr val="accent1"/>
              </a:solidFill>
              <a:latin typeface="Constant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543800" cy="3886200"/>
          </a:xfrm>
        </p:spPr>
        <p:txBody>
          <a:bodyPr>
            <a:noAutofit/>
          </a:bodyPr>
          <a:lstStyle/>
          <a:p>
            <a:pPr indent="0" eaLnBrk="1" fontAlgn="auto" hangingPunct="1">
              <a:spcAft>
                <a:spcPts val="0"/>
              </a:spcAft>
              <a:defRPr/>
            </a:pPr>
            <a:r>
              <a:rPr lang="en-US" sz="6600" dirty="0">
                <a:solidFill>
                  <a:srgbClr val="FFFF00"/>
                </a:solidFill>
                <a:effectLst/>
                <a:latin typeface="Constantia" pitchFamily="18" charset="0"/>
              </a:rPr>
              <a:t>Thank You </a:t>
            </a:r>
            <a:r>
              <a:rPr lang="en-US" sz="4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/>
            </a:r>
            <a:br>
              <a:rPr lang="en-US" sz="4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r>
              <a:rPr lang="en-US" sz="4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/>
            </a:r>
            <a:br>
              <a:rPr lang="en-US" sz="4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r>
              <a:rPr lang="en-US" sz="44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  <a:t/>
            </a:r>
            <a:br>
              <a:rPr lang="en-US" sz="44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  <a:latin typeface="Constantia" pitchFamily="18" charset="0"/>
              </a:rPr>
            </a:br>
            <a:endParaRPr lang="en-US" sz="44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/>
              <a:latin typeface="Constant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050"/>
          <p:cNvSpPr>
            <a:spLocks noGrp="1" noChangeArrowheads="1"/>
          </p:cNvSpPr>
          <p:nvPr>
            <p:ph type="ctrTitle"/>
          </p:nvPr>
        </p:nvSpPr>
        <p:spPr>
          <a:xfrm>
            <a:off x="533400" y="1752600"/>
            <a:ext cx="8312150" cy="990600"/>
          </a:xfrm>
        </p:spPr>
        <p:txBody>
          <a:bodyPr anchorCtr="0">
            <a:normAutofit fontScale="90000"/>
          </a:bodyPr>
          <a:lstStyle/>
          <a:p>
            <a:pPr indent="0"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rgbClr val="FFFF00"/>
                </a:solidFill>
                <a:effectLst/>
                <a:latin typeface="Constantia" pitchFamily="18" charset="0"/>
              </a:rPr>
              <a:t>ALA’s Financial Value Proposition</a:t>
            </a:r>
            <a:r>
              <a:rPr lang="en-US" b="1" i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Constantia" pitchFamily="18" charset="0"/>
              </a:rPr>
              <a:t/>
            </a:r>
            <a:br>
              <a:rPr lang="en-US" b="1" i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Constantia" pitchFamily="18" charset="0"/>
              </a:rPr>
            </a:br>
            <a:endParaRPr lang="en-US" sz="1800" b="1" dirty="0" smtClean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Constantia" pitchFamily="18" charset="0"/>
            </a:endParaRPr>
          </a:p>
        </p:txBody>
      </p:sp>
      <p:sp>
        <p:nvSpPr>
          <p:cNvPr id="17411" name="Text Box 2051"/>
          <p:cNvSpPr txBox="1">
            <a:spLocks noChangeArrowheads="1"/>
          </p:cNvSpPr>
          <p:nvPr/>
        </p:nvSpPr>
        <p:spPr bwMode="auto">
          <a:xfrm>
            <a:off x="1219200" y="3505200"/>
            <a:ext cx="67056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800" i="1" dirty="0" smtClean="0">
                <a:solidFill>
                  <a:srgbClr val="0000FF"/>
                </a:solidFill>
                <a:latin typeface="Constantia" pitchFamily="18" charset="0"/>
              </a:rPr>
              <a:t>To </a:t>
            </a:r>
            <a:r>
              <a:rPr lang="en-US" sz="2800" i="1" dirty="0">
                <a:solidFill>
                  <a:srgbClr val="0000FF"/>
                </a:solidFill>
                <a:latin typeface="Constantia" pitchFamily="18" charset="0"/>
              </a:rPr>
              <a:t>develop  and deploy the financial resources that support the strategic </a:t>
            </a:r>
            <a:endParaRPr lang="en-US" sz="2800" i="1" dirty="0" smtClean="0">
              <a:solidFill>
                <a:srgbClr val="0000FF"/>
              </a:solidFill>
              <a:latin typeface="Constantia" pitchFamily="18" charset="0"/>
            </a:endParaRPr>
          </a:p>
          <a:p>
            <a:pPr>
              <a:spcBef>
                <a:spcPts val="0"/>
              </a:spcBef>
            </a:pPr>
            <a:r>
              <a:rPr lang="en-US" sz="2800" i="1" dirty="0" smtClean="0">
                <a:solidFill>
                  <a:srgbClr val="0000FF"/>
                </a:solidFill>
                <a:latin typeface="Constantia" pitchFamily="18" charset="0"/>
              </a:rPr>
              <a:t>plan </a:t>
            </a:r>
            <a:r>
              <a:rPr lang="en-US" sz="2800" i="1" dirty="0">
                <a:solidFill>
                  <a:srgbClr val="0000FF"/>
                </a:solidFill>
                <a:latin typeface="Constantia" pitchFamily="18" charset="0"/>
              </a:rPr>
              <a:t>and </a:t>
            </a:r>
            <a:r>
              <a:rPr lang="en-US" sz="2800" i="1" dirty="0" smtClean="0">
                <a:solidFill>
                  <a:srgbClr val="0000FF"/>
                </a:solidFill>
                <a:latin typeface="Constantia" pitchFamily="18" charset="0"/>
              </a:rPr>
              <a:t>the delivery </a:t>
            </a:r>
            <a:r>
              <a:rPr lang="en-US" sz="2800" i="1" dirty="0">
                <a:solidFill>
                  <a:srgbClr val="0000FF"/>
                </a:solidFill>
                <a:latin typeface="Constantia" pitchFamily="18" charset="0"/>
              </a:rPr>
              <a:t>of programs that are </a:t>
            </a:r>
            <a:endParaRPr lang="en-US" sz="2800" i="1" dirty="0" smtClean="0">
              <a:solidFill>
                <a:srgbClr val="0000FF"/>
              </a:solidFill>
              <a:latin typeface="Constantia" pitchFamily="18" charset="0"/>
            </a:endParaRPr>
          </a:p>
          <a:p>
            <a:pPr>
              <a:spcBef>
                <a:spcPts val="0"/>
              </a:spcBef>
            </a:pPr>
            <a:r>
              <a:rPr lang="en-US" sz="2800" i="1" dirty="0" smtClean="0">
                <a:solidFill>
                  <a:srgbClr val="0000FF"/>
                </a:solidFill>
                <a:latin typeface="Constantia" pitchFamily="18" charset="0"/>
              </a:rPr>
              <a:t>responsive </a:t>
            </a:r>
            <a:r>
              <a:rPr lang="en-US" sz="2800" i="1" dirty="0">
                <a:solidFill>
                  <a:srgbClr val="0000FF"/>
                </a:solidFill>
                <a:latin typeface="Constantia" pitchFamily="18" charset="0"/>
              </a:rPr>
              <a:t>to member needs and support the improvement of library service</a:t>
            </a:r>
            <a:r>
              <a:rPr lang="en-US" sz="2800" i="1" dirty="0" smtClean="0">
                <a:solidFill>
                  <a:srgbClr val="0000FF"/>
                </a:solidFill>
                <a:latin typeface="Constantia" pitchFamily="18" charset="0"/>
              </a:rPr>
              <a:t>.</a:t>
            </a:r>
            <a:endParaRPr lang="en-US" sz="2800" i="1" dirty="0">
              <a:solidFill>
                <a:srgbClr val="0000FF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91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latin typeface="Constantia" pitchFamily="18" charset="0"/>
              </a:rPr>
              <a:t>ALA Programmatic </a:t>
            </a:r>
            <a:br>
              <a:rPr lang="en-US" sz="3600" dirty="0" smtClean="0">
                <a:latin typeface="Constantia" pitchFamily="18" charset="0"/>
              </a:rPr>
            </a:br>
            <a:r>
              <a:rPr lang="en-US" sz="3600" dirty="0" smtClean="0">
                <a:latin typeface="Constantia" pitchFamily="18" charset="0"/>
              </a:rPr>
              <a:t>Priorities </a:t>
            </a:r>
            <a:r>
              <a:rPr lang="en-US" sz="3000" dirty="0" smtClean="0">
                <a:latin typeface="Constantia" pitchFamily="18" charset="0"/>
              </a:rPr>
              <a:t>– </a:t>
            </a:r>
            <a:r>
              <a:rPr lang="en-US" sz="1800" i="1" dirty="0" smtClean="0">
                <a:latin typeface="Constantia" pitchFamily="18" charset="0"/>
              </a:rPr>
              <a:t>Aligned with the FY 2015 Budget</a:t>
            </a:r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031367-792F-4074-8604-B4249007A0B3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"/>
          </p:nvPr>
        </p:nvSpPr>
        <p:spPr>
          <a:xfrm>
            <a:off x="838200" y="2057400"/>
            <a:ext cx="3652838" cy="39624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Advocacy for Libraries and the Profession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Diversity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Equitable Access to Information and Library Services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b="1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Education and Lifelong Learning 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dirty="0" smtClean="0">
              <a:latin typeface="Perpetua" pitchFamily="18" charset="0"/>
            </a:endParaRPr>
          </a:p>
        </p:txBody>
      </p:sp>
      <p:sp>
        <p:nvSpPr>
          <p:cNvPr id="14340" name="Content Placeholder 4"/>
          <p:cNvSpPr>
            <a:spLocks noGrp="1"/>
          </p:cNvSpPr>
          <p:nvPr>
            <p:ph sz="quarter" idx="2"/>
          </p:nvPr>
        </p:nvSpPr>
        <p:spPr>
          <a:xfrm>
            <a:off x="4933950" y="1676400"/>
            <a:ext cx="3749040" cy="43434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000000"/>
              </a:solidFill>
              <a:latin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Literacy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Organizational Excellence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Intellectual Freedom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Constanti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Transforming Libraries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5000"/>
              </a:lnSpc>
              <a:buFont typeface="Wingdings" pitchFamily="2" charset="2"/>
              <a:buNone/>
            </a:pPr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001000" cy="8683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latin typeface="Constantia" pitchFamily="18" charset="0"/>
              </a:rPr>
              <a:t>Strategic Initiatives </a:t>
            </a:r>
            <a:br>
              <a:rPr lang="en-US" sz="3600" dirty="0" smtClean="0">
                <a:latin typeface="Constantia" pitchFamily="18" charset="0"/>
              </a:rPr>
            </a:br>
            <a:r>
              <a:rPr lang="en-US" sz="2000" dirty="0" smtClean="0">
                <a:latin typeface="Constantia" pitchFamily="18" charset="0"/>
              </a:rPr>
              <a:t>–</a:t>
            </a:r>
            <a:r>
              <a:rPr lang="en-US" sz="3000" dirty="0" smtClean="0">
                <a:latin typeface="Constantia" pitchFamily="18" charset="0"/>
              </a:rPr>
              <a:t> </a:t>
            </a:r>
            <a:r>
              <a:rPr lang="en-US" sz="1800" i="1" dirty="0" smtClean="0">
                <a:latin typeface="Constantia" pitchFamily="18" charset="0"/>
              </a:rPr>
              <a:t>Strategic Framework for the FY 2015 Budget</a:t>
            </a:r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031367-792F-4074-8604-B4249007A0B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05238" cy="4038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Advocacy </a:t>
            </a:r>
            <a:r>
              <a:rPr lang="en-US" sz="1800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–</a:t>
            </a: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sz="1900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ALA shall advocate the public value of librarians, libraries and information services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None/>
            </a:pPr>
            <a:endParaRPr lang="en-US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Professional and Leadership Development </a:t>
            </a:r>
            <a:r>
              <a:rPr lang="en-US" sz="1800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– </a:t>
            </a: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The professional and leadership development of librarians and library workers is essential to high-quality professional practice and the future of libraries and information services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b="1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Perpetua" pitchFamily="18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dirty="0" smtClean="0">
              <a:latin typeface="Perpetua" pitchFamily="18" charset="0"/>
            </a:endParaRPr>
          </a:p>
        </p:txBody>
      </p:sp>
      <p:sp>
        <p:nvSpPr>
          <p:cNvPr id="14340" name="Content Placeholder 4"/>
          <p:cNvSpPr>
            <a:spLocks noGrp="1"/>
          </p:cNvSpPr>
          <p:nvPr>
            <p:ph sz="quarter" idx="2"/>
          </p:nvPr>
        </p:nvSpPr>
        <p:spPr>
          <a:xfrm>
            <a:off x="4933950" y="1676400"/>
            <a:ext cx="3749040" cy="43434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7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000000"/>
              </a:solidFill>
              <a:latin typeface="Arial" pitchFamily="34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Information Policy </a:t>
            </a:r>
            <a:r>
              <a:rPr lang="en-US" sz="1800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- </a:t>
            </a:r>
            <a:r>
              <a:rPr lang="en-US" sz="2100" dirty="0" smtClean="0">
                <a:solidFill>
                  <a:srgbClr val="000000"/>
                </a:solidFill>
                <a:latin typeface="Constantia" pitchFamily="18" charset="0"/>
                <a:cs typeface="Arial" pitchFamily="34" charset="0"/>
              </a:rPr>
              <a:t>Operating in the public interest, focuses at every level on a diverse set of policy areas that includes: intellectual freedom, privacy, civil liberties, telecommunications, funding for education and research programs, funding for libraries, copyright and licensing, government information and literacy </a:t>
            </a:r>
          </a:p>
          <a:p>
            <a:pPr>
              <a:lnSpc>
                <a:spcPct val="7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5000"/>
              </a:lnSpc>
              <a:buFont typeface="Wingdings" pitchFamily="2" charset="2"/>
              <a:buNone/>
            </a:pPr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001000" cy="8382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Constantia" pitchFamily="18" charset="0"/>
              </a:rPr>
              <a:t>FY 2015 Highlights </a:t>
            </a:r>
            <a:endParaRPr lang="en-US" sz="44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295400"/>
            <a:ext cx="4053840" cy="5410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900" dirty="0" smtClean="0"/>
              <a:t>Host Annual Conference in San Francisco, Midwinter Meeting in Chicago and ACRL National Conference in Portland OR</a:t>
            </a:r>
          </a:p>
          <a:p>
            <a:r>
              <a:rPr lang="en-US" sz="1900" dirty="0" smtClean="0"/>
              <a:t>“Spend Down” year for AASL and PLA conferences in FY16</a:t>
            </a:r>
          </a:p>
          <a:p>
            <a:pPr lvl="0"/>
            <a:r>
              <a:rPr lang="en-US" sz="1900" dirty="0" smtClean="0"/>
              <a:t>Expand the national school library advocacy campaign and Declaration for the Right to Libraries campaigns  </a:t>
            </a:r>
          </a:p>
          <a:p>
            <a:r>
              <a:rPr lang="en-US" sz="1900" dirty="0" smtClean="0"/>
              <a:t>Integrate @ Your Library and I Love My Library web sites</a:t>
            </a:r>
          </a:p>
          <a:p>
            <a:r>
              <a:rPr lang="en-US" sz="1900" dirty="0" smtClean="0"/>
              <a:t>Refine and expand  Legacy Society and Library Champions programs</a:t>
            </a:r>
          </a:p>
          <a:p>
            <a:r>
              <a:rPr lang="en-US" sz="1900" dirty="0"/>
              <a:t>Create a new Advocacy Coordinating Group</a:t>
            </a:r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295400"/>
            <a:ext cx="4191000" cy="5181600"/>
          </a:xfrm>
        </p:spPr>
        <p:txBody>
          <a:bodyPr>
            <a:normAutofit/>
          </a:bodyPr>
          <a:lstStyle/>
          <a:p>
            <a:r>
              <a:rPr lang="en-US" sz="1900" dirty="0" smtClean="0"/>
              <a:t>Provide 2% salary increase for ALA staff</a:t>
            </a:r>
          </a:p>
          <a:p>
            <a:r>
              <a:rPr lang="en-US" sz="1900" dirty="0" smtClean="0"/>
              <a:t>Support initiatives of ALA President-elect Courtney Young</a:t>
            </a:r>
          </a:p>
          <a:p>
            <a:r>
              <a:rPr lang="en-US" sz="1900" dirty="0" smtClean="0"/>
              <a:t>Emphasize “Libraries Transform Communities” initiative for 2</a:t>
            </a:r>
            <a:r>
              <a:rPr lang="en-US" sz="1900" baseline="30000" dirty="0" smtClean="0"/>
              <a:t>nd</a:t>
            </a:r>
            <a:r>
              <a:rPr lang="en-US" sz="1900" dirty="0" smtClean="0"/>
              <a:t> year with Harwood Institute for Public Innovation</a:t>
            </a:r>
          </a:p>
          <a:p>
            <a:r>
              <a:rPr lang="en-US" sz="1900" dirty="0" smtClean="0"/>
              <a:t>Lobby for LSTA, School Libraries and ESEA, broadband service to all libraries, support for LOC and GPO-FDLP, IMLS programs, preservation of fair use and other copyright policies</a:t>
            </a:r>
          </a:p>
          <a:p>
            <a:pPr>
              <a:buNone/>
            </a:pPr>
            <a:endParaRPr lang="en-US" sz="1900" dirty="0" smtClean="0"/>
          </a:p>
          <a:p>
            <a:pPr>
              <a:spcBef>
                <a:spcPts val="0"/>
              </a:spcBef>
              <a:buNone/>
            </a:pPr>
            <a:r>
              <a:rPr lang="en-US" sz="1000" dirty="0" smtClean="0"/>
              <a:t>LSTA – Library Services Technology Act</a:t>
            </a:r>
          </a:p>
          <a:p>
            <a:pPr>
              <a:spcBef>
                <a:spcPts val="0"/>
              </a:spcBef>
              <a:buNone/>
            </a:pPr>
            <a:r>
              <a:rPr lang="en-US" sz="1000" dirty="0" smtClean="0"/>
              <a:t>ESEA – Elementary and Secondary Education Act</a:t>
            </a:r>
          </a:p>
          <a:p>
            <a:pPr>
              <a:spcBef>
                <a:spcPts val="0"/>
              </a:spcBef>
              <a:buNone/>
            </a:pPr>
            <a:r>
              <a:rPr lang="en-US" sz="1000" dirty="0" smtClean="0"/>
              <a:t>GPO/FDLP – Government Printing Office/Federal Depository Library Program</a:t>
            </a:r>
          </a:p>
          <a:p>
            <a:pPr>
              <a:spcBef>
                <a:spcPts val="0"/>
              </a:spcBef>
              <a:buNone/>
            </a:pPr>
            <a:r>
              <a:rPr lang="en-US" sz="1000" dirty="0" smtClean="0"/>
              <a:t>LOC – Library of Congress</a:t>
            </a:r>
          </a:p>
          <a:p>
            <a:pPr>
              <a:spcBef>
                <a:spcPts val="0"/>
              </a:spcBef>
              <a:buNone/>
            </a:pPr>
            <a:r>
              <a:rPr lang="en-US" sz="1000" dirty="0" smtClean="0"/>
              <a:t>IMLS – Institute of Museum and Library Services</a:t>
            </a:r>
          </a:p>
          <a:p>
            <a:pPr>
              <a:buNone/>
            </a:pPr>
            <a:endParaRPr lang="en-US" sz="1200" dirty="0" smtClean="0"/>
          </a:p>
          <a:p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305800" cy="9906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Constantia" pitchFamily="18" charset="0"/>
              </a:rPr>
              <a:t>FY2015 Key Initiatives</a:t>
            </a:r>
            <a:endParaRPr lang="en-US" sz="4400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905000"/>
            <a:ext cx="4282440" cy="4572000"/>
          </a:xfrm>
        </p:spPr>
        <p:txBody>
          <a:bodyPr>
            <a:noAutofit/>
          </a:bodyPr>
          <a:lstStyle/>
          <a:p>
            <a:r>
              <a:rPr lang="en-US" sz="2200" dirty="0">
                <a:latin typeface="Constantia" pitchFamily="18" charset="0"/>
              </a:rPr>
              <a:t>Invest $250,000 in technology </a:t>
            </a:r>
            <a:r>
              <a:rPr lang="en-US" sz="2200" dirty="0" smtClean="0">
                <a:latin typeface="Constantia" pitchFamily="18" charset="0"/>
              </a:rPr>
              <a:t>initiatives </a:t>
            </a:r>
            <a:endParaRPr lang="en-US" sz="2200" dirty="0">
              <a:latin typeface="Constantia" pitchFamily="18" charset="0"/>
            </a:endParaRPr>
          </a:p>
          <a:p>
            <a:r>
              <a:rPr lang="en-US" sz="2200" dirty="0">
                <a:latin typeface="Constantia" pitchFamily="18" charset="0"/>
              </a:rPr>
              <a:t>Implement new e-commerce site</a:t>
            </a:r>
          </a:p>
          <a:p>
            <a:r>
              <a:rPr lang="en-US" sz="2200" dirty="0" smtClean="0">
                <a:latin typeface="Constantia" pitchFamily="18" charset="0"/>
              </a:rPr>
              <a:t>Consolidate </a:t>
            </a:r>
            <a:r>
              <a:rPr lang="en-US" sz="2200" dirty="0">
                <a:latin typeface="Constantia" pitchFamily="18" charset="0"/>
              </a:rPr>
              <a:t>ALA’s online continuing education offerings with new ALA e-learning </a:t>
            </a:r>
            <a:r>
              <a:rPr lang="en-US" sz="2200" dirty="0" smtClean="0">
                <a:latin typeface="Constantia" pitchFamily="18" charset="0"/>
              </a:rPr>
              <a:t>commons</a:t>
            </a:r>
          </a:p>
          <a:p>
            <a:r>
              <a:rPr lang="en-US" sz="2200" dirty="0" smtClean="0">
                <a:latin typeface="Constantia" pitchFamily="18" charset="0"/>
              </a:rPr>
              <a:t>Implement next generation </a:t>
            </a:r>
            <a:r>
              <a:rPr lang="en-US" sz="2200" i="1" dirty="0" smtClean="0">
                <a:latin typeface="Constantia" pitchFamily="18" charset="0"/>
              </a:rPr>
              <a:t>Engage </a:t>
            </a:r>
            <a:r>
              <a:rPr lang="en-US" sz="2200" dirty="0" smtClean="0">
                <a:latin typeface="Constantia" pitchFamily="18" charset="0"/>
              </a:rPr>
              <a:t>social networking platform for ALA Chapters</a:t>
            </a:r>
          </a:p>
          <a:p>
            <a:pPr>
              <a:buNone/>
            </a:pPr>
            <a:endParaRPr lang="en-US" sz="22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33950" y="1905000"/>
            <a:ext cx="3749040" cy="4572000"/>
          </a:xfrm>
        </p:spPr>
        <p:txBody>
          <a:bodyPr>
            <a:normAutofit/>
          </a:bodyPr>
          <a:lstStyle/>
          <a:p>
            <a:r>
              <a:rPr lang="en-US" sz="2200" dirty="0" smtClean="0">
                <a:latin typeface="Constantia" pitchFamily="18" charset="0"/>
              </a:rPr>
              <a:t>Undertake joint ALA/Division initiative to recruit and retain members</a:t>
            </a:r>
          </a:p>
          <a:p>
            <a:r>
              <a:rPr lang="en-US" sz="2200" dirty="0">
                <a:latin typeface="Constantia" pitchFamily="18" charset="0"/>
              </a:rPr>
              <a:t>Establish ALA Center for the Future of Libraries</a:t>
            </a:r>
          </a:p>
          <a:p>
            <a:r>
              <a:rPr lang="en-US" sz="2200" dirty="0" smtClean="0">
                <a:latin typeface="Constantia" pitchFamily="18" charset="0"/>
              </a:rPr>
              <a:t>Continue redesign of Annual Conference and </a:t>
            </a:r>
            <a:r>
              <a:rPr lang="en-US" sz="2200" dirty="0">
                <a:latin typeface="Constantia" pitchFamily="18" charset="0"/>
              </a:rPr>
              <a:t>Midwinter Meeting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32683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118475" cy="12954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onstantia" pitchFamily="18" charset="0"/>
              </a:rPr>
              <a:t>Total ALA Budgeted Revenues</a:t>
            </a:r>
            <a:br>
              <a:rPr lang="en-US" dirty="0" smtClean="0">
                <a:latin typeface="Constantia" pitchFamily="18" charset="0"/>
              </a:rPr>
            </a:br>
            <a:r>
              <a:rPr lang="en-US" dirty="0" smtClean="0">
                <a:latin typeface="Constantia" pitchFamily="18" charset="0"/>
              </a:rPr>
              <a:t>2015 vs. 2014</a:t>
            </a:r>
          </a:p>
        </p:txBody>
      </p:sp>
      <p:graphicFrame>
        <p:nvGraphicFramePr>
          <p:cNvPr id="6" name="Table Placeholder 5"/>
          <p:cNvGraphicFramePr>
            <a:graphicFrameLocks noGrp="1"/>
          </p:cNvGraphicFramePr>
          <p:nvPr>
            <p:ph type="tbl" idx="1"/>
          </p:nvPr>
        </p:nvGraphicFramePr>
        <p:xfrm>
          <a:off x="457200" y="1828800"/>
          <a:ext cx="8077200" cy="4353450"/>
        </p:xfrm>
        <a:graphic>
          <a:graphicData uri="http://schemas.openxmlformats.org/drawingml/2006/table">
            <a:tbl>
              <a:tblPr/>
              <a:tblGrid>
                <a:gridCol w="1882066"/>
                <a:gridCol w="1863763"/>
                <a:gridCol w="1821950"/>
                <a:gridCol w="1333130"/>
                <a:gridCol w="1176291"/>
              </a:tblGrid>
              <a:tr h="441434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2015</a:t>
                      </a:r>
                    </a:p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700" b="1" i="0" u="sng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Budget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700" b="1" i="0" u="sng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2014 </a:t>
                      </a:r>
                      <a:endParaRPr lang="en-US" sz="1700" b="1" i="0" u="none" strike="noStrike" dirty="0" smtClean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Budget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Difference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%</a:t>
                      </a:r>
                      <a:r>
                        <a:rPr lang="en-US" sz="1700" b="1" i="0" u="sng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700" b="1" i="0" u="sng" strike="noStrike" dirty="0" smtClean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Change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Dues</a:t>
                      </a:r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8,396,798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8,649,515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 252,717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-2.9%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Sales - Net</a:t>
                      </a:r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5,679,862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6,905,436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1,225,574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-17.7%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Sales Other</a:t>
                      </a:r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2,446,744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2,284,096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162,648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7.1%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Subscriptions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5,084,771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4,919,080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165,691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3.4%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Advertising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5,364,848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5,136,938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227,910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4.4%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Meet &amp; Conferences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11,949,770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12,125,543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 175,773</a:t>
                      </a:r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-1.4%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Grants &amp; Awards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4,472,382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4,135,344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337,038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8.2%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Miscellaneous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 6,062,293 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6,465,032 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sng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402,739</a:t>
                      </a:r>
                      <a:r>
                        <a:rPr lang="en-US" sz="1800" b="0" i="0" u="sng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sng" strike="noStrike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-6.2%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085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Total</a:t>
                      </a: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49,457,468 </a:t>
                      </a:r>
                      <a:endParaRPr lang="en-US" sz="18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50,620,984 </a:t>
                      </a:r>
                      <a:endParaRPr lang="en-US" sz="18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0" i="0" u="dbl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1,163,516</a:t>
                      </a:r>
                      <a:r>
                        <a:rPr lang="en-US" sz="1800" b="0" i="0" u="dbl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dbl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-2.3%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78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9AC1A3-431C-4CA4-BE5A-2E1821829B9C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4478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onstantia" pitchFamily="18" charset="0"/>
              </a:rPr>
              <a:t>Total ALA Budgeted Expenses</a:t>
            </a:r>
            <a:br>
              <a:rPr lang="en-US" dirty="0" smtClean="0">
                <a:latin typeface="Constantia" pitchFamily="18" charset="0"/>
              </a:rPr>
            </a:br>
            <a:r>
              <a:rPr lang="en-US" dirty="0" smtClean="0">
                <a:latin typeface="Constantia" pitchFamily="18" charset="0"/>
              </a:rPr>
              <a:t>2015 vs. 2014</a:t>
            </a:r>
          </a:p>
        </p:txBody>
      </p:sp>
      <p:graphicFrame>
        <p:nvGraphicFramePr>
          <p:cNvPr id="105674" name="Group 202"/>
          <p:cNvGraphicFramePr>
            <a:graphicFrameLocks noGrp="1"/>
          </p:cNvGraphicFramePr>
          <p:nvPr>
            <p:ph type="tbl" idx="1"/>
          </p:nvPr>
        </p:nvGraphicFramePr>
        <p:xfrm>
          <a:off x="228600" y="1524000"/>
          <a:ext cx="8534401" cy="4512326"/>
        </p:xfrm>
        <a:graphic>
          <a:graphicData uri="http://schemas.openxmlformats.org/drawingml/2006/table">
            <a:tbl>
              <a:tblPr/>
              <a:tblGrid>
                <a:gridCol w="2240280"/>
                <a:gridCol w="1869440"/>
                <a:gridCol w="1751846"/>
                <a:gridCol w="1453633"/>
                <a:gridCol w="1219202"/>
              </a:tblGrid>
              <a:tr h="838200">
                <a:tc>
                  <a:txBody>
                    <a:bodyPr/>
                    <a:lstStyle/>
                    <a:p>
                      <a:pPr algn="l" fontAlgn="b"/>
                      <a:endParaRPr lang="en-US" sz="26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2015</a:t>
                      </a:r>
                    </a:p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1700" b="1" i="0" u="sng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Budget</a:t>
                      </a: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2014 </a:t>
                      </a:r>
                    </a:p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Budget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Difference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700" b="1" i="0" u="sng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% Change</a:t>
                      </a:r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700" b="1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301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Payroll &amp; Related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4286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21,471,541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20,822,813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648,728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3.1%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79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Outside Services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4286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7,276,499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6,668,196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608,303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9.1%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301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Travel &amp; Related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4286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1,847,279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2,145,314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298,035</a:t>
                      </a:r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-13.9%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44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Meet &amp; Conferences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4286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8,106,613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6,980,377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1,126,236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16.1%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854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Publication Related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4286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4,536,590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4,977,744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   441,154</a:t>
                      </a:r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-8.9%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429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Operating*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4286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8,072,863 </a:t>
                      </a:r>
                      <a:endParaRPr lang="en-US" sz="20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sng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9,309,505 </a:t>
                      </a:r>
                      <a:endParaRPr lang="en-US" sz="2000" b="0" i="0" u="sng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sng" strike="noStrike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($ 1,236,642</a:t>
                      </a:r>
                      <a:r>
                        <a:rPr lang="en-US" sz="2000" b="0" i="0" u="sng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sng" strike="noStrike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-13.3%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3018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Total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4286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   51,311,385 </a:t>
                      </a:r>
                      <a:endParaRPr lang="en-US" sz="20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50,903,949 </a:t>
                      </a:r>
                      <a:endParaRPr lang="en-US" sz="20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dbl" strike="noStrike" dirty="0" smtClean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$     407,436 </a:t>
                      </a:r>
                      <a:endParaRPr lang="en-US" sz="2000" b="0" i="0" u="dbl" strike="noStrike" dirty="0">
                        <a:solidFill>
                          <a:srgbClr val="000000"/>
                        </a:solidFill>
                        <a:latin typeface="Constantia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b="0" i="0" u="dbl" strike="noStrike" dirty="0">
                          <a:solidFill>
                            <a:srgbClr val="000000"/>
                          </a:solidFill>
                          <a:latin typeface="Constantia" pitchFamily="18" charset="0"/>
                        </a:rPr>
                        <a:t>0.8%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5BB84C-8695-41FA-B265-A504496D9EA1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8957" name="TextBox 4"/>
          <p:cNvSpPr txBox="1">
            <a:spLocks noChangeArrowheads="1"/>
          </p:cNvSpPr>
          <p:nvPr/>
        </p:nvSpPr>
        <p:spPr bwMode="auto">
          <a:xfrm>
            <a:off x="381000" y="6477000"/>
            <a:ext cx="55626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900"/>
              <a:t>*Includes depreciation from Technology Reserve Fund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27331</TotalTime>
  <Words>1239</Words>
  <Application>Microsoft Office PowerPoint</Application>
  <PresentationFormat>On-screen Show (4:3)</PresentationFormat>
  <Paragraphs>482</Paragraphs>
  <Slides>26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Equity</vt:lpstr>
      <vt:lpstr>Treasurer’s Report to Council </vt:lpstr>
      <vt:lpstr>FY 2015 Preliminary Budget</vt:lpstr>
      <vt:lpstr>ALA’s Financial Value Proposition </vt:lpstr>
      <vt:lpstr>ALA Programmatic  Priorities – Aligned with the FY 2015 Budget</vt:lpstr>
      <vt:lpstr>Strategic Initiatives  – Strategic Framework for the FY 2015 Budget</vt:lpstr>
      <vt:lpstr>FY 2015 Highlights </vt:lpstr>
      <vt:lpstr>FY2015 Key Initiatives</vt:lpstr>
      <vt:lpstr>Total ALA Budgeted Revenues 2015 vs. 2014</vt:lpstr>
      <vt:lpstr>Total ALA Budgeted Expenses 2015 vs. 2014</vt:lpstr>
      <vt:lpstr>General Fund Revenues/Expenses 2013 - 2015</vt:lpstr>
      <vt:lpstr>General Fund Budgeted Revenues 2015 vs. 2014 </vt:lpstr>
      <vt:lpstr>General Fund Budgeted Expenses 2015 vs. 2014 </vt:lpstr>
      <vt:lpstr>General Fund Revenue Producing Units   Net Revenue: 2013 – 2015 </vt:lpstr>
      <vt:lpstr>Division Revenues/Expenses 2013 - 2015</vt:lpstr>
      <vt:lpstr>Roundtables Revenues/Expenses 2013 - 2015</vt:lpstr>
      <vt:lpstr>FY15 Annual Estimate of Income &amp; Budgetary Ceilings   </vt:lpstr>
      <vt:lpstr>Total ALA Fiscal Year 2015 Budgetary Ceiling</vt:lpstr>
      <vt:lpstr>General Fund  Annual Estimate of Income</vt:lpstr>
      <vt:lpstr>Divisions  Annual Estimate of Income</vt:lpstr>
      <vt:lpstr> Round Tables  Annual Estimate of Income</vt:lpstr>
      <vt:lpstr>Grants and Awards  Annual Estimate of Income</vt:lpstr>
      <vt:lpstr>Long-Term Investment  Annual Estimate of Income</vt:lpstr>
      <vt:lpstr>Total ALA FY 2015 Budgetary Ceilings</vt:lpstr>
      <vt:lpstr>REQUEST OF COUNCIL    </vt:lpstr>
      <vt:lpstr>Mark Your Ballot  </vt:lpstr>
      <vt:lpstr>Thank You    </vt:lpstr>
    </vt:vector>
  </TitlesOfParts>
  <Company>American Library Association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Keith Brown</dc:creator>
  <cp:lastModifiedBy>datasis</cp:lastModifiedBy>
  <cp:revision>847</cp:revision>
  <cp:lastPrinted>2014-06-30T22:29:56Z</cp:lastPrinted>
  <dcterms:created xsi:type="dcterms:W3CDTF">2010-06-07T14:55:50Z</dcterms:created>
  <dcterms:modified xsi:type="dcterms:W3CDTF">2014-06-30T22:36:35Z</dcterms:modified>
</cp:coreProperties>
</file>