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09" r:id="rId1"/>
  </p:sldMasterIdLst>
  <p:notesMasterIdLst>
    <p:notesMasterId r:id="rId18"/>
  </p:notesMasterIdLst>
  <p:handoutMasterIdLst>
    <p:handoutMasterId r:id="rId19"/>
  </p:handoutMasterIdLst>
  <p:sldIdLst>
    <p:sldId id="258" r:id="rId2"/>
    <p:sldId id="352" r:id="rId3"/>
    <p:sldId id="353" r:id="rId4"/>
    <p:sldId id="394" r:id="rId5"/>
    <p:sldId id="395" r:id="rId6"/>
    <p:sldId id="406" r:id="rId7"/>
    <p:sldId id="407" r:id="rId8"/>
    <p:sldId id="319" r:id="rId9"/>
    <p:sldId id="403" r:id="rId10"/>
    <p:sldId id="398" r:id="rId11"/>
    <p:sldId id="399" r:id="rId12"/>
    <p:sldId id="400" r:id="rId13"/>
    <p:sldId id="401" r:id="rId14"/>
    <p:sldId id="402" r:id="rId15"/>
    <p:sldId id="404" r:id="rId16"/>
    <p:sldId id="278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808000"/>
    <a:srgbClr val="669900"/>
    <a:srgbClr val="CCCC00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7244" autoAdjust="0"/>
  </p:normalViewPr>
  <p:slideViewPr>
    <p:cSldViewPr>
      <p:cViewPr>
        <p:scale>
          <a:sx n="75" d="100"/>
          <a:sy n="75" d="100"/>
        </p:scale>
        <p:origin x="-2676" y="-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93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A7BAE88B-0D6D-4A38-A550-919DBF491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5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6968E35-32C7-4DF4-BB48-C001DAA6F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781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1BD565F-6AF9-4C57-BAA9-B6D443C9BD21}" type="slidenum">
              <a:rPr lang="en-US" smtClean="0">
                <a:latin typeface="Arial" pitchFamily="34" charset="0"/>
              </a:rPr>
              <a:pPr eaLnBrk="1" hangingPunct="1"/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An increasingly</a:t>
            </a:r>
            <a:r>
              <a:rPr lang="en-US" baseline="0" dirty="0" smtClean="0">
                <a:latin typeface="Arial" pitchFamily="34" charset="0"/>
              </a:rPr>
              <a:t> important contributor to ALA’s mission, Grant funded initiatives will total $4.4M, which is an (-7.9%) decrease from FY16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r>
              <a:rPr lang="en-US" baseline="0" dirty="0" smtClean="0">
                <a:latin typeface="Arial" pitchFamily="34" charset="0"/>
              </a:rPr>
              <a:t>One of the most significant in FY17 is the Gates Legacy grant, which was secured through the hard work of key ALA and PLA staff.  This is a $10M grant spanning ten years.</a:t>
            </a: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840084C-1A0E-4901-B731-7A799A3977D1}" type="slidenum">
              <a:rPr lang="en-US" smtClean="0">
                <a:latin typeface="Arial" pitchFamily="34" charset="0"/>
              </a:rPr>
              <a:pPr eaLnBrk="1" hangingPunct="1"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The</a:t>
            </a:r>
            <a:r>
              <a:rPr lang="en-US" baseline="0" dirty="0" smtClean="0">
                <a:latin typeface="Arial" pitchFamily="34" charset="0"/>
              </a:rPr>
              <a:t> fourth and final fund in the Total ALA budget is the Long Term Investment fund, also known as the ALA Endowment.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r>
              <a:rPr lang="en-US" baseline="0" dirty="0" smtClean="0">
                <a:latin typeface="Arial" pitchFamily="34" charset="0"/>
              </a:rPr>
              <a:t>In FY17, total projected revenues from the Endowment are $1.2M, which is a (-68.6%) change from FY16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r>
              <a:rPr lang="en-US" baseline="0" dirty="0" smtClean="0">
                <a:latin typeface="Arial" pitchFamily="34" charset="0"/>
              </a:rPr>
              <a:t>Of the $1.2M, 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baseline="0" dirty="0" smtClean="0">
                <a:latin typeface="Arial" pitchFamily="34" charset="0"/>
              </a:rPr>
              <a:t>A total of $1,061,369 is transferred to the Divisions and the General Fund to support operations and life member dues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baseline="0" dirty="0" smtClean="0">
                <a:latin typeface="Arial" pitchFamily="34" charset="0"/>
              </a:rPr>
              <a:t>$213k is used to fund Spectrum scholarships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baseline="0" dirty="0" smtClean="0">
                <a:latin typeface="Arial" pitchFamily="34" charset="0"/>
              </a:rPr>
              <a:t>The budgetary ceiling is the $367k of unallocated projected Endowment interest income and capital gains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CC75B4A-372B-4C88-95C4-6145E5D1DFD2}" type="slidenum">
              <a:rPr lang="en-US" smtClean="0">
                <a:latin typeface="Arial" pitchFamily="34" charset="0"/>
              </a:rPr>
              <a:pPr eaLnBrk="1" hangingPunct="1"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 talking points</a:t>
            </a:r>
          </a:p>
          <a:p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Total ALA FY17</a:t>
            </a:r>
            <a:r>
              <a:rPr lang="en-US" baseline="0" dirty="0" smtClean="0"/>
              <a:t> budget is </a:t>
            </a:r>
            <a:r>
              <a:rPr lang="en-US" baseline="0" dirty="0" smtClean="0">
                <a:solidFill>
                  <a:srgbClr val="FF0000"/>
                </a:solidFill>
              </a:rPr>
              <a:t>$49.4M, </a:t>
            </a:r>
            <a:r>
              <a:rPr lang="en-US" baseline="0" dirty="0" smtClean="0"/>
              <a:t>which is a 2.5% decrease from the FY16 Total ALA budget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Total ALA FY17 expenses are $51.9M,  which is 2.3% higher than last year reflecting the “spend down” year activities of PLA and AASL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968E35-32C7-4DF4-BB48-C001DAA6F6D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66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 talking points</a:t>
            </a:r>
          </a:p>
          <a:p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Total ALA FY17</a:t>
            </a:r>
            <a:r>
              <a:rPr lang="en-US" baseline="0" dirty="0" smtClean="0"/>
              <a:t> budget is </a:t>
            </a:r>
            <a:r>
              <a:rPr lang="en-US" baseline="0" dirty="0" smtClean="0">
                <a:solidFill>
                  <a:srgbClr val="FF0000"/>
                </a:solidFill>
              </a:rPr>
              <a:t>$49.4M, </a:t>
            </a:r>
            <a:r>
              <a:rPr lang="en-US" baseline="0" dirty="0" smtClean="0"/>
              <a:t>which is a 2.5% decrease from the FY16 Total ALA budget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Total ALA FY17 expenses are ,  which is 2.3% higher than last year reflecting the “spend down” year activities of PLA and AASL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968E35-32C7-4DF4-BB48-C001DAA6F6D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66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the Spring Board</a:t>
            </a:r>
            <a:r>
              <a:rPr lang="en-US" baseline="0" dirty="0" smtClean="0"/>
              <a:t> meeting in April, member leaders consisting of BARC, F&amp;A, the Executive Board, and myself reviewed and approved the proposed FY17 Budgetary Ceiling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Budgetary Ceiling represents the total funding available for the Association to pursue its key initiatives and support ongoing operations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968E35-32C7-4DF4-BB48-C001DAA6F6D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96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A352CF75-404D-47D5-B85A-9A6DE255DFC3}" type="slidenum">
              <a:rPr lang="en-US">
                <a:latin typeface="Arial" pitchFamily="34" charset="0"/>
              </a:rPr>
              <a:pPr eaLnBrk="1" hangingPunct="1"/>
              <a:t>9</a:t>
            </a:fld>
            <a:endParaRPr lang="en-US">
              <a:latin typeface="Arial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91562" tIns="45783" rIns="91562" bIns="45783"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For FY17, the total approved</a:t>
            </a:r>
            <a:r>
              <a:rPr lang="en-US" baseline="0" dirty="0" smtClean="0">
                <a:latin typeface="Arial" pitchFamily="34" charset="0"/>
              </a:rPr>
              <a:t> ALA budgetary ceiling is $65,403,215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r>
              <a:rPr lang="en-US" baseline="0" dirty="0" smtClean="0">
                <a:latin typeface="Arial" pitchFamily="34" charset="0"/>
              </a:rPr>
              <a:t>This represents a dec</a:t>
            </a:r>
            <a:r>
              <a:rPr lang="en-US" baseline="0" dirty="0" smtClean="0">
                <a:solidFill>
                  <a:srgbClr val="FF0000"/>
                </a:solidFill>
                <a:latin typeface="Arial" pitchFamily="34" charset="0"/>
              </a:rPr>
              <a:t>rease</a:t>
            </a:r>
            <a:r>
              <a:rPr lang="en-US" baseline="0" dirty="0" smtClean="0">
                <a:latin typeface="Arial" pitchFamily="34" charset="0"/>
              </a:rPr>
              <a:t> of (-4.7%) from FY16 </a:t>
            </a: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435DC67-433D-432B-BDBE-B3A291D10A29}" type="slidenum">
              <a:rPr lang="en-US" smtClean="0">
                <a:latin typeface="Arial" pitchFamily="34" charset="0"/>
              </a:rPr>
              <a:pPr eaLnBrk="1" hangingPunct="1"/>
              <a:t>10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Of</a:t>
            </a:r>
            <a:r>
              <a:rPr lang="en-US" baseline="0" dirty="0" smtClean="0">
                <a:latin typeface="Arial" pitchFamily="34" charset="0"/>
              </a:rPr>
              <a:t> the 4 financial “funds” that make up the Total ALA budget, the General Fund is the largest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r>
              <a:rPr lang="en-US" baseline="0" dirty="0" smtClean="0">
                <a:latin typeface="Arial" pitchFamily="34" charset="0"/>
              </a:rPr>
              <a:t>The FY17 budget of $30M represents a (-0.1%) decrease from FY16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r>
              <a:rPr lang="en-US" baseline="0" dirty="0" smtClean="0">
                <a:latin typeface="Arial" pitchFamily="34" charset="0"/>
              </a:rPr>
              <a:t>3 key assumptions:</a:t>
            </a:r>
          </a:p>
          <a:p>
            <a:pPr marL="228600" indent="-228600" eaLnBrk="1" hangingPunct="1">
              <a:buAutoNum type="arabicPeriod"/>
            </a:pPr>
            <a:r>
              <a:rPr lang="en-US" baseline="0" dirty="0" smtClean="0">
                <a:latin typeface="Arial" pitchFamily="34" charset="0"/>
              </a:rPr>
              <a:t>No change in membership dues rate</a:t>
            </a:r>
          </a:p>
          <a:p>
            <a:pPr marL="228600" indent="-228600" eaLnBrk="1" hangingPunct="1">
              <a:buAutoNum type="arabicPeriod"/>
            </a:pPr>
            <a:r>
              <a:rPr lang="en-US" baseline="0" dirty="0" smtClean="0">
                <a:latin typeface="Arial" pitchFamily="34" charset="0"/>
              </a:rPr>
              <a:t>Revenues from publishing activities and conferences consistent with prior year (i.e. no change), but increased contribution from these units from continued careful cost management</a:t>
            </a:r>
          </a:p>
          <a:p>
            <a:pPr marL="228600" indent="-228600" eaLnBrk="1" hangingPunct="1">
              <a:buAutoNum type="arabicPeriod"/>
            </a:pPr>
            <a:r>
              <a:rPr lang="en-US" baseline="0" dirty="0" smtClean="0">
                <a:latin typeface="Arial" pitchFamily="34" charset="0"/>
              </a:rPr>
              <a:t>Integration of new key staff (e.g. ALA Editions editor) and investments in IT, which will produce increased program and financial benefits in the future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31F5D2B-D6B7-439A-A18B-82AAEAA16C4B}" type="slidenum">
              <a:rPr lang="en-US" smtClean="0">
                <a:latin typeface="Arial" pitchFamily="34" charset="0"/>
              </a:rPr>
              <a:pPr eaLnBrk="1" hangingPunct="1"/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r>
              <a:rPr lang="en-US" baseline="0" dirty="0" smtClean="0">
                <a:latin typeface="Arial" pitchFamily="34" charset="0"/>
              </a:rPr>
              <a:t>The second largest fund contains Division related activities and operations 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r>
              <a:rPr lang="en-US" baseline="0" dirty="0" smtClean="0">
                <a:latin typeface="Arial" pitchFamily="34" charset="0"/>
              </a:rPr>
              <a:t>For FY17, total available budget is $28M, which is an (-6.8%) decrease from FY16, reflecting the “spend down” budget year for PLA and AASL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r>
              <a:rPr lang="en-US" baseline="0" dirty="0" smtClean="0">
                <a:latin typeface="Arial" pitchFamily="34" charset="0"/>
              </a:rPr>
              <a:t>Unlike the General Fund, Divisions are able to use net assets (if available) to fund key initiatives and investments.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2B948C0-F95D-4419-BA56-8BECCBF84D85}" type="slidenum">
              <a:rPr lang="en-US" smtClean="0">
                <a:latin typeface="Arial" pitchFamily="34" charset="0"/>
              </a:rPr>
              <a:pPr eaLnBrk="1" hangingPunct="1"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r>
              <a:rPr lang="en-US" dirty="0" smtClean="0">
                <a:latin typeface="Arial" pitchFamily="34" charset="0"/>
              </a:rPr>
              <a:t>For</a:t>
            </a:r>
            <a:r>
              <a:rPr lang="en-US" baseline="0" dirty="0" smtClean="0">
                <a:latin typeface="Arial" pitchFamily="34" charset="0"/>
              </a:rPr>
              <a:t> FY17, approved funding for the 20 ALA Roundtables is $2.1 million, which is a 2.4% increase from FY16 </a:t>
            </a:r>
          </a:p>
          <a:p>
            <a:pPr eaLnBrk="1" hangingPunct="1"/>
            <a:endParaRPr lang="en-US" baseline="0" dirty="0" smtClean="0">
              <a:latin typeface="Arial" pitchFamily="34" charset="0"/>
            </a:endParaRPr>
          </a:p>
          <a:p>
            <a:pPr eaLnBrk="1" hangingPunct="1"/>
            <a:r>
              <a:rPr lang="en-US" baseline="0" dirty="0" smtClean="0">
                <a:latin typeface="Arial" pitchFamily="34" charset="0"/>
              </a:rPr>
              <a:t>Like the Divisions, Roundtables can also use available net assets for key initiatives.  </a:t>
            </a: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F44B1CF-3B43-417C-9468-62660367B6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E5415-3743-4350-A6D6-C388012DBF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E05D3-EA14-4CF1-8EBD-AF1648040D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F512F-D775-4910-8B88-C2294D4B00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1406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E81D9-A5F2-4EC8-9E22-8ED3F110DD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B73A12B-0065-464C-B165-3B3708C2E5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39DB4B-7023-4AF9-97ED-98CC38B524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46DF6-97F4-4F1A-9BBD-6100D298CD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00CBD6-B50E-4EBA-8CDF-3FD8367FED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4103DA-A7CD-4F49-B85C-EE26098005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E43E1E-AFBB-4AD3-B52E-0B88E43861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BF7B357C-C815-41F5-9CB9-68EB938EB8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1CB62E7C-D8CA-45C4-B689-82EF0A6E37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98230"/>
            <a:ext cx="8305800" cy="1711570"/>
          </a:xfrm>
          <a:ln>
            <a:solidFill>
              <a:schemeClr val="accent1"/>
            </a:solidFill>
          </a:ln>
        </p:spPr>
        <p:txBody>
          <a:bodyPr/>
          <a:lstStyle/>
          <a:p>
            <a:pPr indent="0" algn="ctr"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  <a:t>Treasurer’s Report to Council</a:t>
            </a:r>
            <a:b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</a:br>
            <a:endParaRPr lang="en-US" sz="1800" b="1" dirty="0" smtClean="0">
              <a:solidFill>
                <a:schemeClr val="bg2">
                  <a:lumMod val="25000"/>
                </a:schemeClr>
              </a:solidFill>
              <a:effectLst/>
              <a:latin typeface="Constantia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en-US" i="1" dirty="0" smtClean="0">
              <a:latin typeface="Constantia" pitchFamily="18" charset="0"/>
            </a:endParaRPr>
          </a:p>
          <a:p>
            <a:pPr algn="ctr"/>
            <a:r>
              <a:rPr lang="en-US" sz="3600" i="1" dirty="0" smtClean="0">
                <a:latin typeface="Constantia" pitchFamily="18" charset="0"/>
              </a:rPr>
              <a:t>Fiscal Year 2017</a:t>
            </a:r>
          </a:p>
          <a:p>
            <a:pPr algn="ctr"/>
            <a:r>
              <a:rPr lang="en-US" i="1" dirty="0" smtClean="0">
                <a:latin typeface="Constantia" pitchFamily="18" charset="0"/>
              </a:rPr>
              <a:t>- Annual Estimates of Income and Budgetary Ceiling -</a:t>
            </a:r>
            <a:endParaRPr lang="en-US" i="1" dirty="0">
              <a:latin typeface="Constantia" pitchFamily="18" charset="0"/>
            </a:endParaRPr>
          </a:p>
        </p:txBody>
      </p:sp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304800" y="5638800"/>
            <a:ext cx="3886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4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Mario González – ALA Treasurer</a:t>
            </a:r>
          </a:p>
          <a:p>
            <a:pPr eaLnBrk="0" hangingPunct="0"/>
            <a:r>
              <a:rPr lang="en-US" sz="14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Tuesday, June 28, 2016</a:t>
            </a:r>
          </a:p>
          <a:p>
            <a:pPr eaLnBrk="0" hangingPunct="0"/>
            <a:r>
              <a:rPr lang="en-US" sz="14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Orlando, FL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6858000" y="3048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6400800" y="228600"/>
            <a:ext cx="2438400" cy="824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2015-16 ALA CD #13.3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2016 Annual Conference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endParaRPr lang="en-US" sz="14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28601"/>
            <a:ext cx="7010400" cy="990599"/>
          </a:xfrm>
        </p:spPr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General Fund Annual</a:t>
            </a:r>
            <a:b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 Estimate of Income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5497513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Budgeted FY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2017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Revenues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Dues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Material Sales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Subscriptions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Advertising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Meet/Conferences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Miscellaneous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(2017)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715000" y="1905000"/>
            <a:ext cx="2209801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/>
            <a:endParaRPr lang="en-US" sz="3000" b="1" dirty="0">
              <a:solidFill>
                <a:srgbClr val="004386"/>
              </a:solidFill>
              <a:latin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$5,606,000</a:t>
            </a:r>
            <a:endParaRPr lang="en-US" sz="30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5,498,080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3,080,701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4,600,156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8,321,200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3,014,225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/>
            </a:r>
            <a:b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</a:b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$30,120,362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7772400" y="2286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63635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430213"/>
            <a:ext cx="6705600" cy="1246187"/>
          </a:xfrm>
        </p:spPr>
        <p:txBody>
          <a:bodyPr>
            <a:norm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Divisions Annual  </a:t>
            </a:r>
            <a:b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Estimate of Income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28600" y="2286000"/>
            <a:ext cx="59436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Estimated Beginning -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Net Asset Balance</a:t>
            </a:r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(Ending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FY16 Projection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)</a:t>
            </a:r>
          </a:p>
          <a:p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Budgeted FY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2017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Revenue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Other Revenue Transfers*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	</a:t>
            </a:r>
          </a:p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(2017)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01379" name="Text Box 4"/>
          <p:cNvSpPr txBox="1">
            <a:spLocks noChangeArrowheads="1"/>
          </p:cNvSpPr>
          <p:nvPr/>
        </p:nvSpPr>
        <p:spPr bwMode="auto">
          <a:xfrm>
            <a:off x="5715000" y="2286001"/>
            <a:ext cx="305662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endParaRPr lang="en-US" sz="3000" b="1" dirty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pPr algn="r" eaLnBrk="0" hangingPunct="0">
              <a:defRPr/>
            </a:pP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$14,761,317 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 eaLnBrk="0" hangingPunct="0">
              <a:defRPr/>
            </a:pP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$13,572,615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 eaLnBrk="0" hangingPunct="0">
              <a:defRPr/>
            </a:pPr>
            <a:r>
              <a:rPr lang="en-US" sz="30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$15,340       </a:t>
            </a:r>
            <a:endParaRPr lang="en-US" sz="30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 eaLnBrk="0" hangingPunct="0">
              <a:defRPr/>
            </a:pP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 eaLnBrk="0" hangingPunct="0">
              <a:defRPr/>
            </a:pP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	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$28,349,272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7772400" y="2286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28600" y="6400800"/>
            <a:ext cx="39624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1200" dirty="0">
                <a:latin typeface="Constantia" pitchFamily="18" charset="0"/>
              </a:rPr>
              <a:t>*Life and Continuing Member </a:t>
            </a:r>
            <a:r>
              <a:rPr lang="en-US" sz="1200" dirty="0" smtClean="0">
                <a:latin typeface="Constantia" pitchFamily="18" charset="0"/>
              </a:rPr>
              <a:t>Dues</a:t>
            </a:r>
          </a:p>
        </p:txBody>
      </p:sp>
    </p:spTree>
    <p:extLst>
      <p:ext uri="{BB962C8B-B14F-4D97-AF65-F5344CB8AC3E}">
        <p14:creationId xmlns:p14="http://schemas.microsoft.com/office/powerpoint/2010/main" val="2973455713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30213"/>
            <a:ext cx="8686800" cy="1550987"/>
          </a:xfrm>
        </p:spPr>
        <p:txBody>
          <a:bodyPr>
            <a:norm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000" b="1" i="1" dirty="0" smtClean="0">
                <a:solidFill>
                  <a:schemeClr val="hlink"/>
                </a:solidFill>
                <a:latin typeface="Constantia" pitchFamily="18" charset="0"/>
              </a:rPr>
              <a:t> </a:t>
            </a:r>
            <a:r>
              <a:rPr lang="en-US" sz="4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Round Tables Annual</a:t>
            </a:r>
            <a:r>
              <a:rPr lang="en-US" sz="4000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 </a:t>
            </a:r>
            <a:br>
              <a:rPr lang="en-US" sz="4000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4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Estimate of Income</a:t>
            </a:r>
            <a:endParaRPr lang="en-US" sz="4000" i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/>
              <a:latin typeface="Constantia" pitchFamily="18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85738" y="2555875"/>
            <a:ext cx="5652638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Estimated Beginning -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Net Asset Balance</a:t>
            </a:r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(Ending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FY16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Projection)</a:t>
            </a:r>
            <a:endParaRPr lang="en-US" sz="3000" b="1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Budgeted FY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2017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Revenue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(2017)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257801" y="2544763"/>
            <a:ext cx="3505199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/>
            <a:endParaRPr lang="en-US" sz="3000" b="1" dirty="0">
              <a:solidFill>
                <a:schemeClr val="hlink"/>
              </a:solidFill>
              <a:latin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$1,649,643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$441,093</a:t>
            </a:r>
            <a:endParaRPr lang="en-US" sz="30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	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$2,090,736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7772400" y="2286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694432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8763000" cy="1447800"/>
          </a:xfrm>
        </p:spPr>
        <p:txBody>
          <a:bodyPr>
            <a:norm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Grants and Awards Annual</a:t>
            </a:r>
            <a:b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Estimate of Income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57200" y="2438401"/>
            <a:ext cx="6019800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Non-Government</a:t>
            </a:r>
          </a:p>
          <a:p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Government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Contributions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(2017)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029200" y="2514600"/>
            <a:ext cx="3578225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$2,382,652 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1,935,876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157,299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 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	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$4,475,827</a:t>
            </a:r>
          </a:p>
        </p:txBody>
      </p:sp>
    </p:spTree>
    <p:extLst>
      <p:ext uri="{BB962C8B-B14F-4D97-AF65-F5344CB8AC3E}">
        <p14:creationId xmlns:p14="http://schemas.microsoft.com/office/powerpoint/2010/main" val="2165961151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8534400" cy="13716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Long-Term Investment </a:t>
            </a:r>
            <a:b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Annual Estimate of Income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87037" y="2209800"/>
            <a:ext cx="6781800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Budgeted FY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2017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Revenue</a:t>
            </a:r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</a:t>
            </a:r>
          </a:p>
          <a:p>
            <a:endParaRPr lang="en-US" sz="3000" b="1" dirty="0" smtClean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Budgeted FY 2017 Expense</a:t>
            </a:r>
            <a:r>
              <a:rPr lang="en-US" sz="3000" b="1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</a:t>
            </a:r>
          </a:p>
          <a:p>
            <a:r>
              <a:rPr lang="en-US" sz="3000" b="1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Interest/Dividend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Transfer to GF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Spectrum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Interest/Dividends</a:t>
            </a:r>
          </a:p>
          <a:p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Life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Member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Dues</a:t>
            </a:r>
          </a:p>
          <a:p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LT Investment Distribution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(2017)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167438" y="2202871"/>
            <a:ext cx="2682875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$1,215,657</a:t>
            </a:r>
          </a:p>
          <a:p>
            <a:pPr algn="r"/>
            <a:endParaRPr lang="en-US" sz="3000" dirty="0" smtClean="0">
              <a:latin typeface="Constantia" pitchFamily="18" charset="0"/>
              <a:cs typeface="Arial" pitchFamily="34" charset="0"/>
            </a:endParaRPr>
          </a:p>
          <a:p>
            <a:pPr algn="r"/>
            <a:endParaRPr lang="en-US" sz="3000" dirty="0" smtClean="0"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latin typeface="Constantia" pitchFamily="18" charset="0"/>
                <a:cs typeface="Arial" pitchFamily="34" charset="0"/>
              </a:rPr>
              <a:t>981,029</a:t>
            </a:r>
            <a:endParaRPr lang="en-US" sz="3000" dirty="0"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212,730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u="sng" dirty="0" smtClean="0">
                <a:latin typeface="Constantia" pitchFamily="18" charset="0"/>
                <a:cs typeface="Arial" pitchFamily="34" charset="0"/>
              </a:rPr>
              <a:t>80,340</a:t>
            </a:r>
            <a:endParaRPr lang="en-US" sz="3000" u="sng" dirty="0"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$1,274,099</a:t>
            </a:r>
          </a:p>
          <a:p>
            <a:pPr algn="r"/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$367,018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7772400" y="2286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16432"/>
      </p:ext>
    </p:extLst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6705600" cy="1066800"/>
          </a:xfrm>
        </p:spPr>
        <p:txBody>
          <a:bodyPr>
            <a:norm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REQUEST OF COUNCIL</a:t>
            </a:r>
            <a:r>
              <a:rPr lang="en-US" sz="4000" b="1" dirty="0" smtClean="0">
                <a:solidFill>
                  <a:schemeClr val="tx1"/>
                </a:solidFill>
                <a:effectLst/>
                <a:latin typeface="Constantia" pitchFamily="18" charset="0"/>
              </a:rPr>
              <a:t> </a:t>
            </a:r>
            <a:r>
              <a:rPr lang="en-US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  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2895600"/>
            <a:ext cx="7543800" cy="28956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Approval of Fiscal Year 2017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 Budgetary Ceiling of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$65,403,215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5400" dirty="0" smtClean="0">
              <a:solidFill>
                <a:schemeClr val="tx2">
                  <a:lumMod val="75000"/>
                </a:schemeClr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43746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543800" cy="3886200"/>
          </a:xfrm>
        </p:spPr>
        <p:txBody>
          <a:bodyPr>
            <a:noAutofit/>
          </a:bodyPr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en-US" sz="6600" dirty="0">
                <a:solidFill>
                  <a:srgbClr val="FFFF00"/>
                </a:solidFill>
                <a:effectLst/>
                <a:latin typeface="Constantia" pitchFamily="18" charset="0"/>
              </a:rPr>
              <a:t>Thank You </a:t>
            </a:r>
            <a: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/>
            </a:r>
            <a:b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/>
            </a:r>
            <a:b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44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/>
            </a:r>
            <a:br>
              <a:rPr lang="en-US" sz="44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endParaRPr lang="en-US" sz="44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/>
              <a:latin typeface="Constantia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505200"/>
            <a:ext cx="6400800" cy="1295400"/>
          </a:xfrm>
        </p:spPr>
        <p:txBody>
          <a:bodyPr>
            <a:normAutofit lnSpcReduction="10000"/>
          </a:bodyPr>
          <a:lstStyle/>
          <a:p>
            <a:r>
              <a:rPr lang="en-US" sz="2400" i="1" dirty="0" smtClean="0">
                <a:latin typeface="Constantia" pitchFamily="18" charset="0"/>
              </a:rPr>
              <a:t>Reviewed by BARC and </a:t>
            </a:r>
          </a:p>
          <a:p>
            <a:r>
              <a:rPr lang="en-US" sz="2400" i="1" dirty="0" smtClean="0">
                <a:latin typeface="Constantia" pitchFamily="18" charset="0"/>
              </a:rPr>
              <a:t>the Executive Board at their </a:t>
            </a:r>
          </a:p>
          <a:p>
            <a:r>
              <a:rPr lang="en-US" sz="2400" i="1" dirty="0" smtClean="0">
                <a:latin typeface="Constantia" pitchFamily="18" charset="0"/>
              </a:rPr>
              <a:t>2016 Spring Meetings</a:t>
            </a:r>
            <a:endParaRPr lang="en-US" sz="2400" i="1" dirty="0">
              <a:latin typeface="Constant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onstantia" pitchFamily="18" charset="0"/>
              </a:rPr>
              <a:t>FY 2017 Preliminary Budget</a:t>
            </a:r>
            <a:endParaRPr lang="en-US" dirty="0">
              <a:solidFill>
                <a:srgbClr val="FFFF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Constantia" pitchFamily="18" charset="0"/>
              </a:rPr>
              <a:t>ALA Programmatic 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Priorities </a:t>
            </a:r>
            <a:r>
              <a:rPr lang="en-US" sz="3000" dirty="0" smtClean="0">
                <a:latin typeface="Constantia" pitchFamily="18" charset="0"/>
              </a:rPr>
              <a:t>– </a:t>
            </a:r>
            <a:r>
              <a:rPr lang="en-US" sz="1800" i="1" dirty="0" smtClean="0">
                <a:latin typeface="Constantia" pitchFamily="18" charset="0"/>
              </a:rPr>
              <a:t>Aligned with the FY 2017 Budget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031367-792F-4074-8604-B4249007A0B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"/>
          </p:nvPr>
        </p:nvSpPr>
        <p:spPr>
          <a:xfrm>
            <a:off x="838200" y="2057400"/>
            <a:ext cx="3652838" cy="39624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Advocacy for Libraries and the Profession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Diversity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Equitable Access to Information and Library Services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b="1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Education and Lifelong Learning 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dirty="0" smtClean="0">
              <a:latin typeface="Perpetua" pitchFamily="18" charset="0"/>
            </a:endParaRPr>
          </a:p>
        </p:txBody>
      </p:sp>
      <p:sp>
        <p:nvSpPr>
          <p:cNvPr id="14340" name="Content Placeholder 4"/>
          <p:cNvSpPr>
            <a:spLocks noGrp="1"/>
          </p:cNvSpPr>
          <p:nvPr>
            <p:ph sz="quarter" idx="2"/>
          </p:nvPr>
        </p:nvSpPr>
        <p:spPr>
          <a:xfrm>
            <a:off x="4933950" y="1676400"/>
            <a:ext cx="3749040" cy="43434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Literacy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Organizational Excellence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Intellectual Freedom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Transforming Libraries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5000"/>
              </a:lnSpc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8077200" cy="10969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dirty="0" smtClean="0">
                <a:latin typeface="Constantia" pitchFamily="18" charset="0"/>
              </a:rPr>
              <a:t>Strategic Directions</a:t>
            </a:r>
            <a:r>
              <a:rPr lang="en-US" sz="4400" b="1" dirty="0" smtClean="0">
                <a:latin typeface="Constantia" pitchFamily="18" charset="0"/>
              </a:rPr>
              <a:t/>
            </a:r>
            <a:br>
              <a:rPr lang="en-US" sz="4400" b="1" dirty="0" smtClean="0">
                <a:latin typeface="Constantia" pitchFamily="18" charset="0"/>
              </a:rPr>
            </a:br>
            <a:r>
              <a:rPr lang="en-US" sz="1400" dirty="0" smtClean="0">
                <a:latin typeface="Constantia" pitchFamily="18" charset="0"/>
              </a:rPr>
              <a:t>- </a:t>
            </a:r>
            <a:r>
              <a:rPr lang="en-US" sz="1400" i="1" dirty="0" smtClean="0">
                <a:latin typeface="Constantia" pitchFamily="18" charset="0"/>
              </a:rPr>
              <a:t>Strategic Framework aligned with FY 2017 Budget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031367-792F-4074-8604-B4249007A0B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4033838" cy="39624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Advocacy</a:t>
            </a:r>
          </a:p>
          <a:p>
            <a:pPr marL="274320" lvl="1" indent="0">
              <a:lnSpc>
                <a:spcPct val="70000"/>
              </a:lnSpc>
              <a:buNone/>
            </a:pPr>
            <a:r>
              <a:rPr lang="en-US" sz="2000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Advocate for the public value of librarians, libraries and information services</a:t>
            </a:r>
            <a:endParaRPr lang="en-US" sz="2000" b="1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b="1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endParaRPr lang="en-US" b="1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Professional and Leadership Development </a:t>
            </a:r>
          </a:p>
          <a:p>
            <a:pPr marL="274320" lvl="1" indent="0">
              <a:lnSpc>
                <a:spcPct val="70000"/>
              </a:lnSpc>
              <a:buNone/>
            </a:pPr>
            <a:r>
              <a:rPr lang="en-US" sz="2000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Promote the professional and leadership development of librarians and library workers which is essential to high-quality professional practice and the future of libraries and information services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b="1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dirty="0" smtClean="0">
              <a:latin typeface="Perpetua" pitchFamily="18" charset="0"/>
            </a:endParaRPr>
          </a:p>
        </p:txBody>
      </p:sp>
      <p:sp>
        <p:nvSpPr>
          <p:cNvPr id="14340" name="Content Placeholder 4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034790" cy="43434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Information Policy </a:t>
            </a:r>
            <a:r>
              <a:rPr lang="en-US" sz="1800" dirty="0" smtClean="0">
                <a:solidFill>
                  <a:srgbClr val="000000"/>
                </a:solidFill>
                <a:latin typeface="Perpetua" pitchFamily="18" charset="0"/>
                <a:cs typeface="Arial" pitchFamily="34" charset="0"/>
              </a:rPr>
              <a:t>– </a:t>
            </a:r>
          </a:p>
          <a:p>
            <a:pPr marL="274320" lvl="1" indent="0">
              <a:lnSpc>
                <a:spcPct val="70000"/>
              </a:lnSpc>
              <a:buNone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Focus at every level on a diverse set of policy areas that includes:</a:t>
            </a:r>
          </a:p>
          <a:p>
            <a:pPr marL="274320" lvl="1" indent="0">
              <a:lnSpc>
                <a:spcPct val="70000"/>
              </a:lnSpc>
              <a:buNone/>
            </a:pPr>
            <a:endParaRPr lang="en-US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intellectual freedom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privacy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civil liberties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telecommunications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funding for education and research programs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funding for libraries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copyright and licensing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government information </a:t>
            </a:r>
          </a:p>
          <a:p>
            <a:pPr marL="617220" lvl="1" indent="-342900">
              <a:lnSpc>
                <a:spcPct val="7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literacy 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5000"/>
              </a:lnSpc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01000" cy="8382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Constantia" pitchFamily="18" charset="0"/>
              </a:rPr>
              <a:t>Enabling Strategies </a:t>
            </a:r>
            <a:endParaRPr lang="en-US" sz="4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514600"/>
            <a:ext cx="4053840" cy="3200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Strategies have also been identified for ALA to undertake in order to create a welcoming, inclusive, engaged and supportive organization that is focused on the three Strategic Directions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828800"/>
            <a:ext cx="4191000" cy="4648200"/>
          </a:xfrm>
        </p:spPr>
        <p:txBody>
          <a:bodyPr>
            <a:normAutofit/>
          </a:bodyPr>
          <a:lstStyle/>
          <a:p>
            <a:r>
              <a:rPr lang="en-US" sz="1900" dirty="0" smtClean="0"/>
              <a:t>Assessments and Evaluations</a:t>
            </a:r>
          </a:p>
          <a:p>
            <a:r>
              <a:rPr lang="en-US" sz="1900" dirty="0" smtClean="0"/>
              <a:t>Governance and Committee Structure</a:t>
            </a:r>
          </a:p>
          <a:p>
            <a:r>
              <a:rPr lang="en-US" sz="1900" dirty="0" smtClean="0"/>
              <a:t>Staffing</a:t>
            </a:r>
          </a:p>
          <a:p>
            <a:r>
              <a:rPr lang="en-US" sz="1900" dirty="0" smtClean="0"/>
              <a:t>Communications, PR and Marketing</a:t>
            </a:r>
          </a:p>
          <a:p>
            <a:r>
              <a:rPr lang="en-US" sz="1900" dirty="0" smtClean="0"/>
              <a:t>Revenue Streams and Fundraising</a:t>
            </a:r>
          </a:p>
          <a:p>
            <a:r>
              <a:rPr lang="en-US" sz="1900" dirty="0" smtClean="0"/>
              <a:t>Division Engagement</a:t>
            </a:r>
          </a:p>
          <a:p>
            <a:r>
              <a:rPr lang="en-US" sz="1900" dirty="0" smtClean="0"/>
              <a:t>Technology Infrastructure</a:t>
            </a:r>
          </a:p>
          <a:p>
            <a:r>
              <a:rPr lang="en-US" sz="1900" dirty="0" smtClean="0"/>
              <a:t>Publishing and Conferences</a:t>
            </a:r>
          </a:p>
          <a:p>
            <a:r>
              <a:rPr lang="en-US" sz="1900" dirty="0" smtClean="0"/>
              <a:t>Member Involvement and Engagement</a:t>
            </a:r>
          </a:p>
          <a:p>
            <a:r>
              <a:rPr lang="en-US" sz="1900" dirty="0" smtClean="0"/>
              <a:t>Partnerships</a:t>
            </a:r>
          </a:p>
          <a:p>
            <a:pPr>
              <a:buNone/>
            </a:pPr>
            <a:endParaRPr lang="en-US" sz="12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6640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9AC1A3-431C-4CA4-BE5A-2E1821829B9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04800" y="1295400"/>
            <a:ext cx="8534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92100" indent="-2921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2"/>
              </a:buClr>
              <a:buSzPct val="9000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1905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82563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onstantia" panose="02030602050306030303" pitchFamily="18" charset="0"/>
              </a:rPr>
              <a:t>Total operating revenues of $49,392,255</a:t>
            </a:r>
            <a:r>
              <a:rPr lang="en-US" sz="26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 </a:t>
            </a:r>
            <a:r>
              <a:rPr lang="en-US" sz="2600" dirty="0" smtClean="0">
                <a:latin typeface="Constantia" panose="02030602050306030303" pitchFamily="18" charset="0"/>
              </a:rPr>
              <a:t>(down 2.5% from FY16)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onstantia" panose="02030602050306030303" pitchFamily="18" charset="0"/>
              </a:rPr>
              <a:t>Total operating expenses of $51,884,344 (up 2.3% from FY16)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onstantia" panose="02030602050306030303" pitchFamily="18" charset="0"/>
              </a:rPr>
              <a:t>General Fund operating revenues of $30,120,362 (up 2.0% from FY16)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onstantia" panose="02030602050306030303" pitchFamily="18" charset="0"/>
              </a:rPr>
              <a:t>General Fund operating expenses of $30,120,362 (up 2.0% from FY16)</a:t>
            </a:r>
            <a:endParaRPr lang="en-US" sz="1800" dirty="0">
              <a:latin typeface="Constantia" panose="02030602050306030303" pitchFamily="18" charset="0"/>
            </a:endParaRPr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304800" y="-152400"/>
            <a:ext cx="8686800" cy="1143000"/>
          </a:xfrm>
          <a:prstGeom prst="rect">
            <a:avLst/>
          </a:prstGeom>
        </p:spPr>
        <p:txBody>
          <a:bodyPr bIns="91440" anchor="b" anchorCtr="0">
            <a:normAutofit fontScale="92500"/>
          </a:bodyPr>
          <a:lstStyle>
            <a:lvl1pPr eaLnBrk="1" latinLnBrk="0" hangingPunct="1">
              <a:buNone/>
              <a:defRPr kumimoji="0" sz="4400">
                <a:solidFill>
                  <a:schemeClr val="tx2"/>
                </a:solidFill>
                <a:latin typeface="Constantia" pitchFamily="18" charset="0"/>
                <a:ea typeface="+mj-ea"/>
                <a:cs typeface="+mj-cs"/>
              </a:defRPr>
            </a:lvl1pPr>
          </a:lstStyle>
          <a:p>
            <a:r>
              <a:rPr lang="en-US" dirty="0"/>
              <a:t>FY2017 Budget Operating Highlights</a:t>
            </a:r>
          </a:p>
        </p:txBody>
      </p:sp>
    </p:spTree>
    <p:extLst>
      <p:ext uri="{BB962C8B-B14F-4D97-AF65-F5344CB8AC3E}">
        <p14:creationId xmlns:p14="http://schemas.microsoft.com/office/powerpoint/2010/main" val="233879538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9AC1A3-431C-4CA4-BE5A-2E1821829B9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81000" y="609600"/>
            <a:ext cx="8686800" cy="608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92100" indent="-2921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2"/>
              </a:buClr>
              <a:buSzPct val="9000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1905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82563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n-US" sz="2200" dirty="0" smtClean="0">
              <a:latin typeface="Perpetua" panose="02020502060401020303" pitchFamily="18" charset="0"/>
            </a:endParaRPr>
          </a:p>
          <a:p>
            <a:endParaRPr lang="en-US" sz="2200" dirty="0">
              <a:latin typeface="Perpetua" panose="02020502060401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latin typeface="Perpetua" panose="02020502060401020303" pitchFamily="18" charset="0"/>
              </a:rPr>
              <a:t>Operating Highlights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latin typeface="Perpetua" panose="02020502060401020303" pitchFamily="18" charset="0"/>
              </a:rPr>
              <a:t>A 1% compensation increase for staff, along with an additional organization incentive as a top priority for any positive year-end results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Perpetua" panose="02020502060401020303" pitchFamily="18" charset="0"/>
              </a:rPr>
              <a:t>Publishing revenue of $12,894,222 (flat)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Perpetua" panose="02020502060401020303" pitchFamily="18" charset="0"/>
              </a:rPr>
              <a:t>An increase of $291,220 in net revenue and overhead from conferences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Perpetua" panose="02020502060401020303" pitchFamily="18" charset="0"/>
              </a:rPr>
              <a:t>An increase of $166,000 in the ITTS operating budget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Perpetua" panose="02020502060401020303" pitchFamily="18" charset="0"/>
              </a:rPr>
              <a:t>$400,000 in additional investment income in support of ITTS’ capital expenditures for enhancing the Technology Infrastructure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Perpetua" panose="02020502060401020303" pitchFamily="18" charset="0"/>
              </a:rPr>
              <a:t>ACRL National Conference in Baltimore, MD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Perpetua" panose="02020502060401020303" pitchFamily="18" charset="0"/>
              </a:rPr>
              <a:t>Midwinter Meeting in Atlanta, GA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Perpetua" panose="02020502060401020303" pitchFamily="18" charset="0"/>
              </a:rPr>
              <a:t>Annual Conference in Chicago, IL</a:t>
            </a:r>
          </a:p>
          <a:p>
            <a:pPr marL="471487" lvl="1" indent="0">
              <a:buFontTx/>
              <a:buNone/>
            </a:pPr>
            <a:endParaRPr lang="en-US" sz="1800" dirty="0">
              <a:latin typeface="Perpetua" panose="02020502060401020303" pitchFamily="18" charset="0"/>
            </a:endParaRPr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304800" y="-152400"/>
            <a:ext cx="8686800" cy="1143000"/>
          </a:xfrm>
          <a:prstGeom prst="rect">
            <a:avLst/>
          </a:prstGeom>
        </p:spPr>
        <p:txBody>
          <a:bodyPr bIns="91440" anchor="b" anchorCtr="0">
            <a:normAutofit fontScale="92500"/>
          </a:bodyPr>
          <a:lstStyle>
            <a:lvl1pPr eaLnBrk="1" latinLnBrk="0" hangingPunct="1">
              <a:buNone/>
              <a:defRPr kumimoji="0" sz="4400">
                <a:solidFill>
                  <a:schemeClr val="tx2"/>
                </a:solidFill>
                <a:latin typeface="Constantia" pitchFamily="18" charset="0"/>
                <a:ea typeface="+mj-ea"/>
                <a:cs typeface="+mj-cs"/>
              </a:defRPr>
            </a:lvl1pPr>
          </a:lstStyle>
          <a:p>
            <a:r>
              <a:rPr lang="en-US" dirty="0"/>
              <a:t>FY2017 Budget Operating Highlights</a:t>
            </a:r>
          </a:p>
        </p:txBody>
      </p:sp>
    </p:spTree>
    <p:extLst>
      <p:ext uri="{BB962C8B-B14F-4D97-AF65-F5344CB8AC3E}">
        <p14:creationId xmlns:p14="http://schemas.microsoft.com/office/powerpoint/2010/main" val="20058986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457200"/>
            <a:ext cx="6629400" cy="12192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Total ALA Fiscal Year 2017</a:t>
            </a:r>
            <a:b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Budgetary Ceiling</a:t>
            </a:r>
          </a:p>
        </p:txBody>
      </p:sp>
      <p:sp>
        <p:nvSpPr>
          <p:cNvPr id="96258" name="Text Box 3"/>
          <p:cNvSpPr txBox="1">
            <a:spLocks noChangeArrowheads="1"/>
          </p:cNvSpPr>
          <p:nvPr/>
        </p:nvSpPr>
        <p:spPr bwMode="auto">
          <a:xfrm>
            <a:off x="4114800" y="3276600"/>
            <a:ext cx="7620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4000" dirty="0">
                <a:solidFill>
                  <a:schemeClr val="tx2"/>
                </a:solidFill>
                <a:latin typeface="Constantia" pitchFamily="18" charset="0"/>
              </a:rPr>
              <a:t>+</a:t>
            </a:r>
          </a:p>
        </p:txBody>
      </p:sp>
      <p:sp>
        <p:nvSpPr>
          <p:cNvPr id="96259" name="Text Box 4"/>
          <p:cNvSpPr txBox="1">
            <a:spLocks noChangeArrowheads="1"/>
          </p:cNvSpPr>
          <p:nvPr/>
        </p:nvSpPr>
        <p:spPr bwMode="auto">
          <a:xfrm>
            <a:off x="1570182" y="2362200"/>
            <a:ext cx="56388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tx2"/>
                </a:solidFill>
                <a:latin typeface="Constantia" pitchFamily="18" charset="0"/>
              </a:rPr>
              <a:t>Net Assets 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1600" dirty="0">
                <a:solidFill>
                  <a:schemeClr val="tx2"/>
                </a:solidFill>
                <a:latin typeface="Constantia" pitchFamily="18" charset="0"/>
              </a:rPr>
              <a:t>(Unexpended balance remaining from FY </a:t>
            </a:r>
            <a:r>
              <a:rPr lang="en-US" sz="1600" dirty="0" smtClean="0">
                <a:solidFill>
                  <a:schemeClr val="tx2"/>
                </a:solidFill>
                <a:latin typeface="Constantia" pitchFamily="18" charset="0"/>
              </a:rPr>
              <a:t>2016)</a:t>
            </a:r>
            <a:endParaRPr lang="en-US" sz="1600" dirty="0">
              <a:solidFill>
                <a:schemeClr val="tx2"/>
              </a:solidFill>
              <a:latin typeface="Constantia" pitchFamily="18" charset="0"/>
            </a:endParaRPr>
          </a:p>
        </p:txBody>
      </p:sp>
      <p:sp>
        <p:nvSpPr>
          <p:cNvPr id="96260" name="Text Box 5"/>
          <p:cNvSpPr txBox="1">
            <a:spLocks noChangeArrowheads="1"/>
          </p:cNvSpPr>
          <p:nvPr/>
        </p:nvSpPr>
        <p:spPr bwMode="auto">
          <a:xfrm>
            <a:off x="1981200" y="5424488"/>
            <a:ext cx="5029200" cy="579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tx2"/>
                </a:solidFill>
                <a:latin typeface="Constantia" pitchFamily="18" charset="0"/>
              </a:rPr>
              <a:t>Budgetary Ceiling</a:t>
            </a:r>
          </a:p>
        </p:txBody>
      </p:sp>
      <p:sp>
        <p:nvSpPr>
          <p:cNvPr id="96261" name="Text Box 6"/>
          <p:cNvSpPr txBox="1">
            <a:spLocks noChangeArrowheads="1"/>
          </p:cNvSpPr>
          <p:nvPr/>
        </p:nvSpPr>
        <p:spPr bwMode="auto">
          <a:xfrm>
            <a:off x="4114800" y="4799013"/>
            <a:ext cx="6858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4000" dirty="0">
                <a:solidFill>
                  <a:schemeClr val="tx2"/>
                </a:solidFill>
                <a:latin typeface="Tahoma" pitchFamily="34" charset="0"/>
              </a:rPr>
              <a:t>=</a:t>
            </a:r>
          </a:p>
        </p:txBody>
      </p:sp>
      <p:sp>
        <p:nvSpPr>
          <p:cNvPr id="96262" name="Text Box 7"/>
          <p:cNvSpPr txBox="1">
            <a:spLocks noChangeArrowheads="1"/>
          </p:cNvSpPr>
          <p:nvPr/>
        </p:nvSpPr>
        <p:spPr bwMode="auto">
          <a:xfrm>
            <a:off x="2514600" y="4038600"/>
            <a:ext cx="3886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tx2"/>
                </a:solidFill>
                <a:latin typeface="Constantia" pitchFamily="18" charset="0"/>
              </a:rPr>
              <a:t>Revenue 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1600" dirty="0">
                <a:solidFill>
                  <a:schemeClr val="tx2"/>
                </a:solidFill>
                <a:latin typeface="Constantia" pitchFamily="18" charset="0"/>
              </a:rPr>
              <a:t>(Anticipated for FY </a:t>
            </a:r>
            <a:r>
              <a:rPr lang="en-US" sz="1600" dirty="0" smtClean="0">
                <a:solidFill>
                  <a:schemeClr val="tx2"/>
                </a:solidFill>
                <a:latin typeface="Constantia" pitchFamily="18" charset="0"/>
              </a:rPr>
              <a:t>2017)</a:t>
            </a:r>
            <a:endParaRPr lang="en-US" sz="1600" dirty="0">
              <a:solidFill>
                <a:schemeClr val="tx2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30009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66138" cy="990600"/>
          </a:xfrm>
        </p:spPr>
        <p:txBody>
          <a:bodyPr>
            <a:noAutofit/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latin typeface="Constantia" pitchFamily="18" charset="0"/>
              </a:rPr>
              <a:t>Total ALA FY 2017 Budgetary Ceilings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09600" y="2362200"/>
            <a:ext cx="5181600" cy="440120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General Fund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Divisions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Round Tables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Grants &amp; Awards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Long Term Investments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                        </a:t>
            </a:r>
            <a:endParaRPr lang="en-US" sz="3200" dirty="0" smtClean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                              Total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>
              <a:defRPr/>
            </a:pPr>
            <a:endParaRPr lang="en-US" sz="2800" dirty="0" smtClean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  <a:p>
            <a:pPr>
              <a:defRPr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Perpetua" pitchFamily="18" charset="0"/>
              </a:rPr>
              <a:t>  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562600" y="2362200"/>
            <a:ext cx="2743199" cy="526297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$30,120,362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28,349,272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2,090,736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4,475,827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367,018</a:t>
            </a:r>
          </a:p>
          <a:p>
            <a:pPr algn="r">
              <a:defRPr/>
            </a:pPr>
            <a:endParaRPr lang="en-US" sz="32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u="sng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</a:t>
            </a:r>
            <a:r>
              <a:rPr lang="en-US" sz="32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65,403,215</a:t>
            </a:r>
            <a:endParaRPr lang="en-US" sz="32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  <a:p>
            <a:pPr algn="r">
              <a:defRPr/>
            </a:pPr>
            <a:endParaRPr lang="en-US" sz="2800" dirty="0" smtClean="0">
              <a:solidFill>
                <a:schemeClr val="tx2">
                  <a:lumMod val="50000"/>
                </a:schemeClr>
              </a:solidFill>
              <a:latin typeface="+mn-lt"/>
              <a:cs typeface="Arial" pitchFamily="34" charset="0"/>
            </a:endParaRPr>
          </a:p>
          <a:p>
            <a:pPr algn="r">
              <a:defRPr/>
            </a:pPr>
            <a:endParaRPr lang="en-US" sz="2800" dirty="0" smtClean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  <a:p>
            <a:pPr algn="r">
              <a:defRPr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7772400" y="15240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27920</TotalTime>
  <Words>1154</Words>
  <Application>Microsoft Office PowerPoint</Application>
  <PresentationFormat>On-screen Show (4:3)</PresentationFormat>
  <Paragraphs>245</Paragraphs>
  <Slides>16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Equity</vt:lpstr>
      <vt:lpstr>Treasurer’s Report to Council </vt:lpstr>
      <vt:lpstr>FY 2017 Preliminary Budget</vt:lpstr>
      <vt:lpstr>ALA Programmatic  Priorities – Aligned with the FY 2017 Budget</vt:lpstr>
      <vt:lpstr>Strategic Directions - Strategic Framework aligned with FY 2017 Budget</vt:lpstr>
      <vt:lpstr>Enabling Strategies </vt:lpstr>
      <vt:lpstr>PowerPoint Presentation</vt:lpstr>
      <vt:lpstr>PowerPoint Presentation</vt:lpstr>
      <vt:lpstr>Total ALA Fiscal Year 2017 Budgetary Ceiling</vt:lpstr>
      <vt:lpstr>Total ALA FY 2017 Budgetary Ceilings</vt:lpstr>
      <vt:lpstr>General Fund Annual  Estimate of Income</vt:lpstr>
      <vt:lpstr>Divisions Annual   Estimate of Income</vt:lpstr>
      <vt:lpstr> Round Tables Annual  Estimate of Income</vt:lpstr>
      <vt:lpstr>Grants and Awards Annual Estimate of Income</vt:lpstr>
      <vt:lpstr>Long-Term Investment  Annual Estimate of Income</vt:lpstr>
      <vt:lpstr>REQUEST OF COUNCIL    </vt:lpstr>
      <vt:lpstr>Thank You    </vt:lpstr>
    </vt:vector>
  </TitlesOfParts>
  <Company>American Library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Keith Brown</dc:creator>
  <cp:lastModifiedBy>Lois Ann Gregory-Wood</cp:lastModifiedBy>
  <cp:revision>888</cp:revision>
  <cp:lastPrinted>2016-06-17T15:16:10Z</cp:lastPrinted>
  <dcterms:created xsi:type="dcterms:W3CDTF">2010-06-07T14:55:50Z</dcterms:created>
  <dcterms:modified xsi:type="dcterms:W3CDTF">2016-06-22T20:56:47Z</dcterms:modified>
</cp:coreProperties>
</file>