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5" r:id="rId1"/>
  </p:sldMasterIdLst>
  <p:notesMasterIdLst>
    <p:notesMasterId r:id="rId18"/>
  </p:notesMasterIdLst>
  <p:handoutMasterIdLst>
    <p:handoutMasterId r:id="rId19"/>
  </p:handoutMasterIdLst>
  <p:sldIdLst>
    <p:sldId id="256" r:id="rId2"/>
    <p:sldId id="291" r:id="rId3"/>
    <p:sldId id="259" r:id="rId4"/>
    <p:sldId id="280" r:id="rId5"/>
    <p:sldId id="262" r:id="rId6"/>
    <p:sldId id="284" r:id="rId7"/>
    <p:sldId id="281" r:id="rId8"/>
    <p:sldId id="282" r:id="rId9"/>
    <p:sldId id="283" r:id="rId10"/>
    <p:sldId id="279" r:id="rId11"/>
    <p:sldId id="278" r:id="rId12"/>
    <p:sldId id="276" r:id="rId13"/>
    <p:sldId id="290" r:id="rId14"/>
    <p:sldId id="292" r:id="rId15"/>
    <p:sldId id="293" r:id="rId16"/>
    <p:sldId id="286"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0" autoAdjust="0"/>
  </p:normalViewPr>
  <p:slideViewPr>
    <p:cSldViewPr snapToGrid="0">
      <p:cViewPr>
        <p:scale>
          <a:sx n="119" d="100"/>
          <a:sy n="119" d="100"/>
        </p:scale>
        <p:origin x="-264"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66" d="100"/>
          <a:sy n="66" d="100"/>
        </p:scale>
        <p:origin x="2332" y="-4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4.xlsx"/><Relationship Id="rId1" Type="http://schemas.openxmlformats.org/officeDocument/2006/relationships/themeOverride" Target="../theme/themeOverride2.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'TotalALASummary Internal'!$B$7</c:f>
              <c:strCache>
                <c:ptCount val="1"/>
                <c:pt idx="0">
                  <c:v>Revenues</c:v>
                </c:pt>
              </c:strCache>
            </c:strRef>
          </c:tx>
          <c:spPr>
            <a:solidFill>
              <a:srgbClr val="00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'TotalALASummary Internal'!$C$6:$E$6</c:f>
              <c:numCache>
                <c:formatCode>General</c:formatCode>
                <c:ptCount val="3"/>
                <c:pt idx="0">
                  <c:v>2015</c:v>
                </c:pt>
                <c:pt idx="1">
                  <c:v>2016</c:v>
                </c:pt>
                <c:pt idx="2">
                  <c:v>2017</c:v>
                </c:pt>
              </c:numCache>
            </c:numRef>
          </c:cat>
          <c:val>
            <c:numRef>
              <c:f>'TotalALASummary Internal'!$C$7:$E$7</c:f>
              <c:numCache>
                <c:formatCode>_("$"* #,##0_);_("$"* \(#,##0\);_("$"* "-"??_);_(@_)</c:formatCode>
                <c:ptCount val="3"/>
                <c:pt idx="0">
                  <c:v>51679590</c:v>
                </c:pt>
                <c:pt idx="1">
                  <c:v>51897784</c:v>
                </c:pt>
                <c:pt idx="2">
                  <c:v>48808627</c:v>
                </c:pt>
              </c:numCache>
            </c:numRef>
          </c:val>
          <c:extLst xmlns:c16r2="http://schemas.microsoft.com/office/drawing/2015/06/chart">
            <c:ext xmlns:c16="http://schemas.microsoft.com/office/drawing/2014/chart" uri="{C3380CC4-5D6E-409C-BE32-E72D297353CC}">
              <c16:uniqueId val="{00000000-3450-4D14-89F4-71996BCECD77}"/>
            </c:ext>
          </c:extLst>
        </c:ser>
        <c:ser>
          <c:idx val="1"/>
          <c:order val="1"/>
          <c:tx>
            <c:strRef>
              <c:f>'TotalALASummary Internal'!$B$8</c:f>
              <c:strCache>
                <c:ptCount val="1"/>
                <c:pt idx="0">
                  <c:v>Expenses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'TotalALASummary Internal'!$C$6:$E$6</c:f>
              <c:numCache>
                <c:formatCode>General</c:formatCode>
                <c:ptCount val="3"/>
                <c:pt idx="0">
                  <c:v>2015</c:v>
                </c:pt>
                <c:pt idx="1">
                  <c:v>2016</c:v>
                </c:pt>
                <c:pt idx="2">
                  <c:v>2017</c:v>
                </c:pt>
              </c:numCache>
            </c:numRef>
          </c:cat>
          <c:val>
            <c:numRef>
              <c:f>'TotalALASummary Internal'!$C$8:$E$8</c:f>
              <c:numCache>
                <c:formatCode>_("$"* #,##0_);_("$"* \(#,##0\);_("$"* "-"??_);_(@_)</c:formatCode>
                <c:ptCount val="3"/>
                <c:pt idx="0">
                  <c:v>51364646</c:v>
                </c:pt>
                <c:pt idx="1">
                  <c:v>51365949</c:v>
                </c:pt>
                <c:pt idx="2">
                  <c:v>50946547</c:v>
                </c:pt>
              </c:numCache>
            </c:numRef>
          </c:val>
          <c:extLst xmlns:c16r2="http://schemas.microsoft.com/office/drawing/2015/06/chart">
            <c:ext xmlns:c16="http://schemas.microsoft.com/office/drawing/2014/chart" uri="{C3380CC4-5D6E-409C-BE32-E72D297353CC}">
              <c16:uniqueId val="{00000001-3450-4D14-89F4-71996BCECD77}"/>
            </c:ext>
          </c:extLst>
        </c:ser>
        <c:ser>
          <c:idx val="2"/>
          <c:order val="2"/>
          <c:tx>
            <c:strRef>
              <c:f>'TotalALASummary Internal'!$B$9</c:f>
              <c:strCache>
                <c:ptCount val="1"/>
                <c:pt idx="0">
                  <c:v>Net Operating Revenue</c:v>
                </c:pt>
              </c:strCache>
            </c:strRef>
          </c:tx>
          <c:spPr>
            <a:solidFill>
              <a:srgbClr val="6600FF"/>
            </a:solidFill>
            <a:ln>
              <a:noFill/>
            </a:ln>
            <a:effectLst/>
          </c:spPr>
          <c:invertIfNegative val="0"/>
          <c:dPt>
            <c:idx val="1"/>
            <c:invertIfNegative val="0"/>
            <c:bubble3D val="0"/>
            <c:extLst xmlns:c16r2="http://schemas.microsoft.com/office/drawing/2015/06/chart">
              <c:ext xmlns:c16="http://schemas.microsoft.com/office/drawing/2014/chart" uri="{C3380CC4-5D6E-409C-BE32-E72D297353CC}">
                <c16:uniqueId val="{00000003-3450-4D14-89F4-71996BCECD77}"/>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3450-4D14-89F4-71996BCECD77}"/>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'TotalALASummary Internal'!$C$6:$E$6</c:f>
              <c:numCache>
                <c:formatCode>General</c:formatCode>
                <c:ptCount val="3"/>
                <c:pt idx="0">
                  <c:v>2015</c:v>
                </c:pt>
                <c:pt idx="1">
                  <c:v>2016</c:v>
                </c:pt>
                <c:pt idx="2">
                  <c:v>2017</c:v>
                </c:pt>
              </c:numCache>
            </c:numRef>
          </c:cat>
          <c:val>
            <c:numRef>
              <c:f>'TotalALASummary Internal'!$C$9:$E$9</c:f>
              <c:numCache>
                <c:formatCode>_("$"* #,##0_);_("$"* \(#,##0\);_("$"* "-"??_);_(@_)</c:formatCode>
                <c:ptCount val="3"/>
                <c:pt idx="0">
                  <c:v>314944</c:v>
                </c:pt>
                <c:pt idx="1">
                  <c:v>531835</c:v>
                </c:pt>
                <c:pt idx="2">
                  <c:v>-2137920</c:v>
                </c:pt>
              </c:numCache>
            </c:numRef>
          </c:val>
          <c:extLst xmlns:c16r2="http://schemas.microsoft.com/office/drawing/2015/06/chart">
            <c:ext xmlns:c16="http://schemas.microsoft.com/office/drawing/2014/chart" uri="{C3380CC4-5D6E-409C-BE32-E72D297353CC}">
              <c16:uniqueId val="{00000006-3450-4D14-89F4-71996BCECD77}"/>
            </c:ext>
          </c:extLst>
        </c:ser>
        <c:dLbls>
          <c:showLegendKey val="0"/>
          <c:showVal val="0"/>
          <c:showCatName val="0"/>
          <c:showSerName val="0"/>
          <c:showPercent val="0"/>
          <c:showBubbleSize val="0"/>
        </c:dLbls>
        <c:gapWidth val="182"/>
        <c:axId val="41665280"/>
        <c:axId val="41666816"/>
      </c:barChart>
      <c:catAx>
        <c:axId val="4166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66816"/>
        <c:crosses val="autoZero"/>
        <c:auto val="1"/>
        <c:lblAlgn val="ctr"/>
        <c:lblOffset val="100"/>
        <c:noMultiLvlLbl val="0"/>
      </c:catAx>
      <c:valAx>
        <c:axId val="41666816"/>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65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TotalRev!$C$36</c:f>
              <c:strCache>
                <c:ptCount val="1"/>
                <c:pt idx="0">
                  <c:v>2017</c:v>
                </c:pt>
              </c:strCache>
            </c:strRef>
          </c:tx>
          <c:spPr>
            <a:solidFill>
              <a:srgbClr val="00B050"/>
            </a:solidFill>
            <a:ln w="9525" cap="flat" cmpd="sng" algn="ctr">
              <a:solidFill>
                <a:schemeClr val="lt1">
                  <a:alpha val="50000"/>
                </a:schemeClr>
              </a:solidFill>
              <a:round/>
            </a:ln>
            <a:effectLst/>
          </c:spPr>
          <c:invertIfNegative val="0"/>
          <c:dLbls>
            <c:dLbl>
              <c:idx val="0"/>
              <c:layout>
                <c:manualLayout>
                  <c:x val="7.9026684164479437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734-413B-A890-032998C134B5}"/>
                </c:ext>
              </c:extLst>
            </c:dLbl>
            <c:dLbl>
              <c:idx val="1"/>
              <c:layout>
                <c:manualLayout>
                  <c:x val="6.3471128608922865E-3"/>
                  <c:y val="4.616805170821791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34-413B-A890-032998C134B5}"/>
                </c:ext>
              </c:extLst>
            </c:dLbl>
            <c:dLbl>
              <c:idx val="2"/>
              <c:layout>
                <c:manualLayout>
                  <c:x val="9.1248906386701654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734-413B-A890-032998C134B5}"/>
                </c:ext>
              </c:extLst>
            </c:dLbl>
            <c:dLbl>
              <c:idx val="3"/>
              <c:layout>
                <c:manualLayout>
                  <c:x val="2.3471128608923883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734-413B-A890-032998C134B5}"/>
                </c:ext>
              </c:extLst>
            </c:dLbl>
            <c:dLbl>
              <c:idx val="4"/>
              <c:layout>
                <c:manualLayout>
                  <c:x val="1.9073490813648245E-2"/>
                  <c:y val="-4.2320225179013826E-17"/>
                </c:manualLayout>
              </c:layout>
              <c:tx>
                <c:rich>
                  <a:bodyPr/>
                  <a:lstStyle/>
                  <a:p>
                    <a:r>
                      <a:rPr lang="en-US" dirty="0"/>
                      <a:t>$1,391,534</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734-413B-A890-032998C134B5}"/>
                </c:ext>
              </c:extLst>
            </c:dLbl>
            <c:dLbl>
              <c:idx val="5"/>
              <c:layout>
                <c:manualLayout>
                  <c:x val="9.3180227471565541E-3"/>
                  <c:y val="-4.2320225179013826E-17"/>
                </c:manualLayout>
              </c:layout>
              <c:tx>
                <c:rich>
                  <a:bodyPr/>
                  <a:lstStyle/>
                  <a:p>
                    <a:r>
                      <a:rPr lang="en-US" dirty="0"/>
                      <a:t>$1,628,272</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734-413B-A890-032998C134B5}"/>
                </c:ext>
              </c:extLst>
            </c:dLbl>
            <c:dLbl>
              <c:idx val="6"/>
              <c:layout>
                <c:manualLayout>
                  <c:x val="1.446347331583552E-2"/>
                  <c:y val="0"/>
                </c:manualLayout>
              </c:layout>
              <c:tx>
                <c:rich>
                  <a:bodyPr/>
                  <a:lstStyle/>
                  <a:p>
                    <a:r>
                      <a:rPr lang="en-US" dirty="0"/>
                      <a:t>$3,000,028</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734-413B-A890-032998C134B5}"/>
                </c:ext>
              </c:extLst>
            </c:dLbl>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TotalRev!$B$37:$B$45</c:f>
              <c:strCache>
                <c:ptCount val="7"/>
                <c:pt idx="0">
                  <c:v>Dues</c:v>
                </c:pt>
                <c:pt idx="1">
                  <c:v>Publishing</c:v>
                </c:pt>
                <c:pt idx="2">
                  <c:v>Meetings &amp; Conferences</c:v>
                </c:pt>
                <c:pt idx="3">
                  <c:v>Grants &amp; Awards</c:v>
                </c:pt>
                <c:pt idx="4">
                  <c:v>Contributions</c:v>
                </c:pt>
                <c:pt idx="5">
                  <c:v>Dividends &amp; Interest Income:</c:v>
                </c:pt>
                <c:pt idx="6">
                  <c:v>Other</c:v>
                </c:pt>
              </c:strCache>
            </c:strRef>
          </c:cat>
          <c:val>
            <c:numRef>
              <c:f>TotalRev!$C$37:$C$45</c:f>
              <c:numCache>
                <c:formatCode>_("$"* #,##0_);_("$"* \(#,##0\);_("$"* "-"??_);_(@_)</c:formatCode>
                <c:ptCount val="7"/>
                <c:pt idx="0">
                  <c:v>8115536</c:v>
                </c:pt>
                <c:pt idx="1">
                  <c:v>16762048</c:v>
                </c:pt>
                <c:pt idx="2">
                  <c:v>11695804</c:v>
                </c:pt>
                <c:pt idx="3">
                  <c:v>6319708</c:v>
                </c:pt>
                <c:pt idx="4">
                  <c:v>1393361</c:v>
                </c:pt>
                <c:pt idx="5">
                  <c:v>1659859</c:v>
                </c:pt>
                <c:pt idx="6">
                  <c:v>3054720</c:v>
                </c:pt>
              </c:numCache>
            </c:numRef>
          </c:val>
          <c:extLst xmlns:c16r2="http://schemas.microsoft.com/office/drawing/2015/06/chart">
            <c:ext xmlns:c16="http://schemas.microsoft.com/office/drawing/2014/chart" uri="{C3380CC4-5D6E-409C-BE32-E72D297353CC}">
              <c16:uniqueId val="{00000007-C734-413B-A890-032998C134B5}"/>
            </c:ext>
          </c:extLst>
        </c:ser>
        <c:dLbls>
          <c:dLblPos val="inEnd"/>
          <c:showLegendKey val="0"/>
          <c:showVal val="1"/>
          <c:showCatName val="0"/>
          <c:showSerName val="0"/>
          <c:showPercent val="0"/>
          <c:showBubbleSize val="0"/>
        </c:dLbls>
        <c:gapWidth val="65"/>
        <c:axId val="45034496"/>
        <c:axId val="45062016"/>
      </c:barChart>
      <c:catAx>
        <c:axId val="4503449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solidFill>
                <a:latin typeface="+mn-lt"/>
                <a:ea typeface="+mn-ea"/>
                <a:cs typeface="+mn-cs"/>
              </a:defRPr>
            </a:pPr>
            <a:endParaRPr lang="en-US"/>
          </a:p>
        </c:txPr>
        <c:crossAx val="45062016"/>
        <c:crosses val="autoZero"/>
        <c:auto val="1"/>
        <c:lblAlgn val="ctr"/>
        <c:lblOffset val="100"/>
        <c:noMultiLvlLbl val="0"/>
      </c:catAx>
      <c:valAx>
        <c:axId val="4506201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5034496"/>
        <c:crosses val="autoZero"/>
        <c:crossBetween val="between"/>
      </c:valAx>
      <c:spPr>
        <a:noFill/>
        <a:ln>
          <a:noFill/>
        </a:ln>
        <a:effectLst/>
      </c:spPr>
    </c:plotArea>
    <c:plotVisOnly val="1"/>
    <c:dispBlanksAs val="gap"/>
    <c:showDLblsOverMax val="0"/>
  </c:chart>
  <c:spPr>
    <a:solidFill>
      <a:schemeClr val="lt1"/>
    </a:solidFill>
    <a:ln w="15875" cap="flat" cmpd="sng" algn="ctr">
      <a:solidFill>
        <a:schemeClr val="accent2"/>
      </a:solidFill>
      <a:prstDash val="solid"/>
      <a:roun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DivisionSummary!$B$7</c:f>
              <c:strCache>
                <c:ptCount val="1"/>
                <c:pt idx="0">
                  <c:v>Revenues</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DivisionSummary!$C$6:$E$6</c:f>
              <c:numCache>
                <c:formatCode>General</c:formatCode>
                <c:ptCount val="3"/>
                <c:pt idx="0">
                  <c:v>2015</c:v>
                </c:pt>
                <c:pt idx="1">
                  <c:v>2016</c:v>
                </c:pt>
                <c:pt idx="2">
                  <c:v>2017</c:v>
                </c:pt>
              </c:numCache>
            </c:numRef>
          </c:cat>
          <c:val>
            <c:numRef>
              <c:f>DivisionSummary!$C$7:$E$7</c:f>
              <c:numCache>
                <c:formatCode>_("$"* #,##0_);_("$"* \(#,##0\);_("$"* "-"??_);_(@_)</c:formatCode>
                <c:ptCount val="3"/>
                <c:pt idx="0">
                  <c:v>14308910</c:v>
                </c:pt>
                <c:pt idx="1">
                  <c:v>15810606</c:v>
                </c:pt>
                <c:pt idx="2">
                  <c:v>13805974</c:v>
                </c:pt>
              </c:numCache>
            </c:numRef>
          </c:val>
          <c:extLst xmlns:c16r2="http://schemas.microsoft.com/office/drawing/2015/06/chart">
            <c:ext xmlns:c16="http://schemas.microsoft.com/office/drawing/2014/chart" uri="{C3380CC4-5D6E-409C-BE32-E72D297353CC}">
              <c16:uniqueId val="{00000000-1730-4466-A850-A7FD385356F6}"/>
            </c:ext>
          </c:extLst>
        </c:ser>
        <c:ser>
          <c:idx val="1"/>
          <c:order val="1"/>
          <c:tx>
            <c:strRef>
              <c:f>DivisionSummary!$B$8</c:f>
              <c:strCache>
                <c:ptCount val="1"/>
                <c:pt idx="0">
                  <c:v>Expenses</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DivisionSummary!$C$6:$E$6</c:f>
              <c:numCache>
                <c:formatCode>General</c:formatCode>
                <c:ptCount val="3"/>
                <c:pt idx="0">
                  <c:v>2015</c:v>
                </c:pt>
                <c:pt idx="1">
                  <c:v>2016</c:v>
                </c:pt>
                <c:pt idx="2">
                  <c:v>2017</c:v>
                </c:pt>
              </c:numCache>
            </c:numRef>
          </c:cat>
          <c:val>
            <c:numRef>
              <c:f>DivisionSummary!$C$8:$E$8</c:f>
              <c:numCache>
                <c:formatCode>_("$"* #,##0_);_("$"* \(#,##0\);_("$"* "-"??_);_(@_)</c:formatCode>
                <c:ptCount val="3"/>
                <c:pt idx="0">
                  <c:v>14637658</c:v>
                </c:pt>
                <c:pt idx="1">
                  <c:v>15096764</c:v>
                </c:pt>
                <c:pt idx="2">
                  <c:v>14216320</c:v>
                </c:pt>
              </c:numCache>
            </c:numRef>
          </c:val>
          <c:extLst xmlns:c16r2="http://schemas.microsoft.com/office/drawing/2015/06/chart">
            <c:ext xmlns:c16="http://schemas.microsoft.com/office/drawing/2014/chart" uri="{C3380CC4-5D6E-409C-BE32-E72D297353CC}">
              <c16:uniqueId val="{00000001-1730-4466-A850-A7FD385356F6}"/>
            </c:ext>
          </c:extLst>
        </c:ser>
        <c:ser>
          <c:idx val="2"/>
          <c:order val="2"/>
          <c:tx>
            <c:strRef>
              <c:f>DivisionSummary!$B$9</c:f>
              <c:strCache>
                <c:ptCount val="1"/>
                <c:pt idx="0">
                  <c:v>Net Revenue</c:v>
                </c:pt>
              </c:strCache>
            </c:strRef>
          </c:tx>
          <c:spPr>
            <a:solidFill>
              <a:srgbClr val="0070C0"/>
            </a:solidFill>
          </c:spPr>
          <c:invertIfNegative val="0"/>
          <c:dPt>
            <c:idx val="0"/>
            <c:invertIfNegative val="0"/>
            <c:bubble3D val="0"/>
            <c:spPr>
              <a:solidFill>
                <a:srgbClr val="FF0000"/>
              </a:solidFill>
            </c:spPr>
            <c:extLst xmlns:c16r2="http://schemas.microsoft.com/office/drawing/2015/06/chart">
              <c:ext xmlns:c16="http://schemas.microsoft.com/office/drawing/2014/chart" uri="{C3380CC4-5D6E-409C-BE32-E72D297353CC}">
                <c16:uniqueId val="{00000001-798E-41EE-9382-525AC8EC0D82}"/>
              </c:ext>
            </c:extLst>
          </c:dPt>
          <c:dPt>
            <c:idx val="2"/>
            <c:invertIfNegative val="0"/>
            <c:bubble3D val="0"/>
            <c:spPr>
              <a:solidFill>
                <a:srgbClr val="FF0000"/>
              </a:solidFill>
            </c:spPr>
            <c:extLst xmlns:c16r2="http://schemas.microsoft.com/office/drawing/2015/06/chart">
              <c:ext xmlns:c16="http://schemas.microsoft.com/office/drawing/2014/chart" uri="{C3380CC4-5D6E-409C-BE32-E72D297353CC}">
                <c16:uniqueId val="{00000000-798E-41EE-9382-525AC8EC0D82}"/>
              </c:ext>
            </c:extLst>
          </c:dPt>
          <c:dLbls>
            <c:dLbl>
              <c:idx val="0"/>
              <c:layout/>
              <c:tx>
                <c:rich>
                  <a:bodyPr/>
                  <a:lstStyle/>
                  <a:p>
                    <a:fld id="{77C09DB1-6E6F-4299-8596-D9042D87D4CF}" type="VALUE">
                      <a:rPr lang="en-US">
                        <a:solidFill>
                          <a:srgbClr val="FF0000"/>
                        </a:solidFill>
                      </a:rPr>
                      <a:pPr/>
                      <a:t>[VALUE]</a:t>
                    </a:fld>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798E-41EE-9382-525AC8EC0D82}"/>
                </c:ext>
              </c:extLst>
            </c:dLbl>
            <c:dLbl>
              <c:idx val="2"/>
              <c:spPr>
                <a:noFill/>
                <a:ln>
                  <a:noFill/>
                </a:ln>
                <a:effectLst/>
              </c:spPr>
              <c:txPr>
                <a:bodyPr wrap="square" lIns="38100" tIns="19050" rIns="38100" bIns="19050" anchor="ctr">
                  <a:spAutoFit/>
                </a:bodyPr>
                <a:lstStyle/>
                <a:p>
                  <a:pPr>
                    <a:defRPr sz="1200">
                      <a:solidFill>
                        <a:srgbClr val="FF0000"/>
                      </a:solidFill>
                    </a:defRPr>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DivisionSummary!$C$6:$E$6</c:f>
              <c:numCache>
                <c:formatCode>General</c:formatCode>
                <c:ptCount val="3"/>
                <c:pt idx="0">
                  <c:v>2015</c:v>
                </c:pt>
                <c:pt idx="1">
                  <c:v>2016</c:v>
                </c:pt>
                <c:pt idx="2">
                  <c:v>2017</c:v>
                </c:pt>
              </c:numCache>
            </c:numRef>
          </c:cat>
          <c:val>
            <c:numRef>
              <c:f>DivisionSummary!$C$9:$E$9</c:f>
              <c:numCache>
                <c:formatCode>_("$"* #,##0_);_("$"* \(#,##0\);_("$"* "-"??_);_(@_)</c:formatCode>
                <c:ptCount val="3"/>
                <c:pt idx="0">
                  <c:v>-328748</c:v>
                </c:pt>
                <c:pt idx="1">
                  <c:v>713842</c:v>
                </c:pt>
                <c:pt idx="2">
                  <c:v>-410346</c:v>
                </c:pt>
              </c:numCache>
            </c:numRef>
          </c:val>
          <c:extLst xmlns:c16r2="http://schemas.microsoft.com/office/drawing/2015/06/chart">
            <c:ext xmlns:c16="http://schemas.microsoft.com/office/drawing/2014/chart" uri="{C3380CC4-5D6E-409C-BE32-E72D297353CC}">
              <c16:uniqueId val="{00000002-1730-4466-A850-A7FD385356F6}"/>
            </c:ext>
          </c:extLst>
        </c:ser>
        <c:dLbls>
          <c:showLegendKey val="0"/>
          <c:showVal val="0"/>
          <c:showCatName val="0"/>
          <c:showSerName val="0"/>
          <c:showPercent val="0"/>
          <c:showBubbleSize val="0"/>
        </c:dLbls>
        <c:gapWidth val="150"/>
        <c:axId val="206258176"/>
        <c:axId val="206259712"/>
      </c:barChart>
      <c:catAx>
        <c:axId val="206258176"/>
        <c:scaling>
          <c:orientation val="minMax"/>
        </c:scaling>
        <c:delete val="0"/>
        <c:axPos val="l"/>
        <c:numFmt formatCode="General" sourceLinked="1"/>
        <c:majorTickMark val="out"/>
        <c:minorTickMark val="none"/>
        <c:tickLblPos val="nextTo"/>
        <c:txPr>
          <a:bodyPr/>
          <a:lstStyle/>
          <a:p>
            <a:pPr>
              <a:defRPr sz="1600"/>
            </a:pPr>
            <a:endParaRPr lang="en-US"/>
          </a:p>
        </c:txPr>
        <c:crossAx val="206259712"/>
        <c:crosses val="autoZero"/>
        <c:auto val="1"/>
        <c:lblAlgn val="ctr"/>
        <c:lblOffset val="100"/>
        <c:noMultiLvlLbl val="0"/>
      </c:catAx>
      <c:valAx>
        <c:axId val="206259712"/>
        <c:scaling>
          <c:orientation val="minMax"/>
        </c:scaling>
        <c:delete val="0"/>
        <c:axPos val="b"/>
        <c:majorGridlines/>
        <c:numFmt formatCode="_(&quot;$&quot;* #,##0_);_(&quot;$&quot;* \(#,##0\);_(&quot;$&quot;* &quot;-&quot;??_);_(@_)" sourceLinked="1"/>
        <c:majorTickMark val="out"/>
        <c:minorTickMark val="none"/>
        <c:tickLblPos val="nextTo"/>
        <c:txPr>
          <a:bodyPr/>
          <a:lstStyle/>
          <a:p>
            <a:pPr>
              <a:defRPr sz="1200"/>
            </a:pPr>
            <a:endParaRPr lang="en-US"/>
          </a:p>
        </c:txPr>
        <c:crossAx val="206258176"/>
        <c:crosses val="autoZero"/>
        <c:crossBetween val="between"/>
      </c:valAx>
    </c:plotArea>
    <c:legend>
      <c:legendPos val="b"/>
      <c:layout/>
      <c:overlay val="0"/>
      <c:txPr>
        <a:bodyPr/>
        <a:lstStyle/>
        <a:p>
          <a:pPr>
            <a:defRPr sz="16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RoundTablesSummary!$B$7</c:f>
              <c:strCache>
                <c:ptCount val="1"/>
                <c:pt idx="0">
                  <c:v>Revenues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RoundTablesSummary!$C$5:$E$5</c:f>
              <c:numCache>
                <c:formatCode>General</c:formatCode>
                <c:ptCount val="3"/>
                <c:pt idx="0">
                  <c:v>2015</c:v>
                </c:pt>
                <c:pt idx="1">
                  <c:v>2016</c:v>
                </c:pt>
                <c:pt idx="2">
                  <c:v>2017</c:v>
                </c:pt>
              </c:numCache>
            </c:numRef>
          </c:cat>
          <c:val>
            <c:numRef>
              <c:f>RoundTablesSummary!$C$7:$E$7</c:f>
              <c:numCache>
                <c:formatCode>_("$"* #,##0_);_("$"* \(#,##0\);_("$"* "-"??_);_(@_)</c:formatCode>
                <c:ptCount val="3"/>
                <c:pt idx="0">
                  <c:v>428775</c:v>
                </c:pt>
                <c:pt idx="1">
                  <c:v>434927</c:v>
                </c:pt>
                <c:pt idx="2">
                  <c:v>467454</c:v>
                </c:pt>
              </c:numCache>
            </c:numRef>
          </c:val>
          <c:extLst xmlns:c16r2="http://schemas.microsoft.com/office/drawing/2015/06/chart">
            <c:ext xmlns:c16="http://schemas.microsoft.com/office/drawing/2014/chart" uri="{C3380CC4-5D6E-409C-BE32-E72D297353CC}">
              <c16:uniqueId val="{00000000-FA8D-4B57-A019-585BFF0355CC}"/>
            </c:ext>
          </c:extLst>
        </c:ser>
        <c:ser>
          <c:idx val="2"/>
          <c:order val="1"/>
          <c:tx>
            <c:strRef>
              <c:f>RoundTablesSummary!$B$8</c:f>
              <c:strCache>
                <c:ptCount val="1"/>
                <c:pt idx="0">
                  <c:v>Expenses</c:v>
                </c:pt>
              </c:strCache>
            </c:strRef>
          </c:tx>
          <c:spPr>
            <a:solidFill>
              <a:srgbClr val="FFC000"/>
            </a:solidFill>
            <a:ln>
              <a:noFill/>
            </a:ln>
            <a:effectLst/>
          </c:spPr>
          <c:invertIfNegative val="0"/>
          <c:dLbls>
            <c:dLbl>
              <c:idx val="1"/>
              <c:tx>
                <c:rich>
                  <a:bodyPr/>
                  <a:lstStyle/>
                  <a:p>
                    <a:r>
                      <a:rPr lang="en-US"/>
                      <a:t>$229,911</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73-4587-A189-D566A1610E9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RoundTablesSummary!$C$5:$E$5</c:f>
              <c:numCache>
                <c:formatCode>General</c:formatCode>
                <c:ptCount val="3"/>
                <c:pt idx="0">
                  <c:v>2015</c:v>
                </c:pt>
                <c:pt idx="1">
                  <c:v>2016</c:v>
                </c:pt>
                <c:pt idx="2">
                  <c:v>2017</c:v>
                </c:pt>
              </c:numCache>
            </c:numRef>
          </c:cat>
          <c:val>
            <c:numRef>
              <c:f>RoundTablesSummary!$C$8:$E$8</c:f>
              <c:numCache>
                <c:formatCode>_("$"* #,##0_);_("$"* \(#,##0\);_("$"* "-"??_);_(@_)</c:formatCode>
                <c:ptCount val="3"/>
                <c:pt idx="0">
                  <c:v>263737</c:v>
                </c:pt>
                <c:pt idx="1">
                  <c:v>230036</c:v>
                </c:pt>
                <c:pt idx="2">
                  <c:v>268338</c:v>
                </c:pt>
              </c:numCache>
            </c:numRef>
          </c:val>
          <c:extLst xmlns:c16r2="http://schemas.microsoft.com/office/drawing/2015/06/chart">
            <c:ext xmlns:c16="http://schemas.microsoft.com/office/drawing/2014/chart" uri="{C3380CC4-5D6E-409C-BE32-E72D297353CC}">
              <c16:uniqueId val="{00000001-FA8D-4B57-A019-585BFF0355CC}"/>
            </c:ext>
          </c:extLst>
        </c:ser>
        <c:ser>
          <c:idx val="3"/>
          <c:order val="2"/>
          <c:tx>
            <c:strRef>
              <c:f>RoundTablesSummary!$B$9</c:f>
              <c:strCache>
                <c:ptCount val="1"/>
                <c:pt idx="0">
                  <c:v>Net Revenue</c:v>
                </c:pt>
              </c:strCache>
            </c:strRef>
          </c:tx>
          <c:spPr>
            <a:solidFill>
              <a:srgbClr val="6600FF"/>
            </a:solidFill>
            <a:ln>
              <a:noFill/>
            </a:ln>
            <a:effectLst/>
          </c:spPr>
          <c:invertIfNegative val="0"/>
          <c:dLbls>
            <c:dLbl>
              <c:idx val="1"/>
              <c:tx>
                <c:rich>
                  <a:bodyPr/>
                  <a:lstStyle/>
                  <a:p>
                    <a:r>
                      <a:rPr lang="en-US"/>
                      <a:t>$205,016</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73-4587-A189-D566A1610E9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RoundTablesSummary!$C$5:$E$5</c:f>
              <c:numCache>
                <c:formatCode>General</c:formatCode>
                <c:ptCount val="3"/>
                <c:pt idx="0">
                  <c:v>2015</c:v>
                </c:pt>
                <c:pt idx="1">
                  <c:v>2016</c:v>
                </c:pt>
                <c:pt idx="2">
                  <c:v>2017</c:v>
                </c:pt>
              </c:numCache>
            </c:numRef>
          </c:cat>
          <c:val>
            <c:numRef>
              <c:f>RoundTablesSummary!$C$9:$E$9</c:f>
              <c:numCache>
                <c:formatCode>_("$"* #,##0_);_("$"* \(#,##0\);_("$"* "-"??_);_(@_)</c:formatCode>
                <c:ptCount val="3"/>
                <c:pt idx="0">
                  <c:v>165038</c:v>
                </c:pt>
                <c:pt idx="1">
                  <c:v>204891</c:v>
                </c:pt>
                <c:pt idx="2">
                  <c:v>199116</c:v>
                </c:pt>
              </c:numCache>
            </c:numRef>
          </c:val>
          <c:extLst xmlns:c16r2="http://schemas.microsoft.com/office/drawing/2015/06/chart">
            <c:ext xmlns:c16="http://schemas.microsoft.com/office/drawing/2014/chart" uri="{C3380CC4-5D6E-409C-BE32-E72D297353CC}">
              <c16:uniqueId val="{00000002-FA8D-4B57-A019-585BFF0355CC}"/>
            </c:ext>
          </c:extLst>
        </c:ser>
        <c:dLbls>
          <c:showLegendKey val="0"/>
          <c:showVal val="0"/>
          <c:showCatName val="0"/>
          <c:showSerName val="0"/>
          <c:showPercent val="0"/>
          <c:showBubbleSize val="0"/>
        </c:dLbls>
        <c:gapWidth val="219"/>
        <c:axId val="207373440"/>
        <c:axId val="207374976"/>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RoundTablesSummary!$B$6</c15:sqref>
                        </c15:formulaRef>
                      </c:ext>
                    </c:extLst>
                    <c:strCache>
                      <c:ptCount val="1"/>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RoundTablesSummary!$C$5:$E$5</c15:sqref>
                        </c15:formulaRef>
                      </c:ext>
                    </c:extLst>
                    <c:numCache>
                      <c:formatCode>General</c:formatCode>
                      <c:ptCount val="3"/>
                      <c:pt idx="0">
                        <c:v>2015</c:v>
                      </c:pt>
                      <c:pt idx="1">
                        <c:v>2016</c:v>
                      </c:pt>
                      <c:pt idx="2">
                        <c:v>2017</c:v>
                      </c:pt>
                    </c:numCache>
                  </c:numRef>
                </c:cat>
                <c:val>
                  <c:numRef>
                    <c:extLst>
                      <c:ext uri="{02D57815-91ED-43cb-92C2-25804820EDAC}">
                        <c15:formulaRef>
                          <c15:sqref>RoundTablesSummary!$C$6:$E$6</c15:sqref>
                        </c15:formulaRef>
                      </c:ext>
                    </c:extLst>
                    <c:numCache>
                      <c:formatCode>General</c:formatCode>
                      <c:ptCount val="3"/>
                    </c:numCache>
                  </c:numRef>
                </c:val>
                <c:extLst>
                  <c:ext xmlns:c16="http://schemas.microsoft.com/office/drawing/2014/chart" uri="{C3380CC4-5D6E-409C-BE32-E72D297353CC}">
                    <c16:uniqueId val="{00000003-FA8D-4B57-A019-585BFF0355CC}"/>
                  </c:ext>
                </c:extLst>
              </c15:ser>
            </c15:filteredBarSeries>
          </c:ext>
        </c:extLst>
      </c:barChart>
      <c:catAx>
        <c:axId val="207373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374976"/>
        <c:crosses val="autoZero"/>
        <c:auto val="1"/>
        <c:lblAlgn val="ctr"/>
        <c:lblOffset val="100"/>
        <c:noMultiLvlLbl val="0"/>
      </c:catAx>
      <c:valAx>
        <c:axId val="207374976"/>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37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3166" tIns="46583" rIns="93166" bIns="46583" rtlCol="0"/>
          <a:lstStyle>
            <a:lvl1pPr algn="r">
              <a:defRPr sz="1200"/>
            </a:lvl1pPr>
          </a:lstStyle>
          <a:p>
            <a:fld id="{36878141-768D-4BA3-AF60-7578BAF3672E}" type="datetimeFigureOut">
              <a:rPr lang="en-US" smtClean="0"/>
              <a:t>2/10/2018</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3166" tIns="46583" rIns="93166" bIns="46583" rtlCol="0" anchor="b"/>
          <a:lstStyle>
            <a:lvl1pPr algn="r">
              <a:defRPr sz="1200"/>
            </a:lvl1pPr>
          </a:lstStyle>
          <a:p>
            <a:fld id="{8D8BF9A8-6443-4E52-B935-DE427132946F}" type="slidenum">
              <a:rPr lang="en-US" smtClean="0"/>
              <a:t>‹#›</a:t>
            </a:fld>
            <a:endParaRPr lang="en-US" dirty="0"/>
          </a:p>
        </p:txBody>
      </p:sp>
    </p:spTree>
    <p:extLst>
      <p:ext uri="{BB962C8B-B14F-4D97-AF65-F5344CB8AC3E}">
        <p14:creationId xmlns:p14="http://schemas.microsoft.com/office/powerpoint/2010/main" val="2226973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6" tIns="46583" rIns="93166" bIns="46583" rtlCol="0"/>
          <a:lstStyle>
            <a:lvl1pPr algn="r">
              <a:defRPr sz="1200"/>
            </a:lvl1pPr>
          </a:lstStyle>
          <a:p>
            <a:fld id="{8FECC2D7-68B6-4A42-8819-742FC5C0BF5C}" type="datetimeFigureOut">
              <a:rPr lang="en-US" smtClean="0"/>
              <a:t>2/10/2018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6" tIns="46583" rIns="93166" bIns="46583" rtlCol="0" anchor="b"/>
          <a:lstStyle>
            <a:lvl1pPr algn="r">
              <a:defRPr sz="1200"/>
            </a:lvl1pPr>
          </a:lstStyle>
          <a:p>
            <a:fld id="{9B971376-DE68-44D6-BE4A-AB31399B0BF0}" type="slidenum">
              <a:rPr lang="en-US" smtClean="0"/>
              <a:t>‹#›</a:t>
            </a:fld>
            <a:endParaRPr lang="en-US" dirty="0"/>
          </a:p>
        </p:txBody>
      </p:sp>
    </p:spTree>
    <p:extLst>
      <p:ext uri="{BB962C8B-B14F-4D97-AF65-F5344CB8AC3E}">
        <p14:creationId xmlns:p14="http://schemas.microsoft.com/office/powerpoint/2010/main" val="124235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71376-DE68-44D6-BE4A-AB31399B0BF0}" type="slidenum">
              <a:rPr lang="en-US" smtClean="0"/>
              <a:t>1</a:t>
            </a:fld>
            <a:endParaRPr lang="en-US" dirty="0"/>
          </a:p>
        </p:txBody>
      </p:sp>
    </p:spTree>
    <p:extLst>
      <p:ext uri="{BB962C8B-B14F-4D97-AF65-F5344CB8AC3E}">
        <p14:creationId xmlns:p14="http://schemas.microsoft.com/office/powerpoint/2010/main" val="128733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t>2017 was a spend down year in preparations for 2 division conferences in FY18, so net expense was anticipated</a:t>
            </a:r>
          </a:p>
          <a:p>
            <a:pPr marL="285750" indent="-285750">
              <a:buFont typeface="Arial" panose="020B0604020202020204" pitchFamily="34" charset="0"/>
              <a:buChar char="•"/>
            </a:pPr>
            <a:r>
              <a:rPr lang="en-US" sz="1600" dirty="0"/>
              <a:t>Actual net expenses were very consistent with other 1 division conference years.</a:t>
            </a:r>
          </a:p>
          <a:p>
            <a:pPr marL="171428" indent="-171428">
              <a:buFont typeface="Arial" panose="020B0604020202020204" pitchFamily="34" charset="0"/>
              <a:buChar char="•"/>
            </a:pPr>
            <a:endParaRPr lang="en-US" sz="1600" dirty="0"/>
          </a:p>
          <a:p>
            <a:endParaRPr lang="en-US" sz="1600" dirty="0"/>
          </a:p>
          <a:p>
            <a:pPr marL="171428" indent="-171428">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9B971376-DE68-44D6-BE4A-AB31399B0BF0}" type="slidenum">
              <a:rPr lang="en-US" smtClean="0"/>
              <a:t>10</a:t>
            </a:fld>
            <a:endParaRPr lang="en-US" dirty="0"/>
          </a:p>
        </p:txBody>
      </p:sp>
    </p:spTree>
    <p:extLst>
      <p:ext uri="{BB962C8B-B14F-4D97-AF65-F5344CB8AC3E}">
        <p14:creationId xmlns:p14="http://schemas.microsoft.com/office/powerpoint/2010/main" val="262422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anose="020B0604020202020204" pitchFamily="34" charset="0"/>
              <a:buChar char="•"/>
            </a:pPr>
            <a:r>
              <a:rPr lang="en-US" dirty="0"/>
              <a:t>Not huge amounts of money but doing very well</a:t>
            </a:r>
          </a:p>
          <a:p>
            <a:pPr marL="171428" indent="-171428">
              <a:buFont typeface="Arial" panose="020B0604020202020204" pitchFamily="34" charset="0"/>
              <a:buChar char="•"/>
            </a:pPr>
            <a:r>
              <a:rPr lang="en-US" dirty="0"/>
              <a:t>Controlled expenses in all units.</a:t>
            </a:r>
          </a:p>
        </p:txBody>
      </p:sp>
      <p:sp>
        <p:nvSpPr>
          <p:cNvPr id="4" name="Slide Number Placeholder 3"/>
          <p:cNvSpPr>
            <a:spLocks noGrp="1"/>
          </p:cNvSpPr>
          <p:nvPr>
            <p:ph type="sldNum" sz="quarter" idx="10"/>
          </p:nvPr>
        </p:nvSpPr>
        <p:spPr/>
        <p:txBody>
          <a:bodyPr/>
          <a:lstStyle/>
          <a:p>
            <a:fld id="{9B971376-DE68-44D6-BE4A-AB31399B0BF0}" type="slidenum">
              <a:rPr lang="en-US" smtClean="0"/>
              <a:t>11</a:t>
            </a:fld>
            <a:endParaRPr lang="en-US" dirty="0"/>
          </a:p>
        </p:txBody>
      </p:sp>
    </p:spTree>
    <p:extLst>
      <p:ext uri="{BB962C8B-B14F-4D97-AF65-F5344CB8AC3E}">
        <p14:creationId xmlns:p14="http://schemas.microsoft.com/office/powerpoint/2010/main" val="211747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anose="020B0604020202020204" pitchFamily="34" charset="0"/>
              <a:buChar char="•"/>
            </a:pPr>
            <a:r>
              <a:rPr lang="en-US" dirty="0"/>
              <a:t>Very complicated topic but we remain in a solid financial position.  </a:t>
            </a:r>
          </a:p>
          <a:p>
            <a:pPr marL="171428" indent="-171428">
              <a:buFont typeface="Arial" panose="020B0604020202020204" pitchFamily="34" charset="0"/>
              <a:buChar char="•"/>
            </a:pPr>
            <a:r>
              <a:rPr lang="en-US" dirty="0"/>
              <a:t>Our assets decreased but so did our liabilities which increased our net assets by $9.5 million</a:t>
            </a:r>
          </a:p>
          <a:p>
            <a:pPr marL="171428" indent="-171428">
              <a:buFont typeface="Arial" panose="020B0604020202020204" pitchFamily="34" charset="0"/>
              <a:buChar char="•"/>
            </a:pPr>
            <a:r>
              <a:rPr lang="en-US" dirty="0"/>
              <a:t>Asset position was impacted by requirement for cash to cover operating needs which was offset by an increase in value of endowment.  Note that total assets include the ALA endowment valued at about $46 million</a:t>
            </a:r>
          </a:p>
          <a:p>
            <a:pPr marL="171428" indent="-171428">
              <a:buFont typeface="Arial" panose="020B0604020202020204" pitchFamily="34" charset="0"/>
              <a:buChar char="•"/>
            </a:pPr>
            <a:r>
              <a:rPr lang="en-US" dirty="0"/>
              <a:t>Liabilities were reduced due to reduction in Post-retirement liability which relates to separating retirees from current employees.   All benefits were retained by our current and former employees but this action was significant as it reduced this liability by over $10 million</a:t>
            </a:r>
          </a:p>
          <a:p>
            <a:pPr marL="171428" indent="-171428">
              <a:buFont typeface="Arial" panose="020B0604020202020204" pitchFamily="34" charset="0"/>
              <a:buChar char="•"/>
            </a:pPr>
            <a:endParaRPr lang="en-US" dirty="0"/>
          </a:p>
          <a:p>
            <a:r>
              <a:rPr lang="en-US" dirty="0"/>
              <a:t> </a:t>
            </a:r>
          </a:p>
          <a:p>
            <a:pPr marL="171428" indent="-17142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971376-DE68-44D6-BE4A-AB31399B0BF0}" type="slidenum">
              <a:rPr lang="en-US" smtClean="0"/>
              <a:t>12</a:t>
            </a:fld>
            <a:endParaRPr lang="en-US" dirty="0"/>
          </a:p>
        </p:txBody>
      </p:sp>
    </p:spTree>
    <p:extLst>
      <p:ext uri="{BB962C8B-B14F-4D97-AF65-F5344CB8AC3E}">
        <p14:creationId xmlns:p14="http://schemas.microsoft.com/office/powerpoint/2010/main" val="90147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971376-DE68-44D6-BE4A-AB31399B0BF0}" type="slidenum">
              <a:rPr lang="en-US" smtClean="0"/>
              <a:t>14</a:t>
            </a:fld>
            <a:endParaRPr lang="en-US" dirty="0"/>
          </a:p>
        </p:txBody>
      </p:sp>
    </p:spTree>
    <p:extLst>
      <p:ext uri="{BB962C8B-B14F-4D97-AF65-F5344CB8AC3E}">
        <p14:creationId xmlns:p14="http://schemas.microsoft.com/office/powerpoint/2010/main" val="5441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anose="020B0604020202020204" pitchFamily="34" charset="0"/>
              <a:buChar char="•"/>
            </a:pPr>
            <a:r>
              <a:rPr lang="en-US" sz="1800" dirty="0"/>
              <a:t>Total ALA revenues were $48.8 million compared to the budget of $50.1 million and $51.1 million in 2016 ($2.3 million reduction).</a:t>
            </a:r>
          </a:p>
          <a:p>
            <a:pPr marL="171428" indent="-171428">
              <a:buFont typeface="Arial" panose="020B0604020202020204" pitchFamily="34" charset="0"/>
              <a:buChar char="•"/>
            </a:pPr>
            <a:r>
              <a:rPr lang="en-US" sz="1800" dirty="0"/>
              <a:t>Total ALA expenses were $51.0 million compared to the budget of $51.9 million and $51.4 million last year ($419,402 reduction).</a:t>
            </a:r>
          </a:p>
          <a:p>
            <a:pPr marL="171428" indent="-171428">
              <a:buFont typeface="Arial" panose="020B0604020202020204" pitchFamily="34" charset="0"/>
              <a:buChar char="•"/>
            </a:pPr>
            <a:r>
              <a:rPr lang="en-US" sz="1800" dirty="0"/>
              <a:t>We had anticipated  a net expense of $1.9 million.  Increase in net expense is less that 1% of revenue</a:t>
            </a:r>
          </a:p>
          <a:p>
            <a:pPr marL="171428" indent="-171428">
              <a:buFont typeface="Arial" panose="020B0604020202020204" pitchFamily="34" charset="0"/>
              <a:buChar char="•"/>
            </a:pPr>
            <a:r>
              <a:rPr lang="en-US" sz="1800" dirty="0"/>
              <a:t>Budget results are not favorable but much closer to projections than in previous years</a:t>
            </a:r>
          </a:p>
          <a:p>
            <a:pPr marL="171428" indent="-171428">
              <a:buFont typeface="Arial" panose="020B0604020202020204" pitchFamily="34" charset="0"/>
              <a:buChar char="•"/>
            </a:pPr>
            <a:r>
              <a:rPr lang="en-US" sz="1800" dirty="0"/>
              <a:t>Revenues not keeping pace with expenses even though expenses overall are down</a:t>
            </a:r>
          </a:p>
          <a:p>
            <a:pPr marL="171428" indent="-171428">
              <a:buFont typeface="Arial" panose="020B0604020202020204" pitchFamily="34" charset="0"/>
              <a:buChar char="•"/>
            </a:pPr>
            <a:r>
              <a:rPr lang="en-US" sz="1800" dirty="0"/>
              <a:t>Not a sustainable path  Mention 3 year comparisons</a:t>
            </a:r>
          </a:p>
          <a:p>
            <a:pPr marL="171428" indent="-171428">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sz="quarter" idx="10"/>
          </p:nvPr>
        </p:nvSpPr>
        <p:spPr/>
        <p:txBody>
          <a:bodyPr/>
          <a:lstStyle/>
          <a:p>
            <a:fld id="{9B971376-DE68-44D6-BE4A-AB31399B0BF0}" type="slidenum">
              <a:rPr lang="en-US" smtClean="0"/>
              <a:t>2</a:t>
            </a:fld>
            <a:endParaRPr lang="en-US" dirty="0"/>
          </a:p>
        </p:txBody>
      </p:sp>
    </p:spTree>
    <p:extLst>
      <p:ext uri="{BB962C8B-B14F-4D97-AF65-F5344CB8AC3E}">
        <p14:creationId xmlns:p14="http://schemas.microsoft.com/office/powerpoint/2010/main" val="132284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anose="020B0604020202020204" pitchFamily="34" charset="0"/>
              <a:buChar char="•"/>
            </a:pPr>
            <a:r>
              <a:rPr lang="en-US" sz="1800" dirty="0"/>
              <a:t>ALA’s primary revenue sources continue to be:</a:t>
            </a:r>
          </a:p>
          <a:p>
            <a:r>
              <a:rPr lang="en-US" sz="1800" dirty="0"/>
              <a:t>              Publishing – 34%</a:t>
            </a:r>
          </a:p>
          <a:p>
            <a:r>
              <a:rPr lang="en-US" sz="1800" dirty="0"/>
              <a:t>              Meetings &amp; Conferences – 24%</a:t>
            </a:r>
          </a:p>
          <a:p>
            <a:r>
              <a:rPr lang="en-US" sz="1800" dirty="0"/>
              <a:t>              Dues – 16%</a:t>
            </a:r>
          </a:p>
          <a:p>
            <a:r>
              <a:rPr lang="en-US" sz="1800" dirty="0"/>
              <a:t>              Grants – 13%  (unpredictable)</a:t>
            </a:r>
          </a:p>
          <a:p>
            <a:pPr marL="171428" indent="-171428">
              <a:buFont typeface="Arial" panose="020B0604020202020204" pitchFamily="34" charset="0"/>
              <a:buChar char="•"/>
            </a:pPr>
            <a:r>
              <a:rPr lang="en-US" sz="1800" dirty="0"/>
              <a:t>Major revenue sources are at best stable and in actuality most are declining. </a:t>
            </a:r>
          </a:p>
          <a:p>
            <a:pPr marL="171428" indent="-171428">
              <a:buFont typeface="Arial" panose="020B0604020202020204" pitchFamily="34" charset="0"/>
              <a:buChar char="•"/>
            </a:pPr>
            <a:r>
              <a:rPr lang="en-US" sz="1800" dirty="0"/>
              <a:t>Best news is that donations are increasing!</a:t>
            </a:r>
          </a:p>
        </p:txBody>
      </p:sp>
      <p:sp>
        <p:nvSpPr>
          <p:cNvPr id="4" name="Slide Number Placeholder 3"/>
          <p:cNvSpPr>
            <a:spLocks noGrp="1"/>
          </p:cNvSpPr>
          <p:nvPr>
            <p:ph type="sldNum" sz="quarter" idx="10"/>
          </p:nvPr>
        </p:nvSpPr>
        <p:spPr/>
        <p:txBody>
          <a:bodyPr/>
          <a:lstStyle/>
          <a:p>
            <a:fld id="{9B971376-DE68-44D6-BE4A-AB31399B0BF0}" type="slidenum">
              <a:rPr lang="en-US" smtClean="0"/>
              <a:t>3</a:t>
            </a:fld>
            <a:endParaRPr lang="en-US" dirty="0"/>
          </a:p>
        </p:txBody>
      </p:sp>
    </p:spTree>
    <p:extLst>
      <p:ext uri="{BB962C8B-B14F-4D97-AF65-F5344CB8AC3E}">
        <p14:creationId xmlns:p14="http://schemas.microsoft.com/office/powerpoint/2010/main" val="18427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fund does NOT include divisions and roundtables</a:t>
            </a:r>
          </a:p>
          <a:p>
            <a:endParaRPr lang="en-US" dirty="0"/>
          </a:p>
          <a:p>
            <a:r>
              <a:rPr lang="en-US" dirty="0"/>
              <a:t>Revenues were higher than FY 2016 actuals but were $1.9 million less that was budgeted</a:t>
            </a:r>
          </a:p>
          <a:p>
            <a:endParaRPr lang="en-US" dirty="0"/>
          </a:p>
          <a:p>
            <a:r>
              <a:rPr lang="en-US" dirty="0"/>
              <a:t>Expenses were about $500,000 less that the $29.5 million that was budgeted which helped to reduce the net expense</a:t>
            </a:r>
          </a:p>
          <a:p>
            <a:endParaRPr lang="en-US" dirty="0"/>
          </a:p>
          <a:p>
            <a:r>
              <a:rPr lang="en-US" dirty="0"/>
              <a:t>General fund had a net operating loss of $1.3 million</a:t>
            </a:r>
          </a:p>
          <a:p>
            <a:r>
              <a:rPr lang="en-US" dirty="0"/>
              <a:t>Note  FY 2017 was a one-conference and was expected to result in a net loss</a:t>
            </a:r>
          </a:p>
          <a:p>
            <a:endParaRPr lang="en-US" dirty="0"/>
          </a:p>
          <a:p>
            <a:endParaRPr lang="en-US" dirty="0"/>
          </a:p>
        </p:txBody>
      </p:sp>
      <p:sp>
        <p:nvSpPr>
          <p:cNvPr id="4" name="Slide Number Placeholder 3"/>
          <p:cNvSpPr>
            <a:spLocks noGrp="1"/>
          </p:cNvSpPr>
          <p:nvPr>
            <p:ph type="sldNum" sz="quarter" idx="10"/>
          </p:nvPr>
        </p:nvSpPr>
        <p:spPr/>
        <p:txBody>
          <a:bodyPr/>
          <a:lstStyle/>
          <a:p>
            <a:fld id="{9B971376-DE68-44D6-BE4A-AB31399B0BF0}" type="slidenum">
              <a:rPr lang="en-US" smtClean="0"/>
              <a:t>4</a:t>
            </a:fld>
            <a:endParaRPr lang="en-US" dirty="0"/>
          </a:p>
        </p:txBody>
      </p:sp>
    </p:spTree>
    <p:extLst>
      <p:ext uri="{BB962C8B-B14F-4D97-AF65-F5344CB8AC3E}">
        <p14:creationId xmlns:p14="http://schemas.microsoft.com/office/powerpoint/2010/main" val="372870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98951"/>
            <a:ext cx="5608320" cy="3835400"/>
          </a:xfrm>
        </p:spPr>
        <p:txBody>
          <a:bodyPr/>
          <a:lstStyle/>
          <a:p>
            <a:pPr marL="171428" indent="-171428">
              <a:buFont typeface="Arial" panose="020B0604020202020204" pitchFamily="34" charset="0"/>
              <a:buChar char="•"/>
            </a:pPr>
            <a:r>
              <a:rPr lang="en-US" sz="2000" dirty="0"/>
              <a:t>Membership dues down by 4% - higher retirement rates and lower organizational members</a:t>
            </a:r>
          </a:p>
          <a:p>
            <a:pPr marL="171428" indent="-171428">
              <a:buFont typeface="Arial" panose="020B0604020202020204" pitchFamily="34" charset="0"/>
              <a:buChar char="•"/>
            </a:pPr>
            <a:r>
              <a:rPr lang="en-US" sz="2000" dirty="0"/>
              <a:t>Publishing continues to have challenges.   Missed FY 17 budget projection by $1.4 million. Has new leadership; developed more realistic FY 18 projections </a:t>
            </a:r>
          </a:p>
          <a:p>
            <a:pPr marL="171428" indent="-171428">
              <a:buFont typeface="Arial" panose="020B0604020202020204" pitchFamily="34" charset="0"/>
              <a:buChar char="•"/>
            </a:pPr>
            <a:r>
              <a:rPr lang="en-US" sz="2000" dirty="0"/>
              <a:t>Meetings and conferences - Combined net revenue for Midwinter and Annual exceeded budget by $22,00. Reconfiguring both conferences </a:t>
            </a:r>
          </a:p>
          <a:p>
            <a:pPr marL="171428" indent="-171428">
              <a:buFont typeface="Arial" panose="020B0604020202020204" pitchFamily="34" charset="0"/>
              <a:buChar char="•"/>
            </a:pPr>
            <a:r>
              <a:rPr lang="en-US" sz="2000" dirty="0"/>
              <a:t>Grants &amp; Awards – challenge to predict as can vary significantly from year to year </a:t>
            </a:r>
          </a:p>
          <a:p>
            <a:pPr marL="171428" indent="-171428">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9B971376-DE68-44D6-BE4A-AB31399B0BF0}" type="slidenum">
              <a:rPr lang="en-US" smtClean="0"/>
              <a:t>5</a:t>
            </a:fld>
            <a:endParaRPr lang="en-US" dirty="0"/>
          </a:p>
        </p:txBody>
      </p:sp>
    </p:spTree>
    <p:extLst>
      <p:ext uri="{BB962C8B-B14F-4D97-AF65-F5344CB8AC3E}">
        <p14:creationId xmlns:p14="http://schemas.microsoft.com/office/powerpoint/2010/main" val="406807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Detailed look at General fund expenses</a:t>
            </a:r>
          </a:p>
          <a:p>
            <a:endParaRPr lang="en-US" dirty="0"/>
          </a:p>
          <a:p>
            <a:r>
              <a:rPr lang="en-US" dirty="0"/>
              <a:t>Note again that expenses were $500,000 less than budgeted.   Reduction of expenses to offset lower than anticipated revenue is not a sustainable funding approach and reduces capacity to provide services.    Also expenses must be aligned with realistic revenue projections as well as identifying additional revenue sources </a:t>
            </a:r>
          </a:p>
        </p:txBody>
      </p:sp>
      <p:sp>
        <p:nvSpPr>
          <p:cNvPr id="4" name="Slide Number Placeholder 3"/>
          <p:cNvSpPr>
            <a:spLocks noGrp="1"/>
          </p:cNvSpPr>
          <p:nvPr>
            <p:ph type="sldNum" sz="quarter" idx="10"/>
          </p:nvPr>
        </p:nvSpPr>
        <p:spPr/>
        <p:txBody>
          <a:bodyPr/>
          <a:lstStyle/>
          <a:p>
            <a:fld id="{9B971376-DE68-44D6-BE4A-AB31399B0BF0}" type="slidenum">
              <a:rPr lang="en-US" smtClean="0"/>
              <a:t>6</a:t>
            </a:fld>
            <a:endParaRPr lang="en-US" dirty="0"/>
          </a:p>
        </p:txBody>
      </p:sp>
    </p:spTree>
    <p:extLst>
      <p:ext uri="{BB962C8B-B14F-4D97-AF65-F5344CB8AC3E}">
        <p14:creationId xmlns:p14="http://schemas.microsoft.com/office/powerpoint/2010/main" val="374534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on General Fund Revenue Sources</a:t>
            </a:r>
          </a:p>
          <a:p>
            <a:r>
              <a:rPr lang="en-US" dirty="0"/>
              <a:t>Publishing, meetings and conferences, divisions and roundtables contribute OH that funds critical activities of ALA units</a:t>
            </a:r>
          </a:p>
          <a:p>
            <a:r>
              <a:rPr lang="en-US" dirty="0"/>
              <a:t>Note that $7.5 million in OH was contributed - $3M from publishing, $2.5M from conferences and $2M from divisions and roundtables</a:t>
            </a:r>
          </a:p>
          <a:p>
            <a:r>
              <a:rPr lang="en-US" dirty="0"/>
              <a:t>OH rate in FY 17 was 26.4% and that will be continued in FY 18.   Application of OH rate varies depending on the category of funds. </a:t>
            </a:r>
          </a:p>
          <a:p>
            <a:endParaRPr lang="en-US" dirty="0"/>
          </a:p>
        </p:txBody>
      </p:sp>
      <p:sp>
        <p:nvSpPr>
          <p:cNvPr id="4" name="Slide Number Placeholder 3"/>
          <p:cNvSpPr>
            <a:spLocks noGrp="1"/>
          </p:cNvSpPr>
          <p:nvPr>
            <p:ph type="sldNum" sz="quarter" idx="10"/>
          </p:nvPr>
        </p:nvSpPr>
        <p:spPr/>
        <p:txBody>
          <a:bodyPr/>
          <a:lstStyle/>
          <a:p>
            <a:fld id="{9B971376-DE68-44D6-BE4A-AB31399B0BF0}" type="slidenum">
              <a:rPr lang="en-US" smtClean="0"/>
              <a:t>7</a:t>
            </a:fld>
            <a:endParaRPr lang="en-US" dirty="0"/>
          </a:p>
        </p:txBody>
      </p:sp>
    </p:spTree>
    <p:extLst>
      <p:ext uri="{BB962C8B-B14F-4D97-AF65-F5344CB8AC3E}">
        <p14:creationId xmlns:p14="http://schemas.microsoft.com/office/powerpoint/2010/main" val="302972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 editions softness in market, internal operational challenges, planned titles not ready for publication</a:t>
            </a:r>
          </a:p>
          <a:p>
            <a:r>
              <a:rPr lang="en-US" dirty="0"/>
              <a:t>Booklist –stable but seeing declines, move from print to online, booklist being creative in re-packaging products</a:t>
            </a:r>
          </a:p>
          <a:p>
            <a:r>
              <a:rPr lang="en-US" dirty="0"/>
              <a:t>New leadership Mary MacKay working with empowered management since June 2017 strategically reduced budget projections and hopes to meet or beat those projections in FY 18</a:t>
            </a:r>
          </a:p>
        </p:txBody>
      </p:sp>
      <p:sp>
        <p:nvSpPr>
          <p:cNvPr id="4" name="Slide Number Placeholder 3"/>
          <p:cNvSpPr>
            <a:spLocks noGrp="1"/>
          </p:cNvSpPr>
          <p:nvPr>
            <p:ph type="sldNum" sz="quarter" idx="10"/>
          </p:nvPr>
        </p:nvSpPr>
        <p:spPr/>
        <p:txBody>
          <a:bodyPr/>
          <a:lstStyle/>
          <a:p>
            <a:fld id="{9B971376-DE68-44D6-BE4A-AB31399B0BF0}" type="slidenum">
              <a:rPr lang="en-US" smtClean="0"/>
              <a:t>8</a:t>
            </a:fld>
            <a:endParaRPr lang="en-US" dirty="0"/>
          </a:p>
        </p:txBody>
      </p:sp>
    </p:spTree>
    <p:extLst>
      <p:ext uri="{BB962C8B-B14F-4D97-AF65-F5344CB8AC3E}">
        <p14:creationId xmlns:p14="http://schemas.microsoft.com/office/powerpoint/2010/main" val="381278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always about location for conferences!</a:t>
            </a:r>
          </a:p>
          <a:p>
            <a:r>
              <a:rPr lang="en-US" dirty="0"/>
              <a:t>Mid-winter in Atlanta was very close to its budget , including OH</a:t>
            </a:r>
          </a:p>
          <a:p>
            <a:r>
              <a:rPr lang="en-US" dirty="0"/>
              <a:t>Annual in Chicago  - which is one of the most profitable conference locations -  was strong but we see it stabilizing and not producing as much as in the past. </a:t>
            </a:r>
          </a:p>
          <a:p>
            <a:r>
              <a:rPr lang="en-US" dirty="0"/>
              <a:t>Reconfiguration of both midwinter and annual are critical to continued relevance and success of these events.</a:t>
            </a:r>
          </a:p>
        </p:txBody>
      </p:sp>
      <p:sp>
        <p:nvSpPr>
          <p:cNvPr id="4" name="Slide Number Placeholder 3"/>
          <p:cNvSpPr>
            <a:spLocks noGrp="1"/>
          </p:cNvSpPr>
          <p:nvPr>
            <p:ph type="sldNum" sz="quarter" idx="10"/>
          </p:nvPr>
        </p:nvSpPr>
        <p:spPr/>
        <p:txBody>
          <a:bodyPr/>
          <a:lstStyle/>
          <a:p>
            <a:fld id="{9B971376-DE68-44D6-BE4A-AB31399B0BF0}" type="slidenum">
              <a:rPr lang="en-US" smtClean="0"/>
              <a:t>9</a:t>
            </a:fld>
            <a:endParaRPr lang="en-US" dirty="0"/>
          </a:p>
        </p:txBody>
      </p:sp>
    </p:spTree>
    <p:extLst>
      <p:ext uri="{BB962C8B-B14F-4D97-AF65-F5344CB8AC3E}">
        <p14:creationId xmlns:p14="http://schemas.microsoft.com/office/powerpoint/2010/main" val="67097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96DFB4-6355-4D27-8BCF-0F236C44CA6A}" type="datetime1">
              <a:rPr lang="en-US" smtClean="0"/>
              <a:t>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5814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938C9-76DD-4E0D-A737-623988EC7A16}" type="datetime1">
              <a:rPr lang="en-US" smtClean="0"/>
              <a:t>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87932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A40887-9B50-4E03-B863-CD7E27BF5949}" type="datetime1">
              <a:rPr lang="en-US" smtClean="0"/>
              <a:t>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02853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67633FD-DE67-4A93-B100-02D7B6BF8A7E}" type="datetime1">
              <a:rPr lang="en-US" smtClean="0"/>
              <a:t>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63317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58ED0-8487-4815-8F06-2BF2DF15CBCD}" type="datetime1">
              <a:rPr lang="en-US" smtClean="0"/>
              <a:t>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8307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9FAF0A-978F-4A0C-81A1-D7C513FF42E4}" type="datetime1">
              <a:rPr lang="en-US" smtClean="0"/>
              <a:t>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2220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65BBCB-5837-4999-A946-5EA743B7C7D0}" type="datetime1">
              <a:rPr lang="en-US" smtClean="0"/>
              <a:t>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3346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E0ABF9-128E-4143-8314-90EB5EE0C4F5}" type="datetime1">
              <a:rPr lang="en-US" smtClean="0"/>
              <a:t>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41466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306AE3-D10A-41FA-B633-3B690E6D3719}" type="datetime1">
              <a:rPr lang="en-US" smtClean="0"/>
              <a:t>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09337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77936F-6C9B-460B-8F70-F48AA7142D0F}" type="datetime1">
              <a:rPr lang="en-US" smtClean="0"/>
              <a:t>2/10/2018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65258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319DA4-AAAD-4EA7-9A6E-A942B0ACB425}" type="datetime1">
              <a:rPr lang="en-US" smtClean="0"/>
              <a:t>2/10/2018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24914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2556E2-1A08-48CD-9687-233DB514744D}" type="datetime1">
              <a:rPr lang="en-US" smtClean="0"/>
              <a:t>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48804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2EFCB7E-EF8F-4548-B726-B5D39BD5735A}" type="datetime1">
              <a:rPr lang="en-US" smtClean="0"/>
              <a:t>2/10/2018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97268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593" y="1934308"/>
            <a:ext cx="9667020" cy="1635369"/>
          </a:xfrm>
        </p:spPr>
        <p:txBody>
          <a:bodyPr>
            <a:normAutofit fontScale="90000"/>
          </a:bodyPr>
          <a:lstStyle/>
          <a:p>
            <a:pPr algn="ctr"/>
            <a:r>
              <a:rPr lang="en-US" dirty="0">
                <a:latin typeface="Bell MT" panose="02020503060305020303" pitchFamily="18" charset="0"/>
              </a:rPr>
              <a:t/>
            </a:r>
            <a:br>
              <a:rPr lang="en-US" dirty="0">
                <a:latin typeface="Bell MT" panose="02020503060305020303" pitchFamily="18" charset="0"/>
              </a:rPr>
            </a:br>
            <a:r>
              <a:rPr lang="en-US" sz="5300" dirty="0">
                <a:solidFill>
                  <a:schemeClr val="tx1"/>
                </a:solidFill>
                <a:latin typeface="Bell MT" panose="02020503060305020303" pitchFamily="18" charset="0"/>
              </a:rPr>
              <a:t>Treasurer’s Report to Council</a:t>
            </a:r>
            <a:r>
              <a:rPr lang="en-US" sz="4000" dirty="0">
                <a:solidFill>
                  <a:schemeClr val="tx1"/>
                </a:solidFill>
                <a:latin typeface="Bell MT" panose="02020503060305020303" pitchFamily="18" charset="0"/>
              </a:rPr>
              <a:t/>
            </a:r>
            <a:br>
              <a:rPr lang="en-US" sz="4000" dirty="0">
                <a:solidFill>
                  <a:schemeClr val="tx1"/>
                </a:solidFill>
                <a:latin typeface="Bell MT" panose="02020503060305020303" pitchFamily="18" charset="0"/>
              </a:rPr>
            </a:br>
            <a:r>
              <a:rPr lang="en-US" sz="2200" dirty="0">
                <a:solidFill>
                  <a:schemeClr val="tx1"/>
                </a:solidFill>
                <a:latin typeface="Bell MT" panose="02020503060305020303" pitchFamily="18" charset="0"/>
              </a:rPr>
              <a:t>- Membership Information Session -</a:t>
            </a:r>
            <a:br>
              <a:rPr lang="en-US" sz="2200" dirty="0">
                <a:solidFill>
                  <a:schemeClr val="tx1"/>
                </a:solidFill>
                <a:latin typeface="Bell MT" panose="02020503060305020303" pitchFamily="18" charset="0"/>
              </a:rPr>
            </a:br>
            <a:r>
              <a:rPr lang="en-US" dirty="0">
                <a:latin typeface="Bell MT" panose="02020503060305020303" pitchFamily="18" charset="0"/>
              </a:rPr>
              <a:t> </a:t>
            </a:r>
          </a:p>
        </p:txBody>
      </p:sp>
      <p:sp>
        <p:nvSpPr>
          <p:cNvPr id="3" name="Subtitle 2"/>
          <p:cNvSpPr>
            <a:spLocks noGrp="1"/>
          </p:cNvSpPr>
          <p:nvPr>
            <p:ph type="subTitle" idx="1"/>
          </p:nvPr>
        </p:nvSpPr>
        <p:spPr>
          <a:xfrm>
            <a:off x="1567543" y="3429000"/>
            <a:ext cx="9937069" cy="1529498"/>
          </a:xfrm>
        </p:spPr>
        <p:txBody>
          <a:bodyPr>
            <a:normAutofit fontScale="92500" lnSpcReduction="10000"/>
          </a:bodyPr>
          <a:lstStyle/>
          <a:p>
            <a:pPr algn="ctr"/>
            <a:r>
              <a:rPr lang="en-US" sz="2000" b="1" dirty="0">
                <a:latin typeface="Bell MT" panose="02020503060305020303" pitchFamily="18" charset="0"/>
              </a:rPr>
              <a:t>  FY 2017 year-end Financial Results</a:t>
            </a:r>
            <a:r>
              <a:rPr lang="en-US" altLang="en-US" sz="2000" b="1" dirty="0">
                <a:latin typeface="Bell MT" panose="02020503060305020303" pitchFamily="18" charset="0"/>
                <a:ea typeface="ＭＳ Ｐゴシック" pitchFamily="34" charset="-128"/>
              </a:rPr>
              <a:t> </a:t>
            </a:r>
          </a:p>
          <a:p>
            <a:pPr algn="ctr">
              <a:spcBef>
                <a:spcPts val="580"/>
              </a:spcBef>
              <a:spcAft>
                <a:spcPts val="0"/>
              </a:spcAft>
              <a:defRPr/>
            </a:pPr>
            <a:r>
              <a:rPr lang="en-US" altLang="en-US" sz="1400" b="1" dirty="0">
                <a:latin typeface="Bell MT" panose="02020503060305020303" pitchFamily="18" charset="0"/>
                <a:ea typeface="ＭＳ Ｐゴシック" pitchFamily="34" charset="-128"/>
              </a:rPr>
              <a:t>to </a:t>
            </a:r>
          </a:p>
          <a:p>
            <a:pPr algn="ctr">
              <a:spcBef>
                <a:spcPts val="580"/>
              </a:spcBef>
              <a:spcAft>
                <a:spcPts val="0"/>
              </a:spcAft>
              <a:defRPr/>
            </a:pPr>
            <a:r>
              <a:rPr lang="en-US" altLang="en-US" sz="2000" b="1" dirty="0">
                <a:latin typeface="Bell MT" panose="02020503060305020303" pitchFamily="18" charset="0"/>
                <a:ea typeface="ＭＳ Ｐゴシック" pitchFamily="34" charset="-128"/>
              </a:rPr>
              <a:t>ALA Council, Executive Board, Membership</a:t>
            </a:r>
          </a:p>
          <a:p>
            <a:pPr algn="ctr">
              <a:spcBef>
                <a:spcPts val="580"/>
              </a:spcBef>
              <a:spcAft>
                <a:spcPts val="0"/>
              </a:spcAft>
              <a:defRPr/>
            </a:pPr>
            <a:r>
              <a:rPr lang="en-US" altLang="en-US" sz="1400" b="1" dirty="0">
                <a:latin typeface="Bell MT" panose="02020503060305020303" pitchFamily="18" charset="0"/>
                <a:ea typeface="ＭＳ Ｐゴシック" pitchFamily="34" charset="-128"/>
              </a:rPr>
              <a:t>and</a:t>
            </a:r>
          </a:p>
          <a:p>
            <a:pPr algn="ctr">
              <a:spcBef>
                <a:spcPts val="580"/>
              </a:spcBef>
              <a:spcAft>
                <a:spcPts val="0"/>
              </a:spcAft>
              <a:defRPr/>
            </a:pPr>
            <a:r>
              <a:rPr lang="en-US" altLang="en-US" sz="2000" b="1" dirty="0">
                <a:latin typeface="Bell MT" panose="02020503060305020303" pitchFamily="18" charset="0"/>
                <a:ea typeface="ＭＳ Ｐゴシック" pitchFamily="34" charset="-128"/>
              </a:rPr>
              <a:t>The Planning and Budget Assembly</a:t>
            </a:r>
            <a:r>
              <a:rPr lang="en-US" sz="2000" b="1" dirty="0">
                <a:latin typeface="Bell MT" panose="02020503060305020303" pitchFamily="18" charset="0"/>
              </a:rPr>
              <a:t> </a:t>
            </a:r>
          </a:p>
          <a:p>
            <a:endParaRPr lang="en-US" dirty="0">
              <a:latin typeface="Bell MT" panose="02020503060305020303" pitchFamily="18" charset="0"/>
            </a:endParaRPr>
          </a:p>
        </p:txBody>
      </p:sp>
      <p:sp>
        <p:nvSpPr>
          <p:cNvPr id="5" name="TextBox 4"/>
          <p:cNvSpPr txBox="1"/>
          <p:nvPr/>
        </p:nvSpPr>
        <p:spPr>
          <a:xfrm>
            <a:off x="9091246" y="246185"/>
            <a:ext cx="2734408" cy="800219"/>
          </a:xfrm>
          <a:prstGeom prst="rect">
            <a:avLst/>
          </a:prstGeom>
          <a:noFill/>
        </p:spPr>
        <p:txBody>
          <a:bodyPr wrap="square" rtlCol="0">
            <a:spAutoFit/>
          </a:bodyPr>
          <a:lstStyle/>
          <a:p>
            <a:r>
              <a:rPr lang="en-US" sz="1400" b="1" dirty="0">
                <a:latin typeface="Bell MT" panose="02020503060305020303" pitchFamily="18" charset="0"/>
              </a:rPr>
              <a:t>CD #13.0</a:t>
            </a:r>
          </a:p>
          <a:p>
            <a:r>
              <a:rPr lang="en-US" sz="1400" b="1" dirty="0">
                <a:latin typeface="Bell MT" panose="02020503060305020303" pitchFamily="18" charset="0"/>
              </a:rPr>
              <a:t>2017 -18 Midwinter Meeting</a:t>
            </a:r>
          </a:p>
          <a:p>
            <a:endParaRPr lang="en-US" dirty="0"/>
          </a:p>
        </p:txBody>
      </p:sp>
      <p:sp>
        <p:nvSpPr>
          <p:cNvPr id="6" name="TextBox 5"/>
          <p:cNvSpPr txBox="1"/>
          <p:nvPr/>
        </p:nvSpPr>
        <p:spPr>
          <a:xfrm>
            <a:off x="650449" y="6022731"/>
            <a:ext cx="5952574" cy="923330"/>
          </a:xfrm>
          <a:prstGeom prst="rect">
            <a:avLst/>
          </a:prstGeom>
          <a:noFill/>
        </p:spPr>
        <p:txBody>
          <a:bodyPr wrap="square" rtlCol="0">
            <a:spAutoFit/>
          </a:bodyPr>
          <a:lstStyle/>
          <a:p>
            <a:r>
              <a:rPr lang="en-US" dirty="0">
                <a:latin typeface="Bell MT" panose="02020503060305020303" pitchFamily="18" charset="0"/>
              </a:rPr>
              <a:t>Presented by:</a:t>
            </a:r>
          </a:p>
          <a:p>
            <a:r>
              <a:rPr lang="en-US" dirty="0">
                <a:latin typeface="Bell MT" panose="02020503060305020303" pitchFamily="18" charset="0"/>
              </a:rPr>
              <a:t>Susan Hildreth – ALA Treasurer </a:t>
            </a:r>
          </a:p>
          <a:p>
            <a:endParaRPr lang="en-US" dirty="0"/>
          </a:p>
        </p:txBody>
      </p:sp>
      <p:sp>
        <p:nvSpPr>
          <p:cNvPr id="4" name="TextBox 3">
            <a:extLst>
              <a:ext uri="{FF2B5EF4-FFF2-40B4-BE49-F238E27FC236}">
                <a16:creationId xmlns:a16="http://schemas.microsoft.com/office/drawing/2014/main" xmlns="" id="{7F4F79FB-41FF-45AD-B6E9-4BFC00429108}"/>
              </a:ext>
            </a:extLst>
          </p:cNvPr>
          <p:cNvSpPr txBox="1"/>
          <p:nvPr/>
        </p:nvSpPr>
        <p:spPr>
          <a:xfrm>
            <a:off x="8658225" y="5838825"/>
            <a:ext cx="3167429" cy="923330"/>
          </a:xfrm>
          <a:prstGeom prst="rect">
            <a:avLst/>
          </a:prstGeom>
          <a:noFill/>
        </p:spPr>
        <p:txBody>
          <a:bodyPr wrap="square" rtlCol="0">
            <a:spAutoFit/>
          </a:bodyPr>
          <a:lstStyle/>
          <a:p>
            <a:r>
              <a:rPr lang="en-US">
                <a:latin typeface="Bell MT" panose="02020503060305020303" pitchFamily="18" charset="0"/>
              </a:rPr>
              <a:t>Saturday - February 11, 2018</a:t>
            </a:r>
          </a:p>
          <a:p>
            <a:r>
              <a:rPr lang="en-US">
                <a:latin typeface="Bell MT" panose="02020503060305020303" pitchFamily="18" charset="0"/>
              </a:rPr>
              <a:t>Sunday – February 12, 2018</a:t>
            </a:r>
          </a:p>
          <a:p>
            <a:r>
              <a:rPr lang="en-US">
                <a:latin typeface="Bell MT" panose="02020503060305020303" pitchFamily="18" charset="0"/>
              </a:rPr>
              <a:t>Denver, Co.</a:t>
            </a:r>
            <a:endParaRPr lang="en-US" dirty="0">
              <a:latin typeface="Bell MT" panose="02020503060305020303" pitchFamily="18" charset="0"/>
            </a:endParaRPr>
          </a:p>
        </p:txBody>
      </p:sp>
    </p:spTree>
    <p:extLst>
      <p:ext uri="{BB962C8B-B14F-4D97-AF65-F5344CB8AC3E}">
        <p14:creationId xmlns:p14="http://schemas.microsoft.com/office/powerpoint/2010/main" val="21881773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7237" y="624110"/>
            <a:ext cx="9717376" cy="818191"/>
          </a:xfrm>
        </p:spPr>
        <p:txBody>
          <a:bodyPr>
            <a:normAutofit fontScale="90000"/>
          </a:bodyPr>
          <a:lstStyle/>
          <a:p>
            <a:r>
              <a:rPr lang="en-US" dirty="0">
                <a:latin typeface="Bell MT" panose="02020503060305020303" pitchFamily="18" charset="0"/>
              </a:rPr>
              <a:t>Division Revenues and Expenses– 2017</a:t>
            </a:r>
          </a:p>
        </p:txBody>
      </p:sp>
      <p:graphicFrame>
        <p:nvGraphicFramePr>
          <p:cNvPr id="7" name="Content Placeholder 6">
            <a:extLst>
              <a:ext uri="{FF2B5EF4-FFF2-40B4-BE49-F238E27FC236}">
                <a16:creationId xmlns:a16="http://schemas.microsoft.com/office/drawing/2014/main" xmlns="" id="{00000000-0008-0000-1000-000004000000}"/>
              </a:ext>
            </a:extLst>
          </p:cNvPr>
          <p:cNvGraphicFramePr>
            <a:graphicFrameLocks noGrp="1"/>
          </p:cNvGraphicFramePr>
          <p:nvPr>
            <p:ph idx="1"/>
            <p:extLst>
              <p:ext uri="{D42A27DB-BD31-4B8C-83A1-F6EECF244321}">
                <p14:modId xmlns:p14="http://schemas.microsoft.com/office/powerpoint/2010/main" val="1207406152"/>
              </p:ext>
            </p:extLst>
          </p:nvPr>
        </p:nvGraphicFramePr>
        <p:xfrm>
          <a:off x="887896" y="1683027"/>
          <a:ext cx="10616717" cy="478403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8512643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7237" y="624110"/>
            <a:ext cx="9717376" cy="752203"/>
          </a:xfrm>
        </p:spPr>
        <p:txBody>
          <a:bodyPr>
            <a:normAutofit fontScale="90000"/>
          </a:bodyPr>
          <a:lstStyle/>
          <a:p>
            <a:r>
              <a:rPr lang="en-US" dirty="0">
                <a:latin typeface="Bell MT" panose="02020503060305020303" pitchFamily="18" charset="0"/>
              </a:rPr>
              <a:t>Roundtable Revenues and Expenses– 2017</a:t>
            </a:r>
          </a:p>
        </p:txBody>
      </p:sp>
      <p:graphicFrame>
        <p:nvGraphicFramePr>
          <p:cNvPr id="6" name="Content Placeholder 5">
            <a:extLst>
              <a:ext uri="{FF2B5EF4-FFF2-40B4-BE49-F238E27FC236}">
                <a16:creationId xmlns:a16="http://schemas.microsoft.com/office/drawing/2014/main" xmlns="" id="{56E058BD-2891-420C-9229-A6C001EF574E}"/>
              </a:ext>
            </a:extLst>
          </p:cNvPr>
          <p:cNvGraphicFramePr>
            <a:graphicFrameLocks noGrp="1"/>
          </p:cNvGraphicFramePr>
          <p:nvPr>
            <p:ph idx="1"/>
            <p:extLst>
              <p:ext uri="{D42A27DB-BD31-4B8C-83A1-F6EECF244321}">
                <p14:modId xmlns:p14="http://schemas.microsoft.com/office/powerpoint/2010/main" val="2374679855"/>
              </p:ext>
            </p:extLst>
          </p:nvPr>
        </p:nvGraphicFramePr>
        <p:xfrm>
          <a:off x="821635" y="1696279"/>
          <a:ext cx="10682978" cy="463826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1912641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43271" y="1008667"/>
            <a:ext cx="9861342" cy="1376313"/>
          </a:xfrm>
        </p:spPr>
        <p:txBody>
          <a:bodyPr>
            <a:normAutofit fontScale="90000"/>
          </a:bodyPr>
          <a:lstStyle/>
          <a:p>
            <a:r>
              <a:rPr lang="en-US" sz="4400" dirty="0">
                <a:solidFill>
                  <a:srgbClr val="696464"/>
                </a:solidFill>
                <a:latin typeface="Bell MT" panose="02020503060305020303" pitchFamily="18" charset="0"/>
              </a:rPr>
              <a:t/>
            </a:r>
            <a:br>
              <a:rPr lang="en-US" sz="4400" dirty="0">
                <a:solidFill>
                  <a:srgbClr val="696464"/>
                </a:solidFill>
                <a:latin typeface="Bell MT" panose="02020503060305020303" pitchFamily="18" charset="0"/>
              </a:rPr>
            </a:br>
            <a:r>
              <a:rPr lang="en-US" sz="4400" dirty="0">
                <a:solidFill>
                  <a:srgbClr val="696464"/>
                </a:solidFill>
                <a:latin typeface="Bell MT" panose="02020503060305020303" pitchFamily="18" charset="0"/>
              </a:rPr>
              <a:t/>
            </a:r>
            <a:br>
              <a:rPr lang="en-US" sz="4400" dirty="0">
                <a:solidFill>
                  <a:srgbClr val="696464"/>
                </a:solidFill>
                <a:latin typeface="Bell MT" panose="02020503060305020303" pitchFamily="18" charset="0"/>
              </a:rPr>
            </a:br>
            <a:r>
              <a:rPr lang="en-US" sz="4400" dirty="0">
                <a:solidFill>
                  <a:srgbClr val="696464"/>
                </a:solidFill>
                <a:latin typeface="Bell MT" panose="02020503060305020303" pitchFamily="18" charset="0"/>
              </a:rPr>
              <a:t/>
            </a:r>
            <a:br>
              <a:rPr lang="en-US" sz="4400" dirty="0">
                <a:solidFill>
                  <a:srgbClr val="696464"/>
                </a:solidFill>
                <a:latin typeface="Bell MT" panose="02020503060305020303" pitchFamily="18" charset="0"/>
              </a:rPr>
            </a:br>
            <a:r>
              <a:rPr lang="en-US" sz="4400" dirty="0">
                <a:solidFill>
                  <a:srgbClr val="696464"/>
                </a:solidFill>
                <a:latin typeface="Bell MT" panose="02020503060305020303" pitchFamily="18" charset="0"/>
              </a:rPr>
              <a:t/>
            </a:r>
            <a:br>
              <a:rPr lang="en-US" sz="4400" dirty="0">
                <a:solidFill>
                  <a:srgbClr val="696464"/>
                </a:solidFill>
                <a:latin typeface="Bell MT" panose="02020503060305020303" pitchFamily="18" charset="0"/>
              </a:rPr>
            </a:br>
            <a:r>
              <a:rPr lang="en-US" sz="4400" dirty="0">
                <a:solidFill>
                  <a:srgbClr val="696464"/>
                </a:solidFill>
                <a:latin typeface="Bell MT" panose="02020503060305020303" pitchFamily="18" charset="0"/>
              </a:rPr>
              <a:t/>
            </a:r>
            <a:br>
              <a:rPr lang="en-US" sz="4400" dirty="0">
                <a:solidFill>
                  <a:srgbClr val="696464"/>
                </a:solidFill>
                <a:latin typeface="Bell MT" panose="02020503060305020303" pitchFamily="18" charset="0"/>
              </a:rPr>
            </a:br>
            <a:r>
              <a:rPr lang="en-US" sz="4400" dirty="0">
                <a:solidFill>
                  <a:srgbClr val="696464"/>
                </a:solidFill>
                <a:latin typeface="Bell MT" panose="02020503060305020303" pitchFamily="18" charset="0"/>
              </a:rPr>
              <a:t/>
            </a:r>
            <a:br>
              <a:rPr lang="en-US" sz="4400" dirty="0">
                <a:solidFill>
                  <a:srgbClr val="696464"/>
                </a:solidFill>
                <a:latin typeface="Bell MT" panose="02020503060305020303" pitchFamily="18" charset="0"/>
              </a:rPr>
            </a:br>
            <a:r>
              <a:rPr lang="en-US" sz="4400" dirty="0">
                <a:solidFill>
                  <a:srgbClr val="696464"/>
                </a:solidFill>
                <a:latin typeface="Bell MT" panose="02020503060305020303" pitchFamily="18" charset="0"/>
              </a:rPr>
              <a:t>Total ALA Assets, Liabilities </a:t>
            </a:r>
            <a:br>
              <a:rPr lang="en-US" sz="4400" dirty="0">
                <a:solidFill>
                  <a:srgbClr val="696464"/>
                </a:solidFill>
                <a:latin typeface="Bell MT" panose="02020503060305020303" pitchFamily="18" charset="0"/>
              </a:rPr>
            </a:br>
            <a:r>
              <a:rPr lang="en-US" sz="4400" dirty="0">
                <a:solidFill>
                  <a:srgbClr val="696464"/>
                </a:solidFill>
                <a:latin typeface="Bell MT" panose="02020503060305020303" pitchFamily="18" charset="0"/>
              </a:rPr>
              <a:t>&amp; Net Assets – 2017</a:t>
            </a:r>
            <a:r>
              <a:rPr lang="en-US" sz="3100" dirty="0">
                <a:solidFill>
                  <a:srgbClr val="696464"/>
                </a:solidFill>
                <a:latin typeface="Bell MT" panose="02020503060305020303" pitchFamily="18" charset="0"/>
              </a:rPr>
              <a:t/>
            </a:r>
            <a:br>
              <a:rPr lang="en-US" sz="3100" dirty="0">
                <a:solidFill>
                  <a:srgbClr val="696464"/>
                </a:solidFill>
                <a:latin typeface="Bell MT" panose="02020503060305020303" pitchFamily="18" charset="0"/>
              </a:rPr>
            </a:br>
            <a:endParaRPr lang="en-US" dirty="0">
              <a:latin typeface="Bell MT" panose="02020503060305020303"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1703543"/>
              </p:ext>
            </p:extLst>
          </p:nvPr>
        </p:nvGraphicFramePr>
        <p:xfrm>
          <a:off x="1643270" y="2663688"/>
          <a:ext cx="9236766" cy="2968485"/>
        </p:xfrm>
        <a:graphic>
          <a:graphicData uri="http://schemas.openxmlformats.org/drawingml/2006/table">
            <a:tbl>
              <a:tblPr/>
              <a:tblGrid>
                <a:gridCol w="1816859">
                  <a:extLst>
                    <a:ext uri="{9D8B030D-6E8A-4147-A177-3AD203B41FA5}">
                      <a16:colId xmlns:a16="http://schemas.microsoft.com/office/drawing/2014/main" xmlns="" val="1737671001"/>
                    </a:ext>
                  </a:extLst>
                </a:gridCol>
                <a:gridCol w="597151">
                  <a:extLst>
                    <a:ext uri="{9D8B030D-6E8A-4147-A177-3AD203B41FA5}">
                      <a16:colId xmlns:a16="http://schemas.microsoft.com/office/drawing/2014/main" xmlns="" val="196387948"/>
                    </a:ext>
                  </a:extLst>
                </a:gridCol>
                <a:gridCol w="2223431">
                  <a:extLst>
                    <a:ext uri="{9D8B030D-6E8A-4147-A177-3AD203B41FA5}">
                      <a16:colId xmlns:a16="http://schemas.microsoft.com/office/drawing/2014/main" xmlns="" val="624553591"/>
                    </a:ext>
                  </a:extLst>
                </a:gridCol>
                <a:gridCol w="2375894">
                  <a:extLst>
                    <a:ext uri="{9D8B030D-6E8A-4147-A177-3AD203B41FA5}">
                      <a16:colId xmlns:a16="http://schemas.microsoft.com/office/drawing/2014/main" xmlns="" val="3080139772"/>
                    </a:ext>
                  </a:extLst>
                </a:gridCol>
                <a:gridCol w="2223431">
                  <a:extLst>
                    <a:ext uri="{9D8B030D-6E8A-4147-A177-3AD203B41FA5}">
                      <a16:colId xmlns:a16="http://schemas.microsoft.com/office/drawing/2014/main" xmlns="" val="2193921562"/>
                    </a:ext>
                  </a:extLst>
                </a:gridCol>
              </a:tblGrid>
              <a:tr h="521507">
                <a:tc>
                  <a:txBody>
                    <a:bodyPr/>
                    <a:lstStyle/>
                    <a:p>
                      <a:pPr algn="l" fontAlgn="ctr"/>
                      <a:r>
                        <a:rPr lang="en-US" sz="28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l" fontAlgn="ctr"/>
                      <a:r>
                        <a:rPr lang="en-US" sz="28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800" b="1" i="0" u="sng" strike="noStrike" dirty="0">
                          <a:solidFill>
                            <a:srgbClr val="000000"/>
                          </a:solidFill>
                          <a:effectLst/>
                          <a:latin typeface="Bell MT" panose="02020503060305020303" pitchFamily="18" charset="0"/>
                        </a:rPr>
                        <a:t>2017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800" b="1" i="0" u="sng" strike="noStrike" dirty="0">
                          <a:solidFill>
                            <a:srgbClr val="000000"/>
                          </a:solidFill>
                          <a:effectLst/>
                          <a:latin typeface="Bell MT" panose="02020503060305020303" pitchFamily="18" charset="0"/>
                        </a:rPr>
                        <a:t>2016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800" b="1" i="0" u="sng" strike="noStrike" dirty="0">
                          <a:solidFill>
                            <a:srgbClr val="000000"/>
                          </a:solidFill>
                          <a:effectLst/>
                          <a:latin typeface="Bell MT" panose="02020503060305020303" pitchFamily="18" charset="0"/>
                        </a:rPr>
                        <a:t>2015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extLst>
                  <a:ext uri="{0D108BD9-81ED-4DB2-BD59-A6C34878D82A}">
                    <a16:rowId xmlns:a16="http://schemas.microsoft.com/office/drawing/2014/main" xmlns="" val="843550306"/>
                  </a:ext>
                </a:extLst>
              </a:tr>
              <a:tr h="824512">
                <a:tc>
                  <a:txBody>
                    <a:bodyPr/>
                    <a:lstStyle/>
                    <a:p>
                      <a:pPr algn="l" rtl="0" fontAlgn="b"/>
                      <a:r>
                        <a:rPr lang="en-US" sz="2800" b="1" i="0" u="none" strike="noStrike" dirty="0">
                          <a:solidFill>
                            <a:srgbClr val="000000"/>
                          </a:solidFill>
                          <a:effectLst/>
                          <a:latin typeface="Bell MT" panose="02020503060305020303" pitchFamily="18" charset="0"/>
                        </a:rPr>
                        <a:t>Assets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fontAlgn="ctr"/>
                      <a:r>
                        <a:rPr lang="en-US" sz="28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72,513,440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75,727,502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77,572,339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3352147149"/>
                  </a:ext>
                </a:extLst>
              </a:tr>
              <a:tr h="811233">
                <a:tc>
                  <a:txBody>
                    <a:bodyPr/>
                    <a:lstStyle/>
                    <a:p>
                      <a:pPr algn="l" rtl="0" fontAlgn="b"/>
                      <a:r>
                        <a:rPr lang="en-US" sz="2800" b="1" i="0" u="none" strike="noStrike" dirty="0">
                          <a:solidFill>
                            <a:srgbClr val="000000"/>
                          </a:solidFill>
                          <a:effectLst/>
                          <a:latin typeface="Bell MT" panose="02020503060305020303" pitchFamily="18" charset="0"/>
                        </a:rPr>
                        <a:t>Liabilities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8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sng" strike="noStrike" dirty="0">
                          <a:solidFill>
                            <a:srgbClr val="000000"/>
                          </a:solidFill>
                          <a:effectLst/>
                          <a:latin typeface="Bell MT" panose="02020503060305020303" pitchFamily="18" charset="0"/>
                        </a:rPr>
                        <a:t>$   32,622,113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sng" strike="noStrike" dirty="0">
                          <a:solidFill>
                            <a:srgbClr val="000000"/>
                          </a:solidFill>
                          <a:effectLst/>
                          <a:latin typeface="Bell MT" panose="02020503060305020303" pitchFamily="18" charset="0"/>
                        </a:rPr>
                        <a:t>$   45,343,837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sng" strike="noStrike" dirty="0">
                          <a:solidFill>
                            <a:srgbClr val="000000"/>
                          </a:solidFill>
                          <a:effectLst/>
                          <a:latin typeface="Bell MT" panose="02020503060305020303" pitchFamily="18" charset="0"/>
                        </a:rPr>
                        <a:t>$   46,034,318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2971092880"/>
                  </a:ext>
                </a:extLst>
              </a:tr>
              <a:tr h="811233">
                <a:tc>
                  <a:txBody>
                    <a:bodyPr/>
                    <a:lstStyle/>
                    <a:p>
                      <a:pPr algn="l" rtl="0" fontAlgn="b"/>
                      <a:r>
                        <a:rPr lang="en-US" sz="2800" b="1" i="0" u="none" strike="noStrike" dirty="0">
                          <a:solidFill>
                            <a:srgbClr val="000000"/>
                          </a:solidFill>
                          <a:effectLst/>
                          <a:latin typeface="Bell MT" panose="02020503060305020303" pitchFamily="18" charset="0"/>
                        </a:rPr>
                        <a:t>Net Assets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fontAlgn="ctr"/>
                      <a:r>
                        <a:rPr lang="en-US" sz="28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dbl" strike="noStrike" baseline="0" dirty="0">
                          <a:solidFill>
                            <a:srgbClr val="000000"/>
                          </a:solidFill>
                          <a:effectLst/>
                          <a:latin typeface="Bell MT" panose="02020503060305020303" pitchFamily="18" charset="0"/>
                        </a:rPr>
                        <a:t>$   39,891,327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dbl" strike="noStrike" baseline="0" dirty="0">
                          <a:solidFill>
                            <a:srgbClr val="000000"/>
                          </a:solidFill>
                          <a:effectLst/>
                          <a:latin typeface="Bell MT" panose="02020503060305020303" pitchFamily="18" charset="0"/>
                        </a:rPr>
                        <a:t>$   30,383,665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dbl" strike="noStrike" baseline="0" dirty="0">
                          <a:solidFill>
                            <a:srgbClr val="000000"/>
                          </a:solidFill>
                          <a:effectLst/>
                          <a:latin typeface="Bell MT" panose="02020503060305020303" pitchFamily="18" charset="0"/>
                        </a:rPr>
                        <a:t>$   31,538,021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2945669947"/>
                  </a:ext>
                </a:extLst>
              </a:tr>
            </a:tbl>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0177032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51A6A1-A9AF-42B4-B2B9-69BD8BD1F6B6}"/>
              </a:ext>
            </a:extLst>
          </p:cNvPr>
          <p:cNvSpPr>
            <a:spLocks noGrp="1"/>
          </p:cNvSpPr>
          <p:nvPr>
            <p:ph type="title"/>
          </p:nvPr>
        </p:nvSpPr>
        <p:spPr>
          <a:xfrm>
            <a:off x="1097280" y="286603"/>
            <a:ext cx="10058400" cy="1123097"/>
          </a:xfrm>
        </p:spPr>
        <p:txBody>
          <a:bodyPr/>
          <a:lstStyle/>
          <a:p>
            <a:r>
              <a:rPr lang="en-US" dirty="0">
                <a:latin typeface="Bell MT" panose="02020503060305020303" pitchFamily="18" charset="0"/>
              </a:rPr>
              <a:t>Preparing for FY19 and Beyond</a:t>
            </a:r>
          </a:p>
        </p:txBody>
      </p:sp>
      <p:pic>
        <p:nvPicPr>
          <p:cNvPr id="6" name="Content Placeholder 5">
            <a:extLst>
              <a:ext uri="{FF2B5EF4-FFF2-40B4-BE49-F238E27FC236}">
                <a16:creationId xmlns:a16="http://schemas.microsoft.com/office/drawing/2014/main" xmlns="" id="{BDB003EF-5D20-414F-8EA4-FDB43F076415}"/>
              </a:ext>
            </a:extLst>
          </p:cNvPr>
          <p:cNvPicPr>
            <a:picLocks noGrp="1" noChangeAspect="1"/>
          </p:cNvPicPr>
          <p:nvPr>
            <p:ph idx="1"/>
          </p:nvPr>
        </p:nvPicPr>
        <p:blipFill>
          <a:blip r:embed="rId2"/>
          <a:stretch>
            <a:fillRect/>
          </a:stretch>
        </p:blipFill>
        <p:spPr>
          <a:xfrm>
            <a:off x="1352550" y="1846263"/>
            <a:ext cx="9620250" cy="4022725"/>
          </a:xfrm>
        </p:spPr>
      </p:pic>
      <p:sp>
        <p:nvSpPr>
          <p:cNvPr id="4" name="Slide Number Placeholder 3">
            <a:extLst>
              <a:ext uri="{FF2B5EF4-FFF2-40B4-BE49-F238E27FC236}">
                <a16:creationId xmlns:a16="http://schemas.microsoft.com/office/drawing/2014/main" xmlns="" id="{9112013A-A36E-46FF-A928-202A1B3AF33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7057555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F6C195-561F-4143-B19F-C701CBEA56B5}"/>
              </a:ext>
            </a:extLst>
          </p:cNvPr>
          <p:cNvSpPr>
            <a:spLocks noGrp="1"/>
          </p:cNvSpPr>
          <p:nvPr>
            <p:ph type="title"/>
          </p:nvPr>
        </p:nvSpPr>
        <p:spPr>
          <a:xfrm>
            <a:off x="1097280" y="286604"/>
            <a:ext cx="10058400" cy="1183978"/>
          </a:xfrm>
        </p:spPr>
        <p:txBody>
          <a:bodyPr/>
          <a:lstStyle/>
          <a:p>
            <a:r>
              <a:rPr lang="en-US" dirty="0">
                <a:latin typeface="Bell MT" panose="02020503060305020303" pitchFamily="18" charset="0"/>
              </a:rPr>
              <a:t>Strategy to Address FY 19 and Beyond</a:t>
            </a:r>
          </a:p>
        </p:txBody>
      </p:sp>
      <p:sp>
        <p:nvSpPr>
          <p:cNvPr id="3" name="Content Placeholder 2">
            <a:extLst>
              <a:ext uri="{FF2B5EF4-FFF2-40B4-BE49-F238E27FC236}">
                <a16:creationId xmlns:a16="http://schemas.microsoft.com/office/drawing/2014/main" xmlns="" id="{47DA351F-A0E0-41C1-9729-D6A355BD2622}"/>
              </a:ext>
            </a:extLst>
          </p:cNvPr>
          <p:cNvSpPr>
            <a:spLocks noGrp="1"/>
          </p:cNvSpPr>
          <p:nvPr>
            <p:ph idx="1"/>
          </p:nvPr>
        </p:nvSpPr>
        <p:spPr>
          <a:xfrm>
            <a:off x="1097280" y="2171700"/>
            <a:ext cx="10058400" cy="3697394"/>
          </a:xfrm>
        </p:spPr>
        <p:txBody>
          <a:bodyPr>
            <a:normAutofit/>
          </a:bodyPr>
          <a:lstStyle/>
          <a:p>
            <a:pPr>
              <a:lnSpc>
                <a:spcPct val="100000"/>
              </a:lnSpc>
              <a:buFont typeface="Wingdings" panose="05000000000000000000" pitchFamily="2" charset="2"/>
              <a:buChar char="§"/>
            </a:pPr>
            <a:r>
              <a:rPr lang="en-US" sz="3200" dirty="0"/>
              <a:t> Leverage strong balance sheet to fund investments that will generate revenue and reduce operating expenses</a:t>
            </a:r>
          </a:p>
          <a:p>
            <a:pPr lvl="4">
              <a:lnSpc>
                <a:spcPct val="150000"/>
              </a:lnSpc>
              <a:buFont typeface="Wingdings" panose="05000000000000000000" pitchFamily="2" charset="2"/>
              <a:buChar char="Ø"/>
            </a:pPr>
            <a:r>
              <a:rPr lang="en-US" sz="2800" dirty="0"/>
              <a:t> Endowment loan</a:t>
            </a:r>
          </a:p>
          <a:p>
            <a:pPr lvl="4">
              <a:buFont typeface="Wingdings" panose="05000000000000000000" pitchFamily="2" charset="2"/>
              <a:buChar char="Ø"/>
            </a:pPr>
            <a:r>
              <a:rPr lang="en-US" sz="2800" dirty="0"/>
              <a:t> ALA line of credit</a:t>
            </a:r>
          </a:p>
          <a:p>
            <a:pPr lvl="4">
              <a:buFont typeface="Wingdings" panose="05000000000000000000" pitchFamily="2" charset="2"/>
              <a:buChar char="Ø"/>
            </a:pPr>
            <a:r>
              <a:rPr lang="en-US" sz="2800" dirty="0"/>
              <a:t> Bank debt supported by value of buildings/other assets</a:t>
            </a:r>
          </a:p>
        </p:txBody>
      </p:sp>
      <p:sp>
        <p:nvSpPr>
          <p:cNvPr id="4" name="Slide Number Placeholder 3">
            <a:extLst>
              <a:ext uri="{FF2B5EF4-FFF2-40B4-BE49-F238E27FC236}">
                <a16:creationId xmlns:a16="http://schemas.microsoft.com/office/drawing/2014/main" xmlns="" id="{0FBFD5B5-21A6-4DA0-98DA-3F68F18291B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2354061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071E22-05A4-4D7B-B4D5-ACD03C54F0D7}"/>
              </a:ext>
            </a:extLst>
          </p:cNvPr>
          <p:cNvSpPr>
            <a:spLocks noGrp="1"/>
          </p:cNvSpPr>
          <p:nvPr>
            <p:ph type="title"/>
          </p:nvPr>
        </p:nvSpPr>
        <p:spPr>
          <a:xfrm>
            <a:off x="1097280" y="286604"/>
            <a:ext cx="10058400" cy="968440"/>
          </a:xfrm>
        </p:spPr>
        <p:txBody>
          <a:bodyPr>
            <a:normAutofit fontScale="90000"/>
          </a:bodyPr>
          <a:lstStyle/>
          <a:p>
            <a:r>
              <a:rPr lang="en-US" dirty="0">
                <a:latin typeface="Bell MT" panose="02020503060305020303" pitchFamily="18" charset="0"/>
              </a:rPr>
              <a:t>Strategy to Address for FY 19 and Beyond</a:t>
            </a:r>
          </a:p>
        </p:txBody>
      </p:sp>
      <p:sp>
        <p:nvSpPr>
          <p:cNvPr id="3" name="Content Placeholder 2">
            <a:extLst>
              <a:ext uri="{FF2B5EF4-FFF2-40B4-BE49-F238E27FC236}">
                <a16:creationId xmlns:a16="http://schemas.microsoft.com/office/drawing/2014/main" xmlns="" id="{41E00A8E-628E-405B-9E4E-FBE19F57F17D}"/>
              </a:ext>
            </a:extLst>
          </p:cNvPr>
          <p:cNvSpPr>
            <a:spLocks noGrp="1"/>
          </p:cNvSpPr>
          <p:nvPr>
            <p:ph idx="1"/>
          </p:nvPr>
        </p:nvSpPr>
        <p:spPr>
          <a:xfrm>
            <a:off x="1097280" y="2162174"/>
            <a:ext cx="10058400" cy="3706919"/>
          </a:xfrm>
        </p:spPr>
        <p:txBody>
          <a:bodyPr/>
          <a:lstStyle/>
          <a:p>
            <a:pPr>
              <a:buFont typeface="Wingdings" panose="05000000000000000000" pitchFamily="2" charset="2"/>
              <a:buChar char="§"/>
            </a:pPr>
            <a:r>
              <a:rPr lang="en-US" sz="3200" dirty="0"/>
              <a:t> Consider the best use of the ALA Headquarters</a:t>
            </a:r>
          </a:p>
          <a:p>
            <a:pPr lvl="3">
              <a:buFont typeface="Wingdings" panose="05000000000000000000" pitchFamily="2" charset="2"/>
              <a:buChar char="Ø"/>
            </a:pPr>
            <a:r>
              <a:rPr lang="en-US" sz="2200" dirty="0"/>
              <a:t> Commission analysis of best use of building</a:t>
            </a:r>
          </a:p>
          <a:p>
            <a:pPr lvl="3">
              <a:buFont typeface="Wingdings" panose="05000000000000000000" pitchFamily="2" charset="2"/>
              <a:buChar char="Ø"/>
            </a:pPr>
            <a:r>
              <a:rPr lang="en-US" sz="2200" dirty="0"/>
              <a:t> Consider how to provide most efficient and modern staff work environment</a:t>
            </a:r>
          </a:p>
          <a:p>
            <a:pPr>
              <a:buFont typeface="Wingdings" panose="05000000000000000000" pitchFamily="2" charset="2"/>
              <a:buChar char="§"/>
            </a:pPr>
            <a:r>
              <a:rPr lang="en-US" sz="3200" dirty="0"/>
              <a:t> Take advantage of all opportunities to streamline the  organization and workflow</a:t>
            </a:r>
          </a:p>
          <a:p>
            <a:pPr>
              <a:buFont typeface="Wingdings" panose="05000000000000000000" pitchFamily="2" charset="2"/>
              <a:buChar char="§"/>
            </a:pPr>
            <a:r>
              <a:rPr lang="en-US" sz="3200" dirty="0"/>
              <a:t> New Business Development Committee revitalized </a:t>
            </a:r>
          </a:p>
          <a:p>
            <a:endParaRPr lang="en-US" dirty="0"/>
          </a:p>
        </p:txBody>
      </p:sp>
      <p:sp>
        <p:nvSpPr>
          <p:cNvPr id="4" name="Slide Number Placeholder 3">
            <a:extLst>
              <a:ext uri="{FF2B5EF4-FFF2-40B4-BE49-F238E27FC236}">
                <a16:creationId xmlns:a16="http://schemas.microsoft.com/office/drawing/2014/main" xmlns="" id="{611364B6-3B3D-44FD-8121-A4AFA6924FDC}"/>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2564969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579" y="2438401"/>
            <a:ext cx="10193034" cy="1472417"/>
          </a:xfrm>
        </p:spPr>
        <p:txBody>
          <a:bodyPr>
            <a:normAutofit/>
          </a:bodyPr>
          <a:lstStyle/>
          <a:p>
            <a:r>
              <a:rPr lang="en-US" sz="6000" dirty="0"/>
              <a:t>Thank you for your support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4102282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7328" y="298938"/>
            <a:ext cx="10967283" cy="1247058"/>
          </a:xfrm>
        </p:spPr>
        <p:txBody>
          <a:bodyPr>
            <a:normAutofit/>
          </a:bodyPr>
          <a:lstStyle/>
          <a:p>
            <a:pPr algn="ctr"/>
            <a:r>
              <a:rPr lang="en-US" sz="4800" dirty="0">
                <a:latin typeface="Bell MT" panose="02020503060305020303" pitchFamily="18" charset="0"/>
              </a:rPr>
              <a:t>How Did We Do?</a:t>
            </a:r>
            <a:br>
              <a:rPr lang="en-US" sz="4800" dirty="0">
                <a:latin typeface="Bell MT" panose="02020503060305020303" pitchFamily="18" charset="0"/>
              </a:rPr>
            </a:br>
            <a:r>
              <a:rPr lang="en-US" sz="2000" dirty="0">
                <a:latin typeface="Bell MT" panose="02020503060305020303" pitchFamily="18" charset="0"/>
              </a:rPr>
              <a:t>- Total ALA -</a:t>
            </a:r>
          </a:p>
        </p:txBody>
      </p:sp>
      <p:sp>
        <p:nvSpPr>
          <p:cNvPr id="5" name="Text Placeholder 4"/>
          <p:cNvSpPr>
            <a:spLocks noGrp="1"/>
          </p:cNvSpPr>
          <p:nvPr>
            <p:ph type="body" idx="1"/>
          </p:nvPr>
        </p:nvSpPr>
        <p:spPr>
          <a:xfrm>
            <a:off x="7172325" y="1969475"/>
            <a:ext cx="4556612" cy="576262"/>
          </a:xfrm>
        </p:spPr>
        <p:txBody>
          <a:bodyPr/>
          <a:lstStyle/>
          <a:p>
            <a:r>
              <a:rPr lang="en-US" dirty="0">
                <a:latin typeface="Bell MT" panose="02020503060305020303" pitchFamily="18" charset="0"/>
              </a:rPr>
              <a:t>  FY 2017, FY 2016 and FY 2015</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355166533"/>
              </p:ext>
            </p:extLst>
          </p:nvPr>
        </p:nvGraphicFramePr>
        <p:xfrm>
          <a:off x="461913" y="2762251"/>
          <a:ext cx="5634087" cy="2638424"/>
        </p:xfrm>
        <a:graphic>
          <a:graphicData uri="http://schemas.openxmlformats.org/drawingml/2006/table">
            <a:tbl>
              <a:tblPr/>
              <a:tblGrid>
                <a:gridCol w="1679310">
                  <a:extLst>
                    <a:ext uri="{9D8B030D-6E8A-4147-A177-3AD203B41FA5}">
                      <a16:colId xmlns:a16="http://schemas.microsoft.com/office/drawing/2014/main" xmlns="" val="698349924"/>
                    </a:ext>
                  </a:extLst>
                </a:gridCol>
                <a:gridCol w="1424123">
                  <a:extLst>
                    <a:ext uri="{9D8B030D-6E8A-4147-A177-3AD203B41FA5}">
                      <a16:colId xmlns:a16="http://schemas.microsoft.com/office/drawing/2014/main" xmlns="" val="2990949143"/>
                    </a:ext>
                  </a:extLst>
                </a:gridCol>
                <a:gridCol w="1208048">
                  <a:extLst>
                    <a:ext uri="{9D8B030D-6E8A-4147-A177-3AD203B41FA5}">
                      <a16:colId xmlns:a16="http://schemas.microsoft.com/office/drawing/2014/main" xmlns="" val="295311233"/>
                    </a:ext>
                  </a:extLst>
                </a:gridCol>
                <a:gridCol w="1322606">
                  <a:extLst>
                    <a:ext uri="{9D8B030D-6E8A-4147-A177-3AD203B41FA5}">
                      <a16:colId xmlns:a16="http://schemas.microsoft.com/office/drawing/2014/main" xmlns="" val="602781531"/>
                    </a:ext>
                  </a:extLst>
                </a:gridCol>
              </a:tblGrid>
              <a:tr h="504405">
                <a:tc>
                  <a:txBody>
                    <a:bodyPr/>
                    <a:lstStyle/>
                    <a:p>
                      <a:pPr algn="l" fontAlgn="ctr"/>
                      <a:r>
                        <a:rPr lang="en-US" sz="16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1600" b="1" i="0" u="sng" strike="noStrike" dirty="0">
                          <a:solidFill>
                            <a:srgbClr val="000000"/>
                          </a:solidFill>
                          <a:effectLst/>
                          <a:latin typeface="Bell MT" panose="02020503060305020303" pitchFamily="18" charset="0"/>
                        </a:rPr>
                        <a:t>2017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1600" b="1" i="0" u="sng" strike="noStrike" dirty="0">
                          <a:solidFill>
                            <a:srgbClr val="000000"/>
                          </a:solidFill>
                          <a:effectLst/>
                          <a:latin typeface="Bell MT" panose="02020503060305020303" pitchFamily="18" charset="0"/>
                        </a:rPr>
                        <a:t>2016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1600" b="1" i="0" u="sng" strike="noStrike" dirty="0">
                          <a:solidFill>
                            <a:srgbClr val="000000"/>
                          </a:solidFill>
                          <a:effectLst/>
                          <a:latin typeface="Bell MT" panose="02020503060305020303" pitchFamily="18" charset="0"/>
                        </a:rPr>
                        <a:t>2015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extLst>
                  <a:ext uri="{0D108BD9-81ED-4DB2-BD59-A6C34878D82A}">
                    <a16:rowId xmlns:a16="http://schemas.microsoft.com/office/drawing/2014/main" xmlns="" val="187318732"/>
                  </a:ext>
                </a:extLst>
              </a:tr>
              <a:tr h="556139">
                <a:tc>
                  <a:txBody>
                    <a:bodyPr/>
                    <a:lstStyle/>
                    <a:p>
                      <a:pPr algn="l" rtl="0" fontAlgn="b"/>
                      <a:r>
                        <a:rPr lang="en-US" sz="1600" b="1" i="0" u="none" strike="noStrike" dirty="0">
                          <a:solidFill>
                            <a:srgbClr val="000000"/>
                          </a:solidFill>
                          <a:effectLst/>
                          <a:latin typeface="Bell MT" panose="02020503060305020303" pitchFamily="18" charset="0"/>
                        </a:rPr>
                        <a:t>Revenues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1600" b="0" i="0" u="none" strike="noStrike" dirty="0">
                          <a:solidFill>
                            <a:srgbClr val="000000"/>
                          </a:solidFill>
                          <a:effectLst/>
                          <a:latin typeface="Bell MT" panose="02020503060305020303" pitchFamily="18" charset="0"/>
                        </a:rPr>
                        <a:t> $   48,808,627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1600" b="0" i="0" u="none" strike="noStrike" dirty="0">
                          <a:solidFill>
                            <a:srgbClr val="000000"/>
                          </a:solidFill>
                          <a:effectLst/>
                          <a:latin typeface="Bell MT" panose="02020503060305020303" pitchFamily="18" charset="0"/>
                        </a:rPr>
                        <a:t> $  51,897,784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1600" b="0" i="0" u="none" strike="noStrike" dirty="0">
                          <a:solidFill>
                            <a:srgbClr val="000000"/>
                          </a:solidFill>
                          <a:effectLst/>
                          <a:latin typeface="Bell MT" panose="02020503060305020303" pitchFamily="18" charset="0"/>
                        </a:rPr>
                        <a:t> $  51,679,590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3187366389"/>
                  </a:ext>
                </a:extLst>
              </a:tr>
              <a:tr h="543204">
                <a:tc>
                  <a:txBody>
                    <a:bodyPr/>
                    <a:lstStyle/>
                    <a:p>
                      <a:pPr algn="l" rtl="0" fontAlgn="b"/>
                      <a:r>
                        <a:rPr lang="en-US" sz="1600" b="1" i="0" u="none" strike="noStrike" dirty="0">
                          <a:solidFill>
                            <a:srgbClr val="000000"/>
                          </a:solidFill>
                          <a:effectLst/>
                          <a:latin typeface="Bell MT" panose="02020503060305020303" pitchFamily="18" charset="0"/>
                        </a:rPr>
                        <a:t>Expenses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1600" b="0" i="0" u="sng" strike="noStrike" dirty="0">
                          <a:solidFill>
                            <a:srgbClr val="000000"/>
                          </a:solidFill>
                          <a:effectLst/>
                          <a:latin typeface="Bell MT" panose="02020503060305020303" pitchFamily="18" charset="0"/>
                        </a:rPr>
                        <a:t> $   50,946,547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1600" b="0" i="0" u="sng" strike="noStrike" dirty="0">
                          <a:solidFill>
                            <a:srgbClr val="000000"/>
                          </a:solidFill>
                          <a:effectLst/>
                          <a:latin typeface="Bell MT" panose="02020503060305020303" pitchFamily="18" charset="0"/>
                        </a:rPr>
                        <a:t> $  51,365,949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1600" b="0" i="0" u="sng" strike="noStrike" dirty="0">
                          <a:solidFill>
                            <a:srgbClr val="000000"/>
                          </a:solidFill>
                          <a:effectLst/>
                          <a:latin typeface="Bell MT" panose="02020503060305020303" pitchFamily="18" charset="0"/>
                        </a:rPr>
                        <a:t> $  51,364,646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748157877"/>
                  </a:ext>
                </a:extLst>
              </a:tr>
              <a:tr h="1034676">
                <a:tc>
                  <a:txBody>
                    <a:bodyPr/>
                    <a:lstStyle/>
                    <a:p>
                      <a:pPr algn="l" rtl="0" fontAlgn="b"/>
                      <a:r>
                        <a:rPr lang="en-US" sz="1400" b="1" i="0" u="none" strike="noStrike" dirty="0">
                          <a:solidFill>
                            <a:srgbClr val="000000"/>
                          </a:solidFill>
                          <a:effectLst/>
                          <a:latin typeface="Bell MT" panose="02020503060305020303" pitchFamily="18" charset="0"/>
                        </a:rPr>
                        <a:t>Net Operating Revenue(Expenses)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1600" b="0" i="0" u="none" strike="noStrike" dirty="0">
                          <a:solidFill>
                            <a:srgbClr val="FF0000"/>
                          </a:solidFill>
                          <a:effectLst/>
                          <a:latin typeface="Bell MT" panose="02020503060305020303" pitchFamily="18" charset="0"/>
                        </a:rPr>
                        <a:t> $(   2,137,920)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1600" b="0" i="0" u="none" strike="noStrike" dirty="0">
                          <a:solidFill>
                            <a:srgbClr val="FF0000"/>
                          </a:solidFill>
                          <a:effectLst/>
                          <a:latin typeface="Bell MT" panose="02020503060305020303" pitchFamily="18" charset="0"/>
                        </a:rPr>
                        <a:t> </a:t>
                      </a:r>
                      <a:r>
                        <a:rPr lang="en-US" sz="1600" b="0" i="0" u="none" strike="noStrike" dirty="0">
                          <a:solidFill>
                            <a:schemeClr val="tx1"/>
                          </a:solidFill>
                          <a:effectLst/>
                          <a:latin typeface="Bell MT" panose="02020503060305020303" pitchFamily="18" charset="0"/>
                        </a:rPr>
                        <a:t>$      531,835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1600" b="0" i="0" u="none" strike="noStrike" dirty="0">
                          <a:solidFill>
                            <a:srgbClr val="000000"/>
                          </a:solidFill>
                          <a:effectLst/>
                          <a:latin typeface="Bell MT" panose="02020503060305020303" pitchFamily="18" charset="0"/>
                        </a:rPr>
                        <a:t> $      314,944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2155727670"/>
                  </a:ext>
                </a:extLst>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2</a:t>
            </a:fld>
            <a:endParaRPr lang="en-US" dirty="0"/>
          </a:p>
        </p:txBody>
      </p:sp>
      <p:graphicFrame>
        <p:nvGraphicFramePr>
          <p:cNvPr id="8" name="Content Placeholder 7">
            <a:extLst>
              <a:ext uri="{FF2B5EF4-FFF2-40B4-BE49-F238E27FC236}">
                <a16:creationId xmlns:a16="http://schemas.microsoft.com/office/drawing/2014/main" xmlns="" id="{BA101E15-B9E5-4489-961D-B044F559A82A}"/>
              </a:ext>
            </a:extLst>
          </p:cNvPr>
          <p:cNvGraphicFramePr>
            <a:graphicFrameLocks noGrp="1"/>
          </p:cNvGraphicFramePr>
          <p:nvPr>
            <p:ph sz="quarter" idx="4"/>
            <p:extLst>
              <p:ext uri="{D42A27DB-BD31-4B8C-83A1-F6EECF244321}">
                <p14:modId xmlns:p14="http://schemas.microsoft.com/office/powerpoint/2010/main" val="3756322446"/>
              </p:ext>
            </p:extLst>
          </p:nvPr>
        </p:nvGraphicFramePr>
        <p:xfrm>
          <a:off x="6218238" y="2582863"/>
          <a:ext cx="5411787" cy="337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38222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2871" y="4912467"/>
            <a:ext cx="9765023" cy="1100405"/>
          </a:xfrm>
        </p:spPr>
        <p:txBody>
          <a:bodyPr>
            <a:normAutofit/>
          </a:bodyPr>
          <a:lstStyle/>
          <a:p>
            <a:r>
              <a:rPr lang="en-US" dirty="0">
                <a:solidFill>
                  <a:schemeClr val="tx1"/>
                </a:solidFill>
                <a:latin typeface="Bell MT" panose="02020503060305020303" pitchFamily="18" charset="0"/>
              </a:rPr>
              <a:t>Where Did Our Revenue Come From?</a:t>
            </a:r>
          </a:p>
        </p:txBody>
      </p:sp>
      <p:graphicFrame>
        <p:nvGraphicFramePr>
          <p:cNvPr id="6" name="Content Placeholder 5">
            <a:extLst>
              <a:ext uri="{FF2B5EF4-FFF2-40B4-BE49-F238E27FC236}">
                <a16:creationId xmlns:a16="http://schemas.microsoft.com/office/drawing/2014/main" xmlns="" id="{C6FCFB67-1DA5-4E2A-B9BF-856A2A690A31}"/>
              </a:ext>
            </a:extLst>
          </p:cNvPr>
          <p:cNvGraphicFramePr>
            <a:graphicFrameLocks noGrp="1"/>
          </p:cNvGraphicFramePr>
          <p:nvPr>
            <p:ph idx="1"/>
            <p:extLst>
              <p:ext uri="{D42A27DB-BD31-4B8C-83A1-F6EECF244321}">
                <p14:modId xmlns:p14="http://schemas.microsoft.com/office/powerpoint/2010/main" val="2650367068"/>
              </p:ext>
            </p:extLst>
          </p:nvPr>
        </p:nvGraphicFramePr>
        <p:xfrm>
          <a:off x="955931" y="640080"/>
          <a:ext cx="10293711" cy="383765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531812" y="5090207"/>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3</a:t>
            </a:fld>
            <a:endParaRPr lang="en-US" sz="1900"/>
          </a:p>
        </p:txBody>
      </p:sp>
    </p:spTree>
    <p:extLst>
      <p:ext uri="{BB962C8B-B14F-4D97-AF65-F5344CB8AC3E}">
        <p14:creationId xmlns:p14="http://schemas.microsoft.com/office/powerpoint/2010/main" val="3721911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624110"/>
            <a:ext cx="9704387" cy="865325"/>
          </a:xfrm>
        </p:spPr>
        <p:txBody>
          <a:bodyPr>
            <a:normAutofit/>
          </a:bodyPr>
          <a:lstStyle/>
          <a:p>
            <a:r>
              <a:rPr lang="en-US" sz="4800" dirty="0">
                <a:latin typeface="Bell MT" panose="02020503060305020303" pitchFamily="18" charset="0"/>
              </a:rPr>
              <a:t>General Fund Summary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87832485"/>
              </p:ext>
            </p:extLst>
          </p:nvPr>
        </p:nvGraphicFramePr>
        <p:xfrm>
          <a:off x="1311579" y="2319130"/>
          <a:ext cx="9861246" cy="3544341"/>
        </p:xfrm>
        <a:graphic>
          <a:graphicData uri="http://schemas.openxmlformats.org/drawingml/2006/table">
            <a:tbl>
              <a:tblPr/>
              <a:tblGrid>
                <a:gridCol w="2527295">
                  <a:extLst>
                    <a:ext uri="{9D8B030D-6E8A-4147-A177-3AD203B41FA5}">
                      <a16:colId xmlns:a16="http://schemas.microsoft.com/office/drawing/2014/main" xmlns="" val="4012563810"/>
                    </a:ext>
                  </a:extLst>
                </a:gridCol>
                <a:gridCol w="2579280">
                  <a:extLst>
                    <a:ext uri="{9D8B030D-6E8A-4147-A177-3AD203B41FA5}">
                      <a16:colId xmlns:a16="http://schemas.microsoft.com/office/drawing/2014/main" xmlns="" val="225081779"/>
                    </a:ext>
                  </a:extLst>
                </a:gridCol>
                <a:gridCol w="2483306">
                  <a:extLst>
                    <a:ext uri="{9D8B030D-6E8A-4147-A177-3AD203B41FA5}">
                      <a16:colId xmlns:a16="http://schemas.microsoft.com/office/drawing/2014/main" xmlns="" val="3963108631"/>
                    </a:ext>
                  </a:extLst>
                </a:gridCol>
                <a:gridCol w="2271365">
                  <a:extLst>
                    <a:ext uri="{9D8B030D-6E8A-4147-A177-3AD203B41FA5}">
                      <a16:colId xmlns:a16="http://schemas.microsoft.com/office/drawing/2014/main" xmlns="" val="39781085"/>
                    </a:ext>
                  </a:extLst>
                </a:gridCol>
              </a:tblGrid>
              <a:tr h="770127">
                <a:tc>
                  <a:txBody>
                    <a:bodyPr/>
                    <a:lstStyle/>
                    <a:p>
                      <a:pPr algn="l" fontAlgn="ctr"/>
                      <a:r>
                        <a:rPr lang="en-US" sz="1800" b="0" i="0" u="none" strike="noStrike">
                          <a:solidFill>
                            <a:srgbClr val="000000"/>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34817"/>
                    </a:solidFill>
                  </a:tcPr>
                </a:tc>
                <a:tc>
                  <a:txBody>
                    <a:bodyPr/>
                    <a:lstStyle/>
                    <a:p>
                      <a:pPr algn="ctr" rtl="0" fontAlgn="b"/>
                      <a:endParaRPr lang="en-US" sz="1800" b="1" i="0" u="sng" strike="noStrike" dirty="0">
                        <a:solidFill>
                          <a:srgbClr val="000000"/>
                        </a:solidFill>
                        <a:effectLst/>
                        <a:latin typeface="Arial" panose="020B0604020202020204" pitchFamily="34"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34817"/>
                    </a:solidFill>
                  </a:tcPr>
                </a:tc>
                <a:tc>
                  <a:txBody>
                    <a:bodyPr/>
                    <a:lstStyle/>
                    <a:p>
                      <a:pPr algn="ctr" rtl="0" fontAlgn="b"/>
                      <a:endParaRPr lang="en-US" sz="1800" b="1" i="0" u="sng" strike="noStrike" dirty="0">
                        <a:solidFill>
                          <a:srgbClr val="000000"/>
                        </a:solidFill>
                        <a:effectLst/>
                        <a:latin typeface="Arial" panose="020B0604020202020204" pitchFamily="34"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34817"/>
                    </a:solidFill>
                  </a:tcPr>
                </a:tc>
                <a:tc>
                  <a:txBody>
                    <a:bodyPr/>
                    <a:lstStyle/>
                    <a:p>
                      <a:pPr algn="ctr" rtl="0" fontAlgn="b"/>
                      <a:endParaRPr lang="en-US" sz="1800" b="1" i="0" u="sng" strike="noStrike" dirty="0">
                        <a:solidFill>
                          <a:srgbClr val="000000"/>
                        </a:solidFill>
                        <a:effectLst/>
                        <a:latin typeface="Arial" panose="020B0604020202020204" pitchFamily="34"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4817"/>
                    </a:solidFill>
                  </a:tcPr>
                </a:tc>
                <a:extLst>
                  <a:ext uri="{0D108BD9-81ED-4DB2-BD59-A6C34878D82A}">
                    <a16:rowId xmlns:a16="http://schemas.microsoft.com/office/drawing/2014/main" xmlns="" val="3392709689"/>
                  </a:ext>
                </a:extLst>
              </a:tr>
              <a:tr h="463833">
                <a:tc>
                  <a:txBody>
                    <a:bodyPr/>
                    <a:lstStyle/>
                    <a:p>
                      <a:pPr algn="l" fontAlgn="ctr"/>
                      <a:r>
                        <a:rPr lang="en-US" sz="28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800" b="1" i="0" u="sng" strike="noStrike" dirty="0">
                          <a:solidFill>
                            <a:srgbClr val="000000"/>
                          </a:solidFill>
                          <a:effectLst/>
                          <a:latin typeface="Bell MT" panose="02020503060305020303" pitchFamily="18" charset="0"/>
                        </a:rPr>
                        <a:t>2017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800" b="1" i="0" u="sng" strike="noStrike" dirty="0">
                          <a:solidFill>
                            <a:srgbClr val="000000"/>
                          </a:solidFill>
                          <a:effectLst/>
                          <a:latin typeface="Bell MT" panose="02020503060305020303" pitchFamily="18" charset="0"/>
                        </a:rPr>
                        <a:t>2016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800" b="1" i="0" u="sng" strike="noStrike" dirty="0">
                          <a:solidFill>
                            <a:srgbClr val="000000"/>
                          </a:solidFill>
                          <a:effectLst/>
                          <a:latin typeface="Bell MT" panose="02020503060305020303" pitchFamily="18" charset="0"/>
                        </a:rPr>
                        <a:t>2015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extLst>
                  <a:ext uri="{0D108BD9-81ED-4DB2-BD59-A6C34878D82A}">
                    <a16:rowId xmlns:a16="http://schemas.microsoft.com/office/drawing/2014/main" xmlns="" val="2792073130"/>
                  </a:ext>
                </a:extLst>
              </a:tr>
              <a:tr h="770127">
                <a:tc>
                  <a:txBody>
                    <a:bodyPr/>
                    <a:lstStyle/>
                    <a:p>
                      <a:pPr algn="l" rtl="0" fontAlgn="b"/>
                      <a:r>
                        <a:rPr lang="en-US" sz="2800" b="1" i="0" u="none" strike="noStrike">
                          <a:solidFill>
                            <a:srgbClr val="000000"/>
                          </a:solidFill>
                          <a:effectLst/>
                          <a:latin typeface="Bell MT" panose="02020503060305020303" pitchFamily="18" charset="0"/>
                        </a:rPr>
                        <a:t>Revenues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27,669,658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27,305,345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29,024,423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1014851593"/>
                  </a:ext>
                </a:extLst>
              </a:tr>
              <a:tr h="770127">
                <a:tc>
                  <a:txBody>
                    <a:bodyPr/>
                    <a:lstStyle/>
                    <a:p>
                      <a:pPr algn="l" rtl="0" fontAlgn="b"/>
                      <a:r>
                        <a:rPr lang="en-US" sz="2800" b="1" i="0" u="none" strike="noStrike">
                          <a:solidFill>
                            <a:srgbClr val="000000"/>
                          </a:solidFill>
                          <a:effectLst/>
                          <a:latin typeface="Bell MT" panose="02020503060305020303" pitchFamily="18" charset="0"/>
                        </a:rPr>
                        <a:t>Expenses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sng" strike="noStrike" dirty="0">
                          <a:solidFill>
                            <a:srgbClr val="000000"/>
                          </a:solidFill>
                          <a:effectLst/>
                          <a:latin typeface="Bell MT" panose="02020503060305020303" pitchFamily="18" charset="0"/>
                        </a:rPr>
                        <a:t> $    29,002,985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sng" strike="noStrike" dirty="0">
                          <a:solidFill>
                            <a:srgbClr val="000000"/>
                          </a:solidFill>
                          <a:effectLst/>
                          <a:latin typeface="Bell MT" panose="02020503060305020303" pitchFamily="18" charset="0"/>
                        </a:rPr>
                        <a:t> $    27,972,577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sng" strike="noStrike" dirty="0">
                          <a:solidFill>
                            <a:srgbClr val="000000"/>
                          </a:solidFill>
                          <a:effectLst/>
                          <a:latin typeface="Bell MT" panose="02020503060305020303" pitchFamily="18" charset="0"/>
                        </a:rPr>
                        <a:t> $   28,745,049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1038958407"/>
                  </a:ext>
                </a:extLst>
              </a:tr>
              <a:tr h="770127">
                <a:tc>
                  <a:txBody>
                    <a:bodyPr/>
                    <a:lstStyle/>
                    <a:p>
                      <a:pPr algn="l" rtl="0" fontAlgn="b"/>
                      <a:r>
                        <a:rPr lang="en-US" sz="2800" b="1" i="0" u="none" strike="noStrike">
                          <a:solidFill>
                            <a:srgbClr val="000000"/>
                          </a:solidFill>
                          <a:effectLst/>
                          <a:latin typeface="Bell MT" panose="02020503060305020303" pitchFamily="18" charset="0"/>
                        </a:rPr>
                        <a:t>Net Revenue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FF0000"/>
                          </a:solidFill>
                          <a:effectLst/>
                          <a:latin typeface="Bell MT" panose="02020503060305020303" pitchFamily="18" charset="0"/>
                        </a:rPr>
                        <a:t> $    (1,333,327)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FF0000"/>
                          </a:solidFill>
                          <a:effectLst/>
                          <a:latin typeface="Bell MT" panose="02020503060305020303" pitchFamily="18" charset="0"/>
                        </a:rPr>
                        <a:t> $       (667,232)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279,374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1832222835"/>
                  </a:ext>
                </a:extLst>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4444125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5" y="624110"/>
            <a:ext cx="9913937" cy="771057"/>
          </a:xfrm>
        </p:spPr>
        <p:txBody>
          <a:bodyPr>
            <a:normAutofit/>
          </a:bodyPr>
          <a:lstStyle/>
          <a:p>
            <a:r>
              <a:rPr lang="en-US" sz="4800" dirty="0">
                <a:latin typeface="Bell MT" panose="02020503060305020303" pitchFamily="18" charset="0"/>
              </a:rPr>
              <a:t>General Fund Revenues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1935400"/>
              </p:ext>
            </p:extLst>
          </p:nvPr>
        </p:nvGraphicFramePr>
        <p:xfrm>
          <a:off x="1590675" y="1743076"/>
          <a:ext cx="9315863" cy="4604714"/>
        </p:xfrm>
        <a:graphic>
          <a:graphicData uri="http://schemas.openxmlformats.org/drawingml/2006/table">
            <a:tbl>
              <a:tblPr/>
              <a:tblGrid>
                <a:gridCol w="2502528">
                  <a:extLst>
                    <a:ext uri="{9D8B030D-6E8A-4147-A177-3AD203B41FA5}">
                      <a16:colId xmlns:a16="http://schemas.microsoft.com/office/drawing/2014/main" xmlns="" val="4258123931"/>
                    </a:ext>
                  </a:extLst>
                </a:gridCol>
                <a:gridCol w="2260348">
                  <a:extLst>
                    <a:ext uri="{9D8B030D-6E8A-4147-A177-3AD203B41FA5}">
                      <a16:colId xmlns:a16="http://schemas.microsoft.com/office/drawing/2014/main" xmlns="" val="2312530866"/>
                    </a:ext>
                  </a:extLst>
                </a:gridCol>
                <a:gridCol w="2260348">
                  <a:extLst>
                    <a:ext uri="{9D8B030D-6E8A-4147-A177-3AD203B41FA5}">
                      <a16:colId xmlns:a16="http://schemas.microsoft.com/office/drawing/2014/main" xmlns="" val="3617079939"/>
                    </a:ext>
                  </a:extLst>
                </a:gridCol>
                <a:gridCol w="2292639">
                  <a:extLst>
                    <a:ext uri="{9D8B030D-6E8A-4147-A177-3AD203B41FA5}">
                      <a16:colId xmlns:a16="http://schemas.microsoft.com/office/drawing/2014/main" xmlns="" val="1671501438"/>
                    </a:ext>
                  </a:extLst>
                </a:gridCol>
              </a:tblGrid>
              <a:tr h="440014">
                <a:tc>
                  <a:txBody>
                    <a:bodyPr/>
                    <a:lstStyle/>
                    <a:p>
                      <a:pPr algn="l" fontAlgn="ctr"/>
                      <a:r>
                        <a:rPr lang="en-US" sz="18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800" b="1" i="0" u="sng" strike="noStrike" dirty="0">
                          <a:solidFill>
                            <a:srgbClr val="000000"/>
                          </a:solidFill>
                          <a:effectLst/>
                          <a:latin typeface="Bell MT" panose="02020503060305020303" pitchFamily="18" charset="0"/>
                        </a:rPr>
                        <a:t>2017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800" b="1" i="0" u="sng" strike="noStrike" dirty="0">
                          <a:solidFill>
                            <a:srgbClr val="000000"/>
                          </a:solidFill>
                          <a:effectLst/>
                          <a:latin typeface="Bell MT" panose="02020503060305020303" pitchFamily="18" charset="0"/>
                        </a:rPr>
                        <a:t>2016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800" b="1" i="0" u="sng" strike="noStrike" dirty="0">
                          <a:solidFill>
                            <a:srgbClr val="000000"/>
                          </a:solidFill>
                          <a:effectLst/>
                          <a:latin typeface="Bell MT" panose="02020503060305020303" pitchFamily="18" charset="0"/>
                        </a:rPr>
                        <a:t>2015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extLst>
                  <a:ext uri="{0D108BD9-81ED-4DB2-BD59-A6C34878D82A}">
                    <a16:rowId xmlns:a16="http://schemas.microsoft.com/office/drawing/2014/main" xmlns="" val="164272280"/>
                  </a:ext>
                </a:extLst>
              </a:tr>
              <a:tr h="513350">
                <a:tc>
                  <a:txBody>
                    <a:bodyPr/>
                    <a:lstStyle/>
                    <a:p>
                      <a:pPr algn="l" rtl="0" fontAlgn="b"/>
                      <a:r>
                        <a:rPr lang="en-US" sz="2400" b="1" i="0" u="none" strike="noStrike" dirty="0">
                          <a:solidFill>
                            <a:srgbClr val="000000"/>
                          </a:solidFill>
                          <a:effectLst/>
                          <a:latin typeface="Bell MT" panose="02020503060305020303" pitchFamily="18" charset="0"/>
                        </a:rPr>
                        <a:t>Dues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5,363,955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5,592,444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5,480,185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3784718151"/>
                  </a:ext>
                </a:extLst>
              </a:tr>
              <a:tr h="513350">
                <a:tc>
                  <a:txBody>
                    <a:bodyPr/>
                    <a:lstStyle/>
                    <a:p>
                      <a:pPr algn="l" rtl="0" fontAlgn="b"/>
                      <a:r>
                        <a:rPr lang="en-US" sz="2400" b="1" i="0" u="none" strike="noStrike" dirty="0">
                          <a:solidFill>
                            <a:srgbClr val="000000"/>
                          </a:solidFill>
                          <a:effectLst/>
                          <a:latin typeface="Bell MT" panose="02020503060305020303" pitchFamily="18" charset="0"/>
                        </a:rPr>
                        <a:t>Publishing</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11,491,870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12,167,044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12,978,793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347159720"/>
                  </a:ext>
                </a:extLst>
              </a:tr>
              <a:tr h="798975">
                <a:tc>
                  <a:txBody>
                    <a:bodyPr/>
                    <a:lstStyle/>
                    <a:p>
                      <a:pPr algn="l" rtl="0" fontAlgn="b"/>
                      <a:r>
                        <a:rPr lang="en-US" sz="2400" b="1" i="0" u="none" strike="noStrike" dirty="0">
                          <a:solidFill>
                            <a:srgbClr val="000000"/>
                          </a:solidFill>
                          <a:effectLst/>
                          <a:latin typeface="Bell MT" panose="02020503060305020303" pitchFamily="18" charset="0"/>
                        </a:rPr>
                        <a:t>Meetings &amp; Conferences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7,960,980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7,047,615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7,783,575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120365366"/>
                  </a:ext>
                </a:extLst>
              </a:tr>
              <a:tr h="798975">
                <a:tc>
                  <a:txBody>
                    <a:bodyPr/>
                    <a:lstStyle/>
                    <a:p>
                      <a:pPr algn="l" rtl="0" fontAlgn="b"/>
                      <a:r>
                        <a:rPr lang="en-US" sz="2400" b="1" i="0" u="none" strike="noStrike" dirty="0">
                          <a:solidFill>
                            <a:srgbClr val="000000"/>
                          </a:solidFill>
                          <a:effectLst/>
                          <a:latin typeface="Bell MT" panose="02020503060305020303" pitchFamily="18" charset="0"/>
                        </a:rPr>
                        <a:t>Interest &amp; Dividends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1,333,533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1,168,625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1,087,785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1468231919"/>
                  </a:ext>
                </a:extLst>
              </a:tr>
              <a:tr h="513350">
                <a:tc>
                  <a:txBody>
                    <a:bodyPr/>
                    <a:lstStyle/>
                    <a:p>
                      <a:pPr algn="l" rtl="0" fontAlgn="b"/>
                      <a:r>
                        <a:rPr lang="en-US" sz="2400" b="1" i="0" u="none" strike="noStrike" dirty="0">
                          <a:solidFill>
                            <a:srgbClr val="000000"/>
                          </a:solidFill>
                          <a:effectLst/>
                          <a:latin typeface="Bell MT" panose="02020503060305020303" pitchFamily="18" charset="0"/>
                        </a:rPr>
                        <a:t>Contributions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213,089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190,020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238,228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3959978568"/>
                  </a:ext>
                </a:extLst>
              </a:tr>
              <a:tr h="513350">
                <a:tc>
                  <a:txBody>
                    <a:bodyPr/>
                    <a:lstStyle/>
                    <a:p>
                      <a:pPr algn="l" rtl="0" fontAlgn="t"/>
                      <a:r>
                        <a:rPr lang="en-US" sz="2400" b="1" i="0" u="none" strike="noStrike" dirty="0">
                          <a:solidFill>
                            <a:srgbClr val="000000"/>
                          </a:solidFill>
                          <a:effectLst/>
                          <a:latin typeface="Bell MT" panose="02020503060305020303" pitchFamily="18" charset="0"/>
                        </a:rPr>
                        <a:t>Miscellaneous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ctr"/>
                      <a:r>
                        <a:rPr lang="en-US" sz="2400" b="0" i="0" u="sng" strike="noStrike" dirty="0">
                          <a:solidFill>
                            <a:srgbClr val="000000"/>
                          </a:solidFill>
                          <a:effectLst/>
                          <a:latin typeface="Bell MT" panose="02020503060305020303" pitchFamily="18" charset="0"/>
                        </a:rPr>
                        <a:t> $    1,306,303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ctr"/>
                      <a:r>
                        <a:rPr lang="en-US" sz="2400" b="0" i="0" u="sng" strike="noStrike" dirty="0">
                          <a:solidFill>
                            <a:srgbClr val="000000"/>
                          </a:solidFill>
                          <a:effectLst/>
                          <a:latin typeface="Bell MT" panose="02020503060305020303" pitchFamily="18" charset="0"/>
                        </a:rPr>
                        <a:t> $    1,139,597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ctr"/>
                      <a:r>
                        <a:rPr lang="en-US" sz="2400" b="0" i="0" u="sng" strike="noStrike" dirty="0">
                          <a:solidFill>
                            <a:srgbClr val="000000"/>
                          </a:solidFill>
                          <a:effectLst/>
                          <a:latin typeface="Bell MT" panose="02020503060305020303" pitchFamily="18" charset="0"/>
                        </a:rPr>
                        <a:t> $    1,455,857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500387229"/>
                  </a:ext>
                </a:extLst>
              </a:tr>
              <a:tr h="513350">
                <a:tc>
                  <a:txBody>
                    <a:bodyPr/>
                    <a:lstStyle/>
                    <a:p>
                      <a:pPr algn="r" fontAlgn="ctr"/>
                      <a:r>
                        <a:rPr lang="en-US" sz="2400" b="0" i="0" u="none" strike="noStrike" dirty="0">
                          <a:solidFill>
                            <a:srgbClr val="000000"/>
                          </a:solidFill>
                          <a:effectLst/>
                          <a:latin typeface="Bell MT" panose="02020503060305020303" pitchFamily="18" charset="0"/>
                        </a:rPr>
                        <a:t> </a:t>
                      </a:r>
                      <a:r>
                        <a:rPr lang="en-US" sz="2400" b="1" i="0" u="none" strike="noStrike" dirty="0">
                          <a:solidFill>
                            <a:srgbClr val="000000"/>
                          </a:solidFill>
                          <a:effectLst/>
                          <a:latin typeface="Bell MT" panose="02020503060305020303" pitchFamily="18" charset="0"/>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t"/>
                      <a:r>
                        <a:rPr lang="en-US" sz="2400" b="0" i="0" u="none" strike="noStrike" dirty="0">
                          <a:solidFill>
                            <a:srgbClr val="000000"/>
                          </a:solidFill>
                          <a:effectLst/>
                          <a:latin typeface="Bell MT" panose="02020503060305020303" pitchFamily="18" charset="0"/>
                        </a:rPr>
                        <a:t> $  27,669,658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t"/>
                      <a:r>
                        <a:rPr lang="en-US" sz="2400" b="0" i="0" u="none" strike="noStrike" dirty="0">
                          <a:solidFill>
                            <a:srgbClr val="000000"/>
                          </a:solidFill>
                          <a:effectLst/>
                          <a:latin typeface="Bell MT" panose="02020503060305020303" pitchFamily="18" charset="0"/>
                        </a:rPr>
                        <a:t> $  27,305,345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t"/>
                      <a:r>
                        <a:rPr lang="en-US" sz="2400" b="0" i="0" u="none" strike="noStrike" dirty="0">
                          <a:solidFill>
                            <a:srgbClr val="000000"/>
                          </a:solidFill>
                          <a:effectLst/>
                          <a:latin typeface="Bell MT" panose="02020503060305020303" pitchFamily="18" charset="0"/>
                        </a:rPr>
                        <a:t> $  29,024,423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3553291004"/>
                  </a:ext>
                </a:extLst>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8542825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5" y="624110"/>
            <a:ext cx="9913937" cy="855898"/>
          </a:xfrm>
        </p:spPr>
        <p:txBody>
          <a:bodyPr>
            <a:normAutofit/>
          </a:bodyPr>
          <a:lstStyle/>
          <a:p>
            <a:r>
              <a:rPr lang="en-US" sz="4800" dirty="0">
                <a:latin typeface="Bell MT" panose="02020503060305020303" pitchFamily="18" charset="0"/>
              </a:rPr>
              <a:t>General Fund Expenses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97791836"/>
              </p:ext>
            </p:extLst>
          </p:nvPr>
        </p:nvGraphicFramePr>
        <p:xfrm>
          <a:off x="828676" y="2001078"/>
          <a:ext cx="10675936" cy="4232810"/>
        </p:xfrm>
        <a:graphic>
          <a:graphicData uri="http://schemas.openxmlformats.org/drawingml/2006/table">
            <a:tbl>
              <a:tblPr/>
              <a:tblGrid>
                <a:gridCol w="3876674">
                  <a:extLst>
                    <a:ext uri="{9D8B030D-6E8A-4147-A177-3AD203B41FA5}">
                      <a16:colId xmlns:a16="http://schemas.microsoft.com/office/drawing/2014/main" xmlns="" val="908296892"/>
                    </a:ext>
                  </a:extLst>
                </a:gridCol>
                <a:gridCol w="2535770">
                  <a:extLst>
                    <a:ext uri="{9D8B030D-6E8A-4147-A177-3AD203B41FA5}">
                      <a16:colId xmlns:a16="http://schemas.microsoft.com/office/drawing/2014/main" xmlns="" val="2892189701"/>
                    </a:ext>
                  </a:extLst>
                </a:gridCol>
                <a:gridCol w="2022616">
                  <a:extLst>
                    <a:ext uri="{9D8B030D-6E8A-4147-A177-3AD203B41FA5}">
                      <a16:colId xmlns:a16="http://schemas.microsoft.com/office/drawing/2014/main" xmlns="" val="3098059404"/>
                    </a:ext>
                  </a:extLst>
                </a:gridCol>
                <a:gridCol w="2240876">
                  <a:extLst>
                    <a:ext uri="{9D8B030D-6E8A-4147-A177-3AD203B41FA5}">
                      <a16:colId xmlns:a16="http://schemas.microsoft.com/office/drawing/2014/main" xmlns="" val="2345363585"/>
                    </a:ext>
                  </a:extLst>
                </a:gridCol>
              </a:tblGrid>
              <a:tr h="423281">
                <a:tc>
                  <a:txBody>
                    <a:bodyPr/>
                    <a:lstStyle/>
                    <a:p>
                      <a:pPr algn="l" fontAlgn="ctr"/>
                      <a:r>
                        <a:rPr lang="en-US" sz="1800" b="0" i="0" u="none" strike="noStrike">
                          <a:solidFill>
                            <a:srgbClr val="000000"/>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34817"/>
                    </a:solidFill>
                  </a:tcPr>
                </a:tc>
                <a:tc>
                  <a:txBody>
                    <a:bodyPr/>
                    <a:lstStyle/>
                    <a:p>
                      <a:pPr algn="ctr" rtl="0" fontAlgn="b"/>
                      <a:r>
                        <a:rPr lang="en-US" sz="1600" b="1" i="0" u="sng" strike="noStrike">
                          <a:solidFill>
                            <a:srgbClr val="000000"/>
                          </a:solidFill>
                          <a:effectLst/>
                          <a:latin typeface="Arial" panose="020B0604020202020204" pitchFamily="34" charset="0"/>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1600" b="1" i="0" u="sng" strike="noStrike" dirty="0">
                          <a:solidFill>
                            <a:srgbClr val="000000"/>
                          </a:solidFill>
                          <a:effectLst/>
                          <a:latin typeface="Arial" panose="020B0604020202020204" pitchFamily="34" charset="0"/>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1600" b="1" i="0" u="sng" strike="noStrike">
                          <a:solidFill>
                            <a:srgbClr val="000000"/>
                          </a:solidFill>
                          <a:effectLst/>
                          <a:latin typeface="Arial" panose="020B0604020202020204" pitchFamily="34" charset="0"/>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4817"/>
                    </a:solidFill>
                  </a:tcPr>
                </a:tc>
                <a:extLst>
                  <a:ext uri="{0D108BD9-81ED-4DB2-BD59-A6C34878D82A}">
                    <a16:rowId xmlns:a16="http://schemas.microsoft.com/office/drawing/2014/main" xmlns="" val="1703060648"/>
                  </a:ext>
                </a:extLst>
              </a:tr>
              <a:tr h="423281">
                <a:tc>
                  <a:txBody>
                    <a:bodyPr/>
                    <a:lstStyle/>
                    <a:p>
                      <a:pPr algn="l" fontAlgn="ctr"/>
                      <a:r>
                        <a:rPr lang="en-US" sz="24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400" b="1" i="0" u="sng" strike="noStrike" dirty="0">
                          <a:solidFill>
                            <a:srgbClr val="000000"/>
                          </a:solidFill>
                          <a:effectLst/>
                          <a:latin typeface="Bell MT" panose="02020503060305020303" pitchFamily="18" charset="0"/>
                        </a:rPr>
                        <a:t>2017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400" b="1" i="0" u="sng" strike="noStrike" dirty="0">
                          <a:solidFill>
                            <a:srgbClr val="000000"/>
                          </a:solidFill>
                          <a:effectLst/>
                          <a:latin typeface="Bell MT" panose="02020503060305020303" pitchFamily="18" charset="0"/>
                        </a:rPr>
                        <a:t>2016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400" b="1" i="0" u="sng" strike="noStrike" dirty="0">
                          <a:solidFill>
                            <a:srgbClr val="000000"/>
                          </a:solidFill>
                          <a:effectLst/>
                          <a:latin typeface="Bell MT" panose="02020503060305020303" pitchFamily="18" charset="0"/>
                        </a:rPr>
                        <a:t>2015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extLst>
                  <a:ext uri="{0D108BD9-81ED-4DB2-BD59-A6C34878D82A}">
                    <a16:rowId xmlns:a16="http://schemas.microsoft.com/office/drawing/2014/main" xmlns="" val="1314902277"/>
                  </a:ext>
                </a:extLst>
              </a:tr>
              <a:tr h="423281">
                <a:tc>
                  <a:txBody>
                    <a:bodyPr/>
                    <a:lstStyle/>
                    <a:p>
                      <a:pPr algn="l" rtl="0" fontAlgn="b"/>
                      <a:r>
                        <a:rPr lang="en-US" sz="2400" b="1" i="0" u="none" strike="noStrike" dirty="0">
                          <a:solidFill>
                            <a:srgbClr val="000000"/>
                          </a:solidFill>
                          <a:effectLst/>
                          <a:latin typeface="Bell MT" panose="02020503060305020303" pitchFamily="18" charset="0"/>
                        </a:rPr>
                        <a:t>Payroll</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fontAlgn="ctr"/>
                      <a:r>
                        <a:rPr lang="en-US" sz="2400" b="0" i="0" u="none" strike="noStrike" dirty="0">
                          <a:solidFill>
                            <a:srgbClr val="000000"/>
                          </a:solidFill>
                          <a:effectLst/>
                          <a:latin typeface="Bell MT" panose="02020503060305020303" pitchFamily="18" charset="0"/>
                        </a:rPr>
                        <a:t> $    15,172,577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fontAlgn="ctr"/>
                      <a:r>
                        <a:rPr lang="en-US" sz="2400" b="0" i="0" u="none" strike="noStrike" dirty="0">
                          <a:solidFill>
                            <a:srgbClr val="000000"/>
                          </a:solidFill>
                          <a:effectLst/>
                          <a:latin typeface="Bell MT" panose="02020503060305020303" pitchFamily="18" charset="0"/>
                        </a:rPr>
                        <a:t> $    14,323,038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fontAlgn="ctr"/>
                      <a:r>
                        <a:rPr lang="en-US" sz="2400" b="0" i="0" u="none" strike="noStrike" dirty="0">
                          <a:solidFill>
                            <a:srgbClr val="000000"/>
                          </a:solidFill>
                          <a:effectLst/>
                          <a:latin typeface="Bell MT" panose="02020503060305020303" pitchFamily="18" charset="0"/>
                        </a:rPr>
                        <a:t> $  13,941,468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825400701"/>
                  </a:ext>
                </a:extLst>
              </a:tr>
              <a:tr h="423281">
                <a:tc>
                  <a:txBody>
                    <a:bodyPr/>
                    <a:lstStyle/>
                    <a:p>
                      <a:pPr algn="l" rtl="0" fontAlgn="b"/>
                      <a:r>
                        <a:rPr lang="en-US" sz="2400" b="1" i="0" u="none" strike="noStrike" dirty="0">
                          <a:solidFill>
                            <a:srgbClr val="000000"/>
                          </a:solidFill>
                          <a:effectLst/>
                          <a:latin typeface="Bell MT" panose="02020503060305020303" pitchFamily="18" charset="0"/>
                        </a:rPr>
                        <a:t>Outside Services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dirty="0">
                          <a:solidFill>
                            <a:srgbClr val="000000"/>
                          </a:solidFill>
                          <a:effectLst/>
                          <a:latin typeface="Bell MT" panose="02020503060305020303" pitchFamily="18" charset="0"/>
                        </a:rPr>
                        <a:t> $      4,342,135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a:solidFill>
                            <a:srgbClr val="000000"/>
                          </a:solidFill>
                          <a:effectLst/>
                          <a:latin typeface="Bell MT" panose="02020503060305020303" pitchFamily="18" charset="0"/>
                        </a:rPr>
                        <a:t> $      4,312,669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dirty="0">
                          <a:solidFill>
                            <a:srgbClr val="000000"/>
                          </a:solidFill>
                          <a:effectLst/>
                          <a:latin typeface="Bell MT" panose="02020503060305020303" pitchFamily="18" charset="0"/>
                        </a:rPr>
                        <a:t> $    4,109,241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4147714917"/>
                  </a:ext>
                </a:extLst>
              </a:tr>
              <a:tr h="423281">
                <a:tc>
                  <a:txBody>
                    <a:bodyPr/>
                    <a:lstStyle/>
                    <a:p>
                      <a:pPr algn="l" rtl="0" fontAlgn="b"/>
                      <a:r>
                        <a:rPr lang="en-US" sz="2400" b="1" i="0" u="none" strike="noStrike" dirty="0">
                          <a:solidFill>
                            <a:srgbClr val="000000"/>
                          </a:solidFill>
                          <a:effectLst/>
                          <a:latin typeface="Bell MT" panose="02020503060305020303" pitchFamily="18" charset="0"/>
                        </a:rPr>
                        <a:t>Travel</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fontAlgn="ctr"/>
                      <a:r>
                        <a:rPr lang="en-US" sz="2400" b="0" i="0" u="none" strike="noStrike" dirty="0">
                          <a:solidFill>
                            <a:srgbClr val="000000"/>
                          </a:solidFill>
                          <a:effectLst/>
                          <a:latin typeface="Bell MT" panose="02020503060305020303" pitchFamily="18" charset="0"/>
                        </a:rPr>
                        <a:t> $      1,004,247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fontAlgn="ctr"/>
                      <a:r>
                        <a:rPr lang="en-US" sz="2400" b="0" i="0" u="none" strike="noStrike">
                          <a:solidFill>
                            <a:srgbClr val="000000"/>
                          </a:solidFill>
                          <a:effectLst/>
                          <a:latin typeface="Bell MT" panose="02020503060305020303" pitchFamily="18" charset="0"/>
                        </a:rPr>
                        <a:t> $      1,073,904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fontAlgn="ctr"/>
                      <a:r>
                        <a:rPr lang="en-US" sz="2400" b="0" i="0" u="none" strike="noStrike" dirty="0">
                          <a:solidFill>
                            <a:srgbClr val="000000"/>
                          </a:solidFill>
                          <a:effectLst/>
                          <a:latin typeface="Bell MT" panose="02020503060305020303" pitchFamily="18" charset="0"/>
                        </a:rPr>
                        <a:t> $       970,076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219708200"/>
                  </a:ext>
                </a:extLst>
              </a:tr>
              <a:tr h="423281">
                <a:tc>
                  <a:txBody>
                    <a:bodyPr/>
                    <a:lstStyle/>
                    <a:p>
                      <a:pPr algn="l" rtl="0" fontAlgn="b"/>
                      <a:r>
                        <a:rPr lang="en-US" sz="2400" b="1" i="0" u="none" strike="noStrike" dirty="0">
                          <a:solidFill>
                            <a:srgbClr val="000000"/>
                          </a:solidFill>
                          <a:effectLst/>
                          <a:latin typeface="Bell MT" panose="02020503060305020303" pitchFamily="18" charset="0"/>
                        </a:rPr>
                        <a:t>Meetings &amp; Conferences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dirty="0">
                          <a:solidFill>
                            <a:srgbClr val="000000"/>
                          </a:solidFill>
                          <a:effectLst/>
                          <a:latin typeface="Bell MT" panose="02020503060305020303" pitchFamily="18" charset="0"/>
                        </a:rPr>
                        <a:t> $      3,830,480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a:solidFill>
                            <a:srgbClr val="000000"/>
                          </a:solidFill>
                          <a:effectLst/>
                          <a:latin typeface="Bell MT" panose="02020503060305020303" pitchFamily="18" charset="0"/>
                        </a:rPr>
                        <a:t> $      3,896,371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dirty="0">
                          <a:solidFill>
                            <a:srgbClr val="000000"/>
                          </a:solidFill>
                          <a:effectLst/>
                          <a:latin typeface="Bell MT" panose="02020503060305020303" pitchFamily="18" charset="0"/>
                        </a:rPr>
                        <a:t> $    4,044,220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1807527052"/>
                  </a:ext>
                </a:extLst>
              </a:tr>
              <a:tr h="423281">
                <a:tc>
                  <a:txBody>
                    <a:bodyPr/>
                    <a:lstStyle/>
                    <a:p>
                      <a:pPr algn="l" rtl="0" fontAlgn="b"/>
                      <a:r>
                        <a:rPr lang="en-US" sz="2400" b="1" i="0" u="none" strike="noStrike" dirty="0">
                          <a:solidFill>
                            <a:srgbClr val="000000"/>
                          </a:solidFill>
                          <a:effectLst/>
                          <a:latin typeface="Bell MT" panose="02020503060305020303" pitchFamily="18" charset="0"/>
                        </a:rPr>
                        <a:t>Publications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fontAlgn="ctr"/>
                      <a:r>
                        <a:rPr lang="en-US" sz="2400" b="0" i="0" u="none" strike="noStrike" dirty="0">
                          <a:solidFill>
                            <a:srgbClr val="000000"/>
                          </a:solidFill>
                          <a:effectLst/>
                          <a:latin typeface="Bell MT" panose="02020503060305020303" pitchFamily="18" charset="0"/>
                        </a:rPr>
                        <a:t> $      2,079,003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fontAlgn="ctr"/>
                      <a:r>
                        <a:rPr lang="en-US" sz="2400" b="0" i="0" u="none" strike="noStrike" dirty="0">
                          <a:solidFill>
                            <a:srgbClr val="000000"/>
                          </a:solidFill>
                          <a:effectLst/>
                          <a:latin typeface="Bell MT" panose="02020503060305020303" pitchFamily="18" charset="0"/>
                        </a:rPr>
                        <a:t> $      2,261,921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fontAlgn="ctr"/>
                      <a:r>
                        <a:rPr lang="en-US" sz="2400" b="0" i="0" u="none" strike="noStrike" dirty="0">
                          <a:solidFill>
                            <a:srgbClr val="000000"/>
                          </a:solidFill>
                          <a:effectLst/>
                          <a:latin typeface="Bell MT" panose="02020503060305020303" pitchFamily="18" charset="0"/>
                        </a:rPr>
                        <a:t> $    2,379,129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1514374604"/>
                  </a:ext>
                </a:extLst>
              </a:tr>
              <a:tr h="423281">
                <a:tc>
                  <a:txBody>
                    <a:bodyPr/>
                    <a:lstStyle/>
                    <a:p>
                      <a:pPr algn="l" rtl="0" fontAlgn="b"/>
                      <a:r>
                        <a:rPr lang="en-US" sz="2400" b="1" i="0" u="none" strike="noStrike" dirty="0">
                          <a:solidFill>
                            <a:srgbClr val="000000"/>
                          </a:solidFill>
                          <a:effectLst/>
                          <a:latin typeface="Bell MT" panose="02020503060305020303" pitchFamily="18" charset="0"/>
                        </a:rPr>
                        <a:t>Operating &amp; Overhead</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dirty="0">
                          <a:solidFill>
                            <a:srgbClr val="000000"/>
                          </a:solidFill>
                          <a:effectLst/>
                          <a:latin typeface="Bell MT" panose="02020503060305020303" pitchFamily="18" charset="0"/>
                        </a:rPr>
                        <a:t> $      2,324,084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a:solidFill>
                            <a:srgbClr val="000000"/>
                          </a:solidFill>
                          <a:effectLst/>
                          <a:latin typeface="Bell MT" panose="02020503060305020303" pitchFamily="18" charset="0"/>
                        </a:rPr>
                        <a:t> $      1,744,278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dirty="0">
                          <a:solidFill>
                            <a:srgbClr val="000000"/>
                          </a:solidFill>
                          <a:effectLst/>
                          <a:latin typeface="Bell MT" panose="02020503060305020303" pitchFamily="18" charset="0"/>
                        </a:rPr>
                        <a:t> $    2,406,458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4077478476"/>
                  </a:ext>
                </a:extLst>
              </a:tr>
              <a:tr h="423281">
                <a:tc>
                  <a:txBody>
                    <a:bodyPr/>
                    <a:lstStyle/>
                    <a:p>
                      <a:pPr algn="l" rtl="0" fontAlgn="ctr"/>
                      <a:r>
                        <a:rPr lang="en-US" sz="2400" b="1" i="0" u="none" strike="noStrike" dirty="0">
                          <a:solidFill>
                            <a:srgbClr val="000000"/>
                          </a:solidFill>
                          <a:effectLst/>
                          <a:latin typeface="Bell MT" panose="02020503060305020303" pitchFamily="18" charset="0"/>
                        </a:rPr>
                        <a:t>Interunit Transfers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sng" strike="noStrike" dirty="0">
                          <a:solidFill>
                            <a:srgbClr val="000000"/>
                          </a:solidFill>
                          <a:effectLst/>
                          <a:latin typeface="Bell MT" panose="02020503060305020303" pitchFamily="18" charset="0"/>
                        </a:rPr>
                        <a:t> $         250,459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sng" strike="noStrike">
                          <a:solidFill>
                            <a:srgbClr val="000000"/>
                          </a:solidFill>
                          <a:effectLst/>
                          <a:latin typeface="Bell MT" panose="02020503060305020303" pitchFamily="18" charset="0"/>
                        </a:rPr>
                        <a:t> $         360,396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sng" strike="noStrike" dirty="0">
                          <a:solidFill>
                            <a:srgbClr val="000000"/>
                          </a:solidFill>
                          <a:effectLst/>
                          <a:latin typeface="Bell MT" panose="02020503060305020303" pitchFamily="18" charset="0"/>
                        </a:rPr>
                        <a:t> $       404,790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4087555200"/>
                  </a:ext>
                </a:extLst>
              </a:tr>
              <a:tr h="423281">
                <a:tc>
                  <a:txBody>
                    <a:bodyPr/>
                    <a:lstStyle/>
                    <a:p>
                      <a:pPr algn="r" rtl="0" fontAlgn="b"/>
                      <a:r>
                        <a:rPr lang="en-US" sz="2400" b="1" i="0" u="none" strike="noStrike" dirty="0">
                          <a:solidFill>
                            <a:srgbClr val="000000"/>
                          </a:solidFill>
                          <a:effectLst/>
                          <a:latin typeface="Bell MT" panose="02020503060305020303" pitchFamily="18" charset="0"/>
                        </a:rPr>
                        <a:t>Total Expenses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dbl" strike="noStrike" dirty="0">
                          <a:solidFill>
                            <a:srgbClr val="000000"/>
                          </a:solidFill>
                          <a:effectLst/>
                          <a:latin typeface="Bell MT" panose="02020503060305020303" pitchFamily="18" charset="0"/>
                        </a:rPr>
                        <a:t> $    29,002,985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dbl" strike="noStrike" dirty="0">
                          <a:solidFill>
                            <a:srgbClr val="000000"/>
                          </a:solidFill>
                          <a:effectLst/>
                          <a:latin typeface="Bell MT" panose="02020503060305020303" pitchFamily="18" charset="0"/>
                        </a:rPr>
                        <a:t> $    27,972,577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dbl" strike="noStrike" dirty="0">
                          <a:solidFill>
                            <a:srgbClr val="000000"/>
                          </a:solidFill>
                          <a:effectLst/>
                          <a:latin typeface="Bell MT" panose="02020503060305020303" pitchFamily="18" charset="0"/>
                        </a:rPr>
                        <a:t> $  28,255,382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2470126631"/>
                  </a:ext>
                </a:extLst>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7549753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53" y="295275"/>
            <a:ext cx="10712760" cy="1270417"/>
          </a:xfrm>
        </p:spPr>
        <p:txBody>
          <a:bodyPr>
            <a:normAutofit/>
          </a:bodyPr>
          <a:lstStyle/>
          <a:p>
            <a:pPr algn="ctr"/>
            <a:r>
              <a:rPr lang="en-US" sz="4400" dirty="0">
                <a:latin typeface="Bell MT" panose="02020503060305020303" pitchFamily="18" charset="0"/>
              </a:rPr>
              <a:t>General Fund Net Revenue Sources – 2017</a:t>
            </a:r>
            <a:br>
              <a:rPr lang="en-US" sz="4400" dirty="0">
                <a:latin typeface="Bell MT" panose="02020503060305020303" pitchFamily="18" charset="0"/>
              </a:rPr>
            </a:br>
            <a:r>
              <a:rPr lang="en-US" sz="4400" dirty="0">
                <a:latin typeface="Bell MT" panose="02020503060305020303" pitchFamily="18" charset="0"/>
              </a:rPr>
              <a:t>   </a:t>
            </a:r>
            <a:r>
              <a:rPr lang="en-US" sz="2400" dirty="0">
                <a:latin typeface="Bell MT" panose="02020503060305020303" pitchFamily="18" charset="0"/>
              </a:rPr>
              <a:t>- and other support -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2100949"/>
              </p:ext>
            </p:extLst>
          </p:nvPr>
        </p:nvGraphicFramePr>
        <p:xfrm>
          <a:off x="791852" y="1904999"/>
          <a:ext cx="10407191" cy="4215479"/>
        </p:xfrm>
        <a:graphic>
          <a:graphicData uri="http://schemas.openxmlformats.org/drawingml/2006/table">
            <a:tbl>
              <a:tblPr firstRow="1" bandRow="1"/>
              <a:tblGrid>
                <a:gridCol w="3393649">
                  <a:extLst>
                    <a:ext uri="{9D8B030D-6E8A-4147-A177-3AD203B41FA5}">
                      <a16:colId xmlns:a16="http://schemas.microsoft.com/office/drawing/2014/main" xmlns="" val="2636644495"/>
                    </a:ext>
                  </a:extLst>
                </a:gridCol>
                <a:gridCol w="2535810">
                  <a:extLst>
                    <a:ext uri="{9D8B030D-6E8A-4147-A177-3AD203B41FA5}">
                      <a16:colId xmlns:a16="http://schemas.microsoft.com/office/drawing/2014/main" xmlns="" val="1913291461"/>
                    </a:ext>
                  </a:extLst>
                </a:gridCol>
                <a:gridCol w="2217267">
                  <a:extLst>
                    <a:ext uri="{9D8B030D-6E8A-4147-A177-3AD203B41FA5}">
                      <a16:colId xmlns:a16="http://schemas.microsoft.com/office/drawing/2014/main" xmlns="" val="3723750999"/>
                    </a:ext>
                  </a:extLst>
                </a:gridCol>
                <a:gridCol w="2260465">
                  <a:extLst>
                    <a:ext uri="{9D8B030D-6E8A-4147-A177-3AD203B41FA5}">
                      <a16:colId xmlns:a16="http://schemas.microsoft.com/office/drawing/2014/main" xmlns="" val="1009515127"/>
                    </a:ext>
                  </a:extLst>
                </a:gridCol>
              </a:tblGrid>
              <a:tr h="416059">
                <a:tc>
                  <a:txBody>
                    <a:bodyPr/>
                    <a:lstStyle/>
                    <a:p>
                      <a:pPr algn="l" fontAlgn="ctr"/>
                      <a:endParaRPr lang="en-US" sz="2800" b="0" i="0" u="none" strike="noStrike" dirty="0">
                        <a:solidFill>
                          <a:srgbClr val="000000"/>
                        </a:solidFill>
                        <a:effectLst/>
                        <a:latin typeface="Bell MT" panose="02020503060305020303"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endParaRPr lang="en-US" sz="2800" b="1" i="0" u="none" strike="noStrike" dirty="0">
                        <a:solidFill>
                          <a:srgbClr val="000000"/>
                        </a:solidFill>
                        <a:effectLst/>
                        <a:latin typeface="Bell MT" panose="02020503060305020303"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800" b="1" i="0" u="none" strike="noStrike" dirty="0">
                          <a:solidFill>
                            <a:srgbClr val="000000"/>
                          </a:solidFill>
                          <a:effectLst/>
                          <a:latin typeface="Bell MT" panose="02020503060305020303" pitchFamily="18" charset="0"/>
                        </a:rPr>
                        <a:t>Overhead</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800" b="1" i="0" u="none" strike="noStrike" dirty="0">
                          <a:solidFill>
                            <a:srgbClr val="000000"/>
                          </a:solidFill>
                          <a:effectLst/>
                          <a:latin typeface="Bell MT" panose="02020503060305020303" pitchFamily="18" charset="0"/>
                        </a:rPr>
                        <a:t>Total</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1088616246"/>
                  </a:ext>
                </a:extLst>
              </a:tr>
              <a:tr h="416059">
                <a:tc>
                  <a:txBody>
                    <a:bodyPr/>
                    <a:lstStyle/>
                    <a:p>
                      <a:pPr algn="l" fontAlgn="ctr"/>
                      <a:r>
                        <a:rPr lang="en-US" sz="28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800" b="1" i="0" u="sng" strike="noStrike" dirty="0">
                          <a:solidFill>
                            <a:srgbClr val="000000"/>
                          </a:solidFill>
                          <a:effectLst/>
                          <a:latin typeface="Bell MT" panose="02020503060305020303" pitchFamily="18" charset="0"/>
                        </a:rPr>
                        <a:t>Revenues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800" b="1" i="0" u="sng" strike="noStrike" dirty="0">
                          <a:solidFill>
                            <a:srgbClr val="000000"/>
                          </a:solidFill>
                          <a:effectLst/>
                          <a:latin typeface="Bell MT" panose="02020503060305020303" pitchFamily="18" charset="0"/>
                        </a:rPr>
                        <a:t>Support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800" b="1" i="0" u="sng" strike="noStrike" dirty="0">
                          <a:solidFill>
                            <a:srgbClr val="000000"/>
                          </a:solidFill>
                          <a:effectLst/>
                          <a:latin typeface="Bell MT" panose="02020503060305020303" pitchFamily="18" charset="0"/>
                        </a:rPr>
                        <a:t>Support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2742160095"/>
                  </a:ext>
                </a:extLst>
              </a:tr>
              <a:tr h="416059">
                <a:tc>
                  <a:txBody>
                    <a:bodyPr/>
                    <a:lstStyle/>
                    <a:p>
                      <a:pPr algn="l" fontAlgn="ctr"/>
                      <a:r>
                        <a:rPr lang="en-US" sz="2400" b="1" i="0" u="none" strike="noStrike" dirty="0">
                          <a:solidFill>
                            <a:srgbClr val="000000"/>
                          </a:solidFill>
                          <a:effectLst/>
                          <a:latin typeface="Bell MT" panose="02020503060305020303" pitchFamily="18" charset="0"/>
                        </a:rPr>
                        <a:t>Interest &amp; Earnings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none" strike="noStrike" dirty="0">
                          <a:solidFill>
                            <a:srgbClr val="000000"/>
                          </a:solidFill>
                          <a:effectLst/>
                          <a:latin typeface="Bell MT" panose="02020503060305020303" pitchFamily="18" charset="0"/>
                        </a:rPr>
                        <a:t> $        1,333,533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none" strike="noStrike" dirty="0">
                          <a:solidFill>
                            <a:srgbClr val="000000"/>
                          </a:solidFill>
                          <a:effectLst/>
                          <a:latin typeface="Bell MT" panose="02020503060305020303" pitchFamily="18" charset="0"/>
                        </a:rPr>
                        <a:t> $                   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none" strike="noStrike" dirty="0">
                          <a:solidFill>
                            <a:srgbClr val="000000"/>
                          </a:solidFill>
                          <a:effectLst/>
                          <a:latin typeface="Bell MT" panose="02020503060305020303" pitchFamily="18" charset="0"/>
                        </a:rPr>
                        <a:t> $   1,333,533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1194292463"/>
                  </a:ext>
                </a:extLst>
              </a:tr>
              <a:tr h="713243">
                <a:tc>
                  <a:txBody>
                    <a:bodyPr/>
                    <a:lstStyle/>
                    <a:p>
                      <a:pPr algn="l" rtl="0" fontAlgn="b"/>
                      <a:r>
                        <a:rPr lang="en-US" sz="2400" b="1" i="0" u="none" strike="noStrike" dirty="0">
                          <a:solidFill>
                            <a:srgbClr val="000000"/>
                          </a:solidFill>
                          <a:effectLst/>
                          <a:latin typeface="Bell MT" panose="02020503060305020303" pitchFamily="18" charset="0"/>
                        </a:rPr>
                        <a:t>Membership Dues - Net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5,363,955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5,363,955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2754694556"/>
                  </a:ext>
                </a:extLst>
              </a:tr>
              <a:tr h="496852">
                <a:tc>
                  <a:txBody>
                    <a:bodyPr/>
                    <a:lstStyle/>
                    <a:p>
                      <a:pPr algn="l" rtl="0" fontAlgn="b"/>
                      <a:r>
                        <a:rPr lang="en-US" sz="2400" b="1" i="0" u="none" strike="noStrike" dirty="0">
                          <a:solidFill>
                            <a:srgbClr val="000000"/>
                          </a:solidFill>
                          <a:effectLst/>
                          <a:latin typeface="Bell MT" panose="02020503060305020303" pitchFamily="18" charset="0"/>
                        </a:rPr>
                        <a:t>Publishing - Net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479,990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2,909,300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3389,290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3078256077"/>
                  </a:ext>
                </a:extLst>
              </a:tr>
              <a:tr h="713243">
                <a:tc>
                  <a:txBody>
                    <a:bodyPr/>
                    <a:lstStyle/>
                    <a:p>
                      <a:pPr algn="l" rtl="0" fontAlgn="b"/>
                      <a:r>
                        <a:rPr lang="en-US" sz="2400" b="1" i="0" u="none" strike="noStrike" dirty="0">
                          <a:solidFill>
                            <a:srgbClr val="000000"/>
                          </a:solidFill>
                          <a:effectLst/>
                          <a:latin typeface="Bell MT" panose="02020503060305020303" pitchFamily="18" charset="0"/>
                        </a:rPr>
                        <a:t>Meetings &amp; Conferences - Net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752,015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2,482,732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3,234,747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2758698191"/>
                  </a:ext>
                </a:extLst>
              </a:tr>
              <a:tr h="496852">
                <a:tc>
                  <a:txBody>
                    <a:bodyPr/>
                    <a:lstStyle/>
                    <a:p>
                      <a:pPr algn="l" rtl="0" fontAlgn="b"/>
                      <a:r>
                        <a:rPr lang="en-US" sz="2400" b="1" i="0" u="none" strike="noStrike" dirty="0">
                          <a:solidFill>
                            <a:srgbClr val="000000"/>
                          </a:solidFill>
                          <a:effectLst/>
                          <a:latin typeface="Bell MT" panose="02020503060305020303" pitchFamily="18" charset="0"/>
                        </a:rPr>
                        <a:t>Other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sng" strike="noStrike" dirty="0">
                          <a:solidFill>
                            <a:srgbClr val="000000"/>
                          </a:solidFill>
                          <a:effectLst/>
                          <a:latin typeface="Bell MT" panose="02020503060305020303" pitchFamily="18" charset="0"/>
                        </a:rPr>
                        <a:t> $           612,489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sng" strike="noStrike" dirty="0">
                          <a:solidFill>
                            <a:srgbClr val="000000"/>
                          </a:solidFill>
                          <a:effectLst/>
                          <a:latin typeface="Bell MT" panose="02020503060305020303" pitchFamily="18" charset="0"/>
                        </a:rPr>
                        <a:t> $    2,080,969*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sng" strike="noStrike" dirty="0">
                          <a:solidFill>
                            <a:srgbClr val="000000"/>
                          </a:solidFill>
                          <a:effectLst/>
                          <a:latin typeface="Bell MT" panose="02020503060305020303" pitchFamily="18" charset="0"/>
                        </a:rPr>
                        <a:t> $   2,693,458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819520350"/>
                  </a:ext>
                </a:extLst>
              </a:tr>
              <a:tr h="496852">
                <a:tc>
                  <a:txBody>
                    <a:bodyPr/>
                    <a:lstStyle/>
                    <a:p>
                      <a:pPr algn="r" fontAlgn="ctr"/>
                      <a:r>
                        <a:rPr lang="en-US" sz="2400" b="1" i="0" u="none" strike="noStrike" dirty="0">
                          <a:solidFill>
                            <a:srgbClr val="000000"/>
                          </a:solidFill>
                          <a:effectLst/>
                          <a:latin typeface="Bell MT" panose="02020503060305020303" pitchFamily="18" charset="0"/>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8,814,982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7,473,001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16,014,983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225882379"/>
                  </a:ext>
                </a:extLst>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TextBox 5">
            <a:extLst>
              <a:ext uri="{FF2B5EF4-FFF2-40B4-BE49-F238E27FC236}">
                <a16:creationId xmlns:a16="http://schemas.microsoft.com/office/drawing/2014/main" xmlns="" id="{056E04AA-1DAB-4A99-91F0-1916212858EB}"/>
              </a:ext>
            </a:extLst>
          </p:cNvPr>
          <p:cNvSpPr txBox="1"/>
          <p:nvPr/>
        </p:nvSpPr>
        <p:spPr>
          <a:xfrm>
            <a:off x="1311579" y="6400800"/>
            <a:ext cx="6870887" cy="553998"/>
          </a:xfrm>
          <a:prstGeom prst="rect">
            <a:avLst/>
          </a:prstGeom>
          <a:noFill/>
        </p:spPr>
        <p:txBody>
          <a:bodyPr wrap="square" rtlCol="0">
            <a:spAutoFit/>
          </a:bodyPr>
          <a:lstStyle/>
          <a:p>
            <a:r>
              <a:rPr lang="en-US" sz="1200" dirty="0"/>
              <a:t>*Overhead contribution from Divisions, Roundtables and Grants </a:t>
            </a:r>
          </a:p>
          <a:p>
            <a:endParaRPr lang="en-US" dirty="0"/>
          </a:p>
        </p:txBody>
      </p:sp>
    </p:spTree>
    <p:extLst>
      <p:ext uri="{BB962C8B-B14F-4D97-AF65-F5344CB8AC3E}">
        <p14:creationId xmlns:p14="http://schemas.microsoft.com/office/powerpoint/2010/main" val="5351558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009" y="331304"/>
            <a:ext cx="9927603" cy="837620"/>
          </a:xfrm>
        </p:spPr>
        <p:txBody>
          <a:bodyPr>
            <a:normAutofit/>
          </a:bodyPr>
          <a:lstStyle/>
          <a:p>
            <a:r>
              <a:rPr lang="en-US" sz="4000" dirty="0">
                <a:solidFill>
                  <a:srgbClr val="696464"/>
                </a:solidFill>
                <a:latin typeface="Bell MT" panose="02020503060305020303" pitchFamily="18" charset="0"/>
              </a:rPr>
              <a:t>Publishing Revenues &amp; Expenses – 2017</a:t>
            </a:r>
            <a:endParaRPr lang="en-US" sz="4000" dirty="0">
              <a:latin typeface="Bell MT" panose="020205030603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3746071"/>
              </p:ext>
            </p:extLst>
          </p:nvPr>
        </p:nvGraphicFramePr>
        <p:xfrm>
          <a:off x="531813" y="1847655"/>
          <a:ext cx="10972802" cy="4364610"/>
        </p:xfrm>
        <a:graphic>
          <a:graphicData uri="http://schemas.openxmlformats.org/drawingml/2006/table">
            <a:tbl>
              <a:tblPr firstRow="1" bandRow="1"/>
              <a:tblGrid>
                <a:gridCol w="2458779">
                  <a:extLst>
                    <a:ext uri="{9D8B030D-6E8A-4147-A177-3AD203B41FA5}">
                      <a16:colId xmlns:a16="http://schemas.microsoft.com/office/drawing/2014/main" xmlns="" val="4082582232"/>
                    </a:ext>
                  </a:extLst>
                </a:gridCol>
                <a:gridCol w="2032796">
                  <a:extLst>
                    <a:ext uri="{9D8B030D-6E8A-4147-A177-3AD203B41FA5}">
                      <a16:colId xmlns:a16="http://schemas.microsoft.com/office/drawing/2014/main" xmlns="" val="2670322067"/>
                    </a:ext>
                  </a:extLst>
                </a:gridCol>
                <a:gridCol w="2039953">
                  <a:extLst>
                    <a:ext uri="{9D8B030D-6E8A-4147-A177-3AD203B41FA5}">
                      <a16:colId xmlns:a16="http://schemas.microsoft.com/office/drawing/2014/main" xmlns="" val="4128702438"/>
                    </a:ext>
                  </a:extLst>
                </a:gridCol>
                <a:gridCol w="2362013">
                  <a:extLst>
                    <a:ext uri="{9D8B030D-6E8A-4147-A177-3AD203B41FA5}">
                      <a16:colId xmlns:a16="http://schemas.microsoft.com/office/drawing/2014/main" xmlns="" val="3576985999"/>
                    </a:ext>
                  </a:extLst>
                </a:gridCol>
                <a:gridCol w="2079261">
                  <a:extLst>
                    <a:ext uri="{9D8B030D-6E8A-4147-A177-3AD203B41FA5}">
                      <a16:colId xmlns:a16="http://schemas.microsoft.com/office/drawing/2014/main" xmlns="" val="800736766"/>
                    </a:ext>
                  </a:extLst>
                </a:gridCol>
              </a:tblGrid>
              <a:tr h="384494">
                <a:tc>
                  <a:txBody>
                    <a:bodyPr/>
                    <a:lstStyle/>
                    <a:p>
                      <a:pPr algn="l" fontAlgn="ctr"/>
                      <a:r>
                        <a:rPr lang="en-US" sz="24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fontAlgn="ctr"/>
                      <a:r>
                        <a:rPr lang="en-US" sz="24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l" fontAlgn="ctr"/>
                      <a:r>
                        <a:rPr lang="en-US" sz="24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l" fontAlgn="ctr"/>
                      <a:r>
                        <a:rPr lang="en-US" sz="2400" b="0" i="0" u="none" strike="noStrike" dirty="0">
                          <a:solidFill>
                            <a:srgbClr val="000000"/>
                          </a:solidFill>
                          <a:effectLst/>
                          <a:latin typeface="Bell MT" panose="02020503060305020303" pitchFamily="18" charset="0"/>
                        </a:rPr>
                        <a:t>       </a:t>
                      </a:r>
                      <a:r>
                        <a:rPr lang="en-US" sz="2400" b="1" i="0" u="none" strike="noStrike" dirty="0">
                          <a:solidFill>
                            <a:srgbClr val="000000"/>
                          </a:solidFill>
                          <a:effectLst/>
                          <a:latin typeface="Bell MT" panose="02020503060305020303" pitchFamily="18" charset="0"/>
                        </a:rPr>
                        <a:t>Overhead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400" b="1" i="0" u="none" strike="noStrike" dirty="0">
                          <a:solidFill>
                            <a:srgbClr val="000000"/>
                          </a:solidFill>
                          <a:effectLst/>
                          <a:latin typeface="Bell MT" panose="02020503060305020303" pitchFamily="18" charset="0"/>
                        </a:rPr>
                        <a:t>Net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extLst>
                  <a:ext uri="{0D108BD9-81ED-4DB2-BD59-A6C34878D82A}">
                    <a16:rowId xmlns:a16="http://schemas.microsoft.com/office/drawing/2014/main" xmlns="" val="1068212243"/>
                  </a:ext>
                </a:extLst>
              </a:tr>
              <a:tr h="384494">
                <a:tc>
                  <a:txBody>
                    <a:bodyPr/>
                    <a:lstStyle/>
                    <a:p>
                      <a:pPr algn="l" fontAlgn="ctr"/>
                      <a:r>
                        <a:rPr lang="en-US" sz="24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400" b="1" i="0" u="sng" strike="noStrike" dirty="0">
                          <a:solidFill>
                            <a:srgbClr val="000000"/>
                          </a:solidFill>
                          <a:effectLst/>
                          <a:latin typeface="Bell MT" panose="02020503060305020303" pitchFamily="18" charset="0"/>
                        </a:rPr>
                        <a:t>Revenues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400" b="1" i="0" u="sng" strike="noStrike" dirty="0">
                          <a:solidFill>
                            <a:srgbClr val="000000"/>
                          </a:solidFill>
                          <a:effectLst/>
                          <a:latin typeface="Bell MT" panose="02020503060305020303" pitchFamily="18" charset="0"/>
                        </a:rPr>
                        <a:t>Expenses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400" b="1" i="0" u="sng" strike="noStrike" dirty="0">
                          <a:solidFill>
                            <a:srgbClr val="000000"/>
                          </a:solidFill>
                          <a:effectLst/>
                          <a:latin typeface="Bell MT" panose="02020503060305020303" pitchFamily="18" charset="0"/>
                        </a:rPr>
                        <a:t>Contribution</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400" b="1" i="0" u="sng" strike="noStrike" dirty="0">
                          <a:solidFill>
                            <a:srgbClr val="000000"/>
                          </a:solidFill>
                          <a:effectLst/>
                          <a:latin typeface="Bell MT" panose="02020503060305020303" pitchFamily="18" charset="0"/>
                        </a:rPr>
                        <a:t>Revenue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1503002437"/>
                  </a:ext>
                </a:extLst>
              </a:tr>
              <a:tr h="384494">
                <a:tc>
                  <a:txBody>
                    <a:bodyPr/>
                    <a:lstStyle/>
                    <a:p>
                      <a:pPr algn="l" fontAlgn="ctr"/>
                      <a:r>
                        <a:rPr lang="en-US" sz="2400" b="1" i="0" u="none" strike="noStrike" dirty="0">
                          <a:solidFill>
                            <a:srgbClr val="000000"/>
                          </a:solidFill>
                          <a:effectLst/>
                          <a:latin typeface="Bell MT" panose="02020503060305020303" pitchFamily="18" charset="0"/>
                        </a:rPr>
                        <a:t>ALA Editions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dirty="0">
                          <a:solidFill>
                            <a:srgbClr val="000000"/>
                          </a:solidFill>
                          <a:effectLst/>
                          <a:latin typeface="Bell MT" panose="02020503060305020303" pitchFamily="18" charset="0"/>
                        </a:rPr>
                        <a:t> $      2,646,320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dirty="0">
                          <a:solidFill>
                            <a:srgbClr val="000000"/>
                          </a:solidFill>
                          <a:effectLst/>
                          <a:latin typeface="Bell MT" panose="02020503060305020303" pitchFamily="18" charset="0"/>
                        </a:rPr>
                        <a:t> $      3,240,649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dirty="0">
                          <a:solidFill>
                            <a:srgbClr val="000000"/>
                          </a:solidFill>
                          <a:effectLst/>
                          <a:latin typeface="Bell MT" panose="02020503060305020303" pitchFamily="18" charset="0"/>
                        </a:rPr>
                        <a:t> $         698,543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FF0000"/>
                          </a:solidFill>
                          <a:effectLst/>
                          <a:latin typeface="Bell MT" panose="02020503060305020303" pitchFamily="18" charset="0"/>
                        </a:rPr>
                        <a:t> $       (594,329)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1719055506"/>
                  </a:ext>
                </a:extLst>
              </a:tr>
              <a:tr h="384494">
                <a:tc>
                  <a:txBody>
                    <a:bodyPr/>
                    <a:lstStyle/>
                    <a:p>
                      <a:pPr algn="l" rtl="0" fontAlgn="b"/>
                      <a:r>
                        <a:rPr lang="en-US" sz="2400" b="1" i="0" u="none" strike="noStrike">
                          <a:solidFill>
                            <a:srgbClr val="000000"/>
                          </a:solidFill>
                          <a:effectLst/>
                          <a:latin typeface="Bell MT" panose="02020503060305020303" pitchFamily="18" charset="0"/>
                        </a:rPr>
                        <a:t>Booklist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4,760,677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3,792,156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1,236,819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968,521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4228122451"/>
                  </a:ext>
                </a:extLst>
              </a:tr>
              <a:tr h="384494">
                <a:tc>
                  <a:txBody>
                    <a:bodyPr/>
                    <a:lstStyle/>
                    <a:p>
                      <a:pPr algn="l" rtl="0" fontAlgn="b"/>
                      <a:r>
                        <a:rPr lang="en-US" sz="2400" b="1" i="0" u="none" strike="noStrike">
                          <a:solidFill>
                            <a:srgbClr val="000000"/>
                          </a:solidFill>
                          <a:effectLst/>
                          <a:latin typeface="Bell MT" panose="02020503060305020303" pitchFamily="18" charset="0"/>
                        </a:rPr>
                        <a:t>Graphics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697,649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767,301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184,094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FF0000"/>
                          </a:solidFill>
                          <a:effectLst/>
                          <a:latin typeface="Bell MT" panose="02020503060305020303" pitchFamily="18" charset="0"/>
                        </a:rPr>
                        <a:t> $         (69,652)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1617637737"/>
                  </a:ext>
                </a:extLst>
              </a:tr>
              <a:tr h="384494">
                <a:tc>
                  <a:txBody>
                    <a:bodyPr/>
                    <a:lstStyle/>
                    <a:p>
                      <a:pPr algn="l" fontAlgn="ctr"/>
                      <a:r>
                        <a:rPr lang="en-US" sz="2400" b="1" i="0" u="none" strike="noStrike">
                          <a:solidFill>
                            <a:srgbClr val="000000"/>
                          </a:solidFill>
                          <a:effectLst/>
                          <a:latin typeface="Bell MT" panose="02020503060305020303" pitchFamily="18" charset="0"/>
                        </a:rPr>
                        <a:t>Digital Resources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1,188,547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1,143,957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324,087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FF0000"/>
                          </a:solidFill>
                          <a:effectLst/>
                          <a:latin typeface="Bell MT" panose="02020503060305020303" pitchFamily="18" charset="0"/>
                        </a:rPr>
                        <a:t> </a:t>
                      </a:r>
                      <a:r>
                        <a:rPr lang="en-US" sz="2400" b="0" i="0" u="none" strike="noStrike" dirty="0">
                          <a:solidFill>
                            <a:schemeClr val="tx1"/>
                          </a:solidFill>
                          <a:effectLst/>
                          <a:latin typeface="Bell MT" panose="02020503060305020303" pitchFamily="18" charset="0"/>
                        </a:rPr>
                        <a:t>$          44,590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3351285289"/>
                  </a:ext>
                </a:extLst>
              </a:tr>
              <a:tr h="768987">
                <a:tc>
                  <a:txBody>
                    <a:bodyPr/>
                    <a:lstStyle/>
                    <a:p>
                      <a:pPr algn="l" fontAlgn="ctr"/>
                      <a:r>
                        <a:rPr lang="en-US" sz="2400" b="1" i="0" u="none" strike="noStrike">
                          <a:solidFill>
                            <a:srgbClr val="000000"/>
                          </a:solidFill>
                          <a:effectLst/>
                          <a:latin typeface="Bell MT" panose="02020503060305020303" pitchFamily="18" charset="0"/>
                        </a:rPr>
                        <a:t>American Libraries</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934,513 </a:t>
                      </a:r>
                    </a:p>
                  </a:txBody>
                  <a:tcPr marL="0" marR="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934,513 </a:t>
                      </a:r>
                    </a:p>
                  </a:txBody>
                  <a:tcPr marL="0" marR="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247,038 </a:t>
                      </a:r>
                    </a:p>
                  </a:txBody>
                  <a:tcPr marL="0" marR="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   </a:t>
                      </a:r>
                    </a:p>
                  </a:txBody>
                  <a:tcPr marL="0" marR="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1057499741"/>
                  </a:ext>
                </a:extLst>
              </a:tr>
              <a:tr h="451030">
                <a:tc>
                  <a:txBody>
                    <a:bodyPr/>
                    <a:lstStyle/>
                    <a:p>
                      <a:pPr algn="l" fontAlgn="ctr"/>
                      <a:r>
                        <a:rPr lang="en-US" sz="2400" b="1" i="0" u="none" strike="noStrike" dirty="0">
                          <a:solidFill>
                            <a:srgbClr val="000000"/>
                          </a:solidFill>
                          <a:effectLst/>
                          <a:latin typeface="Bell MT" panose="02020503060305020303" pitchFamily="18" charset="0"/>
                        </a:rPr>
                        <a:t>E-Learning</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798,261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743,817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224,921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none" strike="noStrike" dirty="0">
                          <a:solidFill>
                            <a:srgbClr val="000000"/>
                          </a:solidFill>
                          <a:effectLst/>
                          <a:latin typeface="Bell MT" panose="02020503060305020303" pitchFamily="18" charset="0"/>
                        </a:rPr>
                        <a:t> $                  -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2939919084"/>
                  </a:ext>
                </a:extLst>
              </a:tr>
              <a:tr h="451030">
                <a:tc>
                  <a:txBody>
                    <a:bodyPr/>
                    <a:lstStyle/>
                    <a:p>
                      <a:pPr algn="l" fontAlgn="ctr"/>
                      <a:r>
                        <a:rPr lang="en-US" sz="2400" b="1" i="0" u="none" strike="noStrike" dirty="0">
                          <a:solidFill>
                            <a:srgbClr val="000000"/>
                          </a:solidFill>
                          <a:effectLst/>
                          <a:latin typeface="Bell MT" panose="02020503060305020303" pitchFamily="18" charset="0"/>
                        </a:rPr>
                        <a:t>Publishing - AED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sng" strike="noStrike" dirty="0">
                          <a:solidFill>
                            <a:srgbClr val="000000"/>
                          </a:solidFill>
                          <a:effectLst/>
                          <a:latin typeface="Bell MT" panose="02020503060305020303" pitchFamily="18" charset="0"/>
                        </a:rPr>
                        <a:t> $                  -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sng" strike="noStrike" dirty="0">
                          <a:solidFill>
                            <a:srgbClr val="000000"/>
                          </a:solidFill>
                          <a:effectLst/>
                          <a:latin typeface="Bell MT" panose="02020503060305020303" pitchFamily="18" charset="0"/>
                        </a:rPr>
                        <a:t> </a:t>
                      </a:r>
                      <a:r>
                        <a:rPr lang="en-US" sz="2400" b="0" i="0" u="sng" strike="noStrike" dirty="0">
                          <a:solidFill>
                            <a:srgbClr val="FF0000"/>
                          </a:solidFill>
                          <a:effectLst/>
                          <a:latin typeface="Bell MT" panose="02020503060305020303" pitchFamily="18" charset="0"/>
                        </a:rPr>
                        <a:t>$         (76,416)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sng" strike="noStrike" dirty="0">
                          <a:solidFill>
                            <a:srgbClr val="000000"/>
                          </a:solidFill>
                          <a:effectLst/>
                          <a:latin typeface="Bell MT" panose="02020503060305020303" pitchFamily="18" charset="0"/>
                        </a:rPr>
                        <a:t> $                   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sng" strike="noStrike" dirty="0">
                          <a:solidFill>
                            <a:srgbClr val="FF0000"/>
                          </a:solidFill>
                          <a:effectLst/>
                          <a:latin typeface="Bell MT" panose="02020503060305020303" pitchFamily="18" charset="0"/>
                        </a:rPr>
                        <a:t> $         (76,416)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2010723961"/>
                  </a:ext>
                </a:extLst>
              </a:tr>
              <a:tr h="386599">
                <a:tc>
                  <a:txBody>
                    <a:bodyPr/>
                    <a:lstStyle/>
                    <a:p>
                      <a:pPr algn="r" fontAlgn="ctr"/>
                      <a:r>
                        <a:rPr lang="en-US" sz="2400" b="1" i="0" u="none" strike="noStrike">
                          <a:solidFill>
                            <a:srgbClr val="000000"/>
                          </a:solidFill>
                          <a:effectLst/>
                          <a:latin typeface="Bell MT" panose="02020503060305020303" pitchFamily="18" charset="0"/>
                        </a:rPr>
                        <a:t>Total</a:t>
                      </a:r>
                    </a:p>
                  </a:txBody>
                  <a:tcPr marL="0" marR="0" marT="0" marB="0" anchor="ctr">
                    <a:lnL>
                      <a:noFill/>
                    </a:lnL>
                    <a:lnR>
                      <a:noFill/>
                    </a:lnR>
                    <a:lnT w="12700" cap="flat" cmpd="sng" algn="ctr">
                      <a:solidFill>
                        <a:srgbClr val="FFFFFF"/>
                      </a:solidFill>
                      <a:prstDash val="solid"/>
                      <a:round/>
                      <a:headEnd type="none" w="med" len="med"/>
                      <a:tailEnd type="none" w="med" len="med"/>
                    </a:lnT>
                    <a:lnB>
                      <a:noFill/>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11,025,967 </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10,545,977 </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2,909,300 </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272,714 </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FCFCC"/>
                    </a:solidFill>
                  </a:tcPr>
                </a:tc>
                <a:extLst>
                  <a:ext uri="{0D108BD9-81ED-4DB2-BD59-A6C34878D82A}">
                    <a16:rowId xmlns:a16="http://schemas.microsoft.com/office/drawing/2014/main" xmlns="" val="3706517852"/>
                  </a:ext>
                </a:extLst>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4728512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748" y="624110"/>
            <a:ext cx="9993864" cy="752203"/>
          </a:xfrm>
        </p:spPr>
        <p:txBody>
          <a:bodyPr>
            <a:normAutofit fontScale="90000"/>
          </a:bodyPr>
          <a:lstStyle/>
          <a:p>
            <a:r>
              <a:rPr lang="en-US" sz="4000" dirty="0">
                <a:solidFill>
                  <a:srgbClr val="696464"/>
                </a:solidFill>
                <a:latin typeface="Bell MT" panose="02020503060305020303" pitchFamily="18" charset="0"/>
              </a:rPr>
              <a:t>Meetings &amp; Conferences</a:t>
            </a:r>
            <a:br>
              <a:rPr lang="en-US" sz="4000" dirty="0">
                <a:solidFill>
                  <a:srgbClr val="696464"/>
                </a:solidFill>
                <a:latin typeface="Bell MT" panose="02020503060305020303" pitchFamily="18" charset="0"/>
              </a:rPr>
            </a:br>
            <a:r>
              <a:rPr lang="en-US" sz="4000" dirty="0">
                <a:solidFill>
                  <a:srgbClr val="696464"/>
                </a:solidFill>
                <a:latin typeface="Bell MT" panose="02020503060305020303" pitchFamily="18" charset="0"/>
              </a:rPr>
              <a:t>Revenues and Expenses - 2017</a:t>
            </a:r>
            <a:endParaRPr lang="en-US" dirty="0">
              <a:latin typeface="Bell MT" panose="020205030603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7248482"/>
              </p:ext>
            </p:extLst>
          </p:nvPr>
        </p:nvGraphicFramePr>
        <p:xfrm>
          <a:off x="1152939" y="1979629"/>
          <a:ext cx="10351673" cy="4273047"/>
        </p:xfrm>
        <a:graphic>
          <a:graphicData uri="http://schemas.openxmlformats.org/drawingml/2006/table">
            <a:tbl>
              <a:tblPr firstRow="1" bandRow="1"/>
              <a:tblGrid>
                <a:gridCol w="2618222">
                  <a:extLst>
                    <a:ext uri="{9D8B030D-6E8A-4147-A177-3AD203B41FA5}">
                      <a16:colId xmlns:a16="http://schemas.microsoft.com/office/drawing/2014/main" xmlns="" val="2247906672"/>
                    </a:ext>
                  </a:extLst>
                </a:gridCol>
                <a:gridCol w="1987801">
                  <a:extLst>
                    <a:ext uri="{9D8B030D-6E8A-4147-A177-3AD203B41FA5}">
                      <a16:colId xmlns:a16="http://schemas.microsoft.com/office/drawing/2014/main" xmlns="" val="1040676830"/>
                    </a:ext>
                  </a:extLst>
                </a:gridCol>
                <a:gridCol w="1921998">
                  <a:extLst>
                    <a:ext uri="{9D8B030D-6E8A-4147-A177-3AD203B41FA5}">
                      <a16:colId xmlns:a16="http://schemas.microsoft.com/office/drawing/2014/main" xmlns="" val="3957798622"/>
                    </a:ext>
                  </a:extLst>
                </a:gridCol>
                <a:gridCol w="2067951">
                  <a:extLst>
                    <a:ext uri="{9D8B030D-6E8A-4147-A177-3AD203B41FA5}">
                      <a16:colId xmlns:a16="http://schemas.microsoft.com/office/drawing/2014/main" xmlns="" val="2953646371"/>
                    </a:ext>
                  </a:extLst>
                </a:gridCol>
                <a:gridCol w="1755701">
                  <a:extLst>
                    <a:ext uri="{9D8B030D-6E8A-4147-A177-3AD203B41FA5}">
                      <a16:colId xmlns:a16="http://schemas.microsoft.com/office/drawing/2014/main" xmlns="" val="2425189134"/>
                    </a:ext>
                  </a:extLst>
                </a:gridCol>
              </a:tblGrid>
              <a:tr h="433037">
                <a:tc>
                  <a:txBody>
                    <a:bodyPr/>
                    <a:lstStyle/>
                    <a:p>
                      <a:pPr algn="l" fontAlgn="ctr"/>
                      <a:r>
                        <a:rPr lang="en-US" sz="24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fontAlgn="ctr"/>
                      <a:r>
                        <a:rPr lang="en-US" sz="24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l" fontAlgn="ctr"/>
                      <a:r>
                        <a:rPr lang="en-US" sz="24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400" b="1" i="0" u="none" strike="noStrike" dirty="0">
                          <a:solidFill>
                            <a:srgbClr val="000000"/>
                          </a:solidFill>
                          <a:effectLst/>
                          <a:latin typeface="Bell MT" panose="02020503060305020303" pitchFamily="18" charset="0"/>
                        </a:rPr>
                        <a:t>Overhead</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tc>
                  <a:txBody>
                    <a:bodyPr/>
                    <a:lstStyle/>
                    <a:p>
                      <a:pPr algn="ctr" rtl="0" fontAlgn="b"/>
                      <a:r>
                        <a:rPr lang="en-US" sz="2400" b="1" i="0" u="none" strike="noStrike" dirty="0">
                          <a:solidFill>
                            <a:srgbClr val="000000"/>
                          </a:solidFill>
                          <a:effectLst/>
                          <a:latin typeface="Bell MT" panose="02020503060305020303" pitchFamily="18" charset="0"/>
                        </a:rPr>
                        <a:t>Net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34817"/>
                    </a:solidFill>
                  </a:tcPr>
                </a:tc>
                <a:extLst>
                  <a:ext uri="{0D108BD9-81ED-4DB2-BD59-A6C34878D82A}">
                    <a16:rowId xmlns:a16="http://schemas.microsoft.com/office/drawing/2014/main" xmlns="" val="3560510705"/>
                  </a:ext>
                </a:extLst>
              </a:tr>
              <a:tr h="433037">
                <a:tc>
                  <a:txBody>
                    <a:bodyPr/>
                    <a:lstStyle/>
                    <a:p>
                      <a:pPr algn="l" fontAlgn="ctr"/>
                      <a:r>
                        <a:rPr lang="en-US" sz="24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400" b="1" i="0" u="sng" strike="noStrike" dirty="0">
                          <a:solidFill>
                            <a:srgbClr val="000000"/>
                          </a:solidFill>
                          <a:effectLst/>
                          <a:latin typeface="Bell MT" panose="02020503060305020303" pitchFamily="18" charset="0"/>
                        </a:rPr>
                        <a:t>Revenues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400" b="1" i="0" u="sng" strike="noStrike" dirty="0">
                          <a:solidFill>
                            <a:srgbClr val="000000"/>
                          </a:solidFill>
                          <a:effectLst/>
                          <a:latin typeface="Bell MT" panose="02020503060305020303" pitchFamily="18" charset="0"/>
                        </a:rPr>
                        <a:t>Expenses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400" b="1" i="0" u="sng" strike="noStrike" dirty="0">
                          <a:solidFill>
                            <a:srgbClr val="000000"/>
                          </a:solidFill>
                          <a:effectLst/>
                          <a:latin typeface="Bell MT" panose="02020503060305020303" pitchFamily="18" charset="0"/>
                        </a:rPr>
                        <a:t>Contribution*</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400" b="1" i="0" u="sng" strike="noStrike" dirty="0">
                          <a:solidFill>
                            <a:srgbClr val="000000"/>
                          </a:solidFill>
                          <a:effectLst/>
                          <a:latin typeface="Bell MT" panose="02020503060305020303" pitchFamily="18" charset="0"/>
                        </a:rPr>
                        <a:t>Revenue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3442585809"/>
                  </a:ext>
                </a:extLst>
              </a:tr>
              <a:tr h="379702">
                <a:tc>
                  <a:txBody>
                    <a:bodyPr/>
                    <a:lstStyle/>
                    <a:p>
                      <a:pPr algn="l" fontAlgn="ctr"/>
                      <a:r>
                        <a:rPr lang="en-US" sz="2400" b="0" i="0" u="none" strike="noStrike">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fontAlgn="ctr"/>
                      <a:r>
                        <a:rPr lang="en-US" sz="24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3315317895"/>
                  </a:ext>
                </a:extLst>
              </a:tr>
              <a:tr h="720399">
                <a:tc>
                  <a:txBody>
                    <a:bodyPr/>
                    <a:lstStyle/>
                    <a:p>
                      <a:pPr algn="l" rtl="0" fontAlgn="b"/>
                      <a:r>
                        <a:rPr lang="en-US" sz="2400" b="1" i="0" u="none" strike="noStrike" dirty="0">
                          <a:solidFill>
                            <a:srgbClr val="000000"/>
                          </a:solidFill>
                          <a:effectLst/>
                          <a:latin typeface="Bell MT" panose="02020503060305020303" pitchFamily="18" charset="0"/>
                        </a:rPr>
                        <a:t>Annual Conference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6,660,599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5,828,583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1,758,398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832,016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2780247741"/>
                  </a:ext>
                </a:extLst>
              </a:tr>
              <a:tr h="720399">
                <a:tc>
                  <a:txBody>
                    <a:bodyPr/>
                    <a:lstStyle/>
                    <a:p>
                      <a:pPr algn="l" rtl="0" fontAlgn="b"/>
                      <a:r>
                        <a:rPr lang="en-US" sz="2400" b="1" i="0" u="none" strike="noStrike">
                          <a:solidFill>
                            <a:srgbClr val="000000"/>
                          </a:solidFill>
                          <a:effectLst/>
                          <a:latin typeface="Bell MT" panose="02020503060305020303" pitchFamily="18" charset="0"/>
                        </a:rPr>
                        <a:t>Midwinter Meeting</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sng" strike="noStrike" dirty="0">
                          <a:solidFill>
                            <a:srgbClr val="000000"/>
                          </a:solidFill>
                          <a:effectLst/>
                          <a:latin typeface="Bell MT" panose="02020503060305020303" pitchFamily="18" charset="0"/>
                        </a:rPr>
                        <a:t> $    2,743,689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sng" strike="noStrike" dirty="0">
                          <a:solidFill>
                            <a:srgbClr val="000000"/>
                          </a:solidFill>
                          <a:effectLst/>
                          <a:latin typeface="Bell MT" panose="02020503060305020303" pitchFamily="18" charset="0"/>
                        </a:rPr>
                        <a:t> $    2,823,690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sng" strike="noStrike" dirty="0">
                          <a:solidFill>
                            <a:schemeClr val="tx1"/>
                          </a:solidFill>
                          <a:effectLst/>
                          <a:latin typeface="Bell MT" panose="02020503060305020303" pitchFamily="18" charset="0"/>
                        </a:rPr>
                        <a:t>  $    724,334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400" b="0" i="0" u="sng" strike="noStrike" dirty="0">
                          <a:solidFill>
                            <a:srgbClr val="FF0000"/>
                          </a:solidFill>
                          <a:effectLst/>
                          <a:latin typeface="Bell MT" panose="02020503060305020303" pitchFamily="18" charset="0"/>
                        </a:rPr>
                        <a:t> $    (80,001)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xmlns="" val="1656178862"/>
                  </a:ext>
                </a:extLst>
              </a:tr>
              <a:tr h="720399">
                <a:tc>
                  <a:txBody>
                    <a:bodyPr/>
                    <a:lstStyle/>
                    <a:p>
                      <a:pPr algn="r" fontAlgn="ctr"/>
                      <a:r>
                        <a:rPr lang="en-US" sz="2400" b="1" i="0" u="none" strike="noStrike">
                          <a:solidFill>
                            <a:srgbClr val="000000"/>
                          </a:solidFill>
                          <a:effectLst/>
                          <a:latin typeface="Bell MT" panose="02020503060305020303" pitchFamily="18" charset="0"/>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8,349,976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8,304,105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2,482,732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   752,015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xmlns="" val="3968907363"/>
                  </a:ext>
                </a:extLst>
              </a:tr>
              <a:tr h="433037">
                <a:tc>
                  <a:txBody>
                    <a:bodyPr/>
                    <a:lstStyle/>
                    <a:p>
                      <a:pPr algn="r" fontAlgn="ctr"/>
                      <a:r>
                        <a:rPr lang="en-US" sz="2400" b="1" i="0" u="none" strike="noStrike">
                          <a:solidFill>
                            <a:srgbClr val="000000"/>
                          </a:solidFill>
                          <a:effectLst/>
                          <a:latin typeface="Bell MT" panose="02020503060305020303" pitchFamily="18" charset="0"/>
                        </a:rPr>
                        <a:t> </a:t>
                      </a:r>
                    </a:p>
                  </a:txBody>
                  <a:tcPr marL="0" marR="0" marT="0" marB="0" anchor="ctr">
                    <a:lnL>
                      <a:noFill/>
                    </a:lnL>
                    <a:lnR>
                      <a:noFill/>
                    </a:lnR>
                    <a:lnT w="12700" cap="flat" cmpd="sng" algn="ctr">
                      <a:solidFill>
                        <a:srgbClr val="FFFFFF"/>
                      </a:solidFill>
                      <a:prstDash val="solid"/>
                      <a:round/>
                      <a:headEnd type="none" w="med" len="med"/>
                      <a:tailEnd type="none" w="med" len="med"/>
                    </a:lnT>
                    <a:lnB>
                      <a:noFill/>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FCFCC"/>
                    </a:solidFill>
                  </a:tcPr>
                </a:tc>
                <a:tc>
                  <a:txBody>
                    <a:bodyPr/>
                    <a:lstStyle/>
                    <a:p>
                      <a:pPr algn="l" rtl="0" fontAlgn="b"/>
                      <a:r>
                        <a:rPr lang="en-US" sz="2400" b="0" i="0" u="none" strike="noStrike">
                          <a:solidFill>
                            <a:srgbClr val="000000"/>
                          </a:solidFill>
                          <a:effectLst/>
                          <a:latin typeface="Bell MT" panose="02020503060305020303" pitchFamily="18" charset="0"/>
                        </a:rPr>
                        <a:t> </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FCFCC"/>
                    </a:solidFill>
                  </a:tcPr>
                </a:tc>
                <a:tc>
                  <a:txBody>
                    <a:bodyPr/>
                    <a:lstStyle/>
                    <a:p>
                      <a:pPr algn="l" rtl="0" fontAlgn="b"/>
                      <a:r>
                        <a:rPr lang="en-US" sz="2400" b="0" i="0" u="none" strike="noStrike">
                          <a:solidFill>
                            <a:srgbClr val="000000"/>
                          </a:solidFill>
                          <a:effectLst/>
                          <a:latin typeface="Bell MT" panose="02020503060305020303" pitchFamily="18" charset="0"/>
                        </a:rPr>
                        <a:t> </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FCFCC"/>
                    </a:solidFill>
                  </a:tcPr>
                </a:tc>
                <a:tc>
                  <a:txBody>
                    <a:bodyPr/>
                    <a:lstStyle/>
                    <a:p>
                      <a:pPr algn="l" rtl="0" fontAlgn="b"/>
                      <a:r>
                        <a:rPr lang="en-US" sz="2400" b="0" i="0" u="none" strike="noStrike" dirty="0">
                          <a:solidFill>
                            <a:srgbClr val="000000"/>
                          </a:solidFill>
                          <a:effectLst/>
                          <a:latin typeface="Bell MT" panose="02020503060305020303" pitchFamily="18" charset="0"/>
                        </a:rPr>
                        <a:t> </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EFCFCC"/>
                    </a:solidFill>
                  </a:tcPr>
                </a:tc>
                <a:extLst>
                  <a:ext uri="{0D108BD9-81ED-4DB2-BD59-A6C34878D82A}">
                    <a16:rowId xmlns:a16="http://schemas.microsoft.com/office/drawing/2014/main" xmlns="" val="616239477"/>
                  </a:ext>
                </a:extLst>
              </a:tr>
              <a:tr h="433037">
                <a:tc gridSpan="3">
                  <a:txBody>
                    <a:bodyPr/>
                    <a:lstStyle/>
                    <a:p>
                      <a:pPr algn="l" fontAlgn="ctr"/>
                      <a:r>
                        <a:rPr lang="en-US" sz="1000" b="1" i="0" u="none" strike="noStrike" dirty="0">
                          <a:solidFill>
                            <a:srgbClr val="000000"/>
                          </a:solidFill>
                          <a:effectLst/>
                          <a:latin typeface="Bell MT" panose="02020503060305020303" pitchFamily="18" charset="0"/>
                        </a:rPr>
                        <a:t>*Overhead contributed to the General Fund</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rtl="0" fontAlgn="b"/>
                      <a:endParaRPr lang="en-US" sz="2000" b="0" i="0" u="none" strike="noStrike">
                        <a:solidFill>
                          <a:srgbClr val="000000"/>
                        </a:solidFill>
                        <a:effectLst/>
                        <a:latin typeface="Bell MT" panose="02020503060305020303" pitchFamily="18" charset="0"/>
                      </a:endParaRPr>
                    </a:p>
                  </a:txBody>
                  <a:tcPr marL="0" marR="0" marT="0" marB="0" anchor="b">
                    <a:lnL>
                      <a:noFill/>
                    </a:lnL>
                    <a:lnR>
                      <a:noFill/>
                    </a:lnR>
                    <a:lnT>
                      <a:noFill/>
                    </a:lnT>
                    <a:lnB>
                      <a:noFill/>
                    </a:lnB>
                  </a:tcPr>
                </a:tc>
                <a:tc>
                  <a:txBody>
                    <a:bodyPr/>
                    <a:lstStyle/>
                    <a:p>
                      <a:pPr algn="l" rtl="0" fontAlgn="b"/>
                      <a:endParaRPr lang="en-US" sz="2000" b="0" i="0" u="none" strike="noStrike" dirty="0">
                        <a:solidFill>
                          <a:srgbClr val="000000"/>
                        </a:solidFill>
                        <a:effectLst/>
                        <a:latin typeface="Bell MT" panose="02020503060305020303" pitchFamily="18" charset="0"/>
                      </a:endParaRPr>
                    </a:p>
                  </a:txBody>
                  <a:tcPr marL="0" marR="0" marT="0" marB="0" anchor="b">
                    <a:lnL>
                      <a:noFill/>
                    </a:lnL>
                    <a:lnR>
                      <a:noFill/>
                    </a:lnR>
                    <a:lnT>
                      <a:noFill/>
                    </a:lnT>
                    <a:lnB>
                      <a:noFill/>
                    </a:lnB>
                  </a:tcPr>
                </a:tc>
                <a:extLst>
                  <a:ext uri="{0D108BD9-81ED-4DB2-BD59-A6C34878D82A}">
                    <a16:rowId xmlns:a16="http://schemas.microsoft.com/office/drawing/2014/main" xmlns="" val="901103283"/>
                  </a:ext>
                </a:extLst>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40233768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3334</TotalTime>
  <Words>1537</Words>
  <Application>Microsoft Office PowerPoint</Application>
  <PresentationFormat>Custom</PresentationFormat>
  <Paragraphs>370</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Retrospect</vt:lpstr>
      <vt:lpstr> Treasurer’s Report to Council - Membership Information Session -  </vt:lpstr>
      <vt:lpstr>How Did We Do? - Total ALA -</vt:lpstr>
      <vt:lpstr>Where Did Our Revenue Come From?</vt:lpstr>
      <vt:lpstr>General Fund Summary</vt:lpstr>
      <vt:lpstr>General Fund Revenues</vt:lpstr>
      <vt:lpstr>General Fund Expenses</vt:lpstr>
      <vt:lpstr>General Fund Net Revenue Sources – 2017    - and other support - </vt:lpstr>
      <vt:lpstr>Publishing Revenues &amp; Expenses – 2017</vt:lpstr>
      <vt:lpstr>Meetings &amp; Conferences Revenues and Expenses - 2017</vt:lpstr>
      <vt:lpstr>Division Revenues and Expenses– 2017</vt:lpstr>
      <vt:lpstr>Roundtable Revenues and Expenses– 2017</vt:lpstr>
      <vt:lpstr>      Total ALA Assets, Liabilities  &amp; Net Assets – 2017 </vt:lpstr>
      <vt:lpstr>Preparing for FY19 and Beyond</vt:lpstr>
      <vt:lpstr>Strategy to Address FY 19 and Beyond</vt:lpstr>
      <vt:lpstr>Strategy to Address for FY 19 and Beyond</vt:lpstr>
      <vt:lpstr>Thank you for your support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Treasurer’s Report</dc:title>
  <dc:creator>Keith Brown</dc:creator>
  <cp:lastModifiedBy>Datasis</cp:lastModifiedBy>
  <cp:revision>133</cp:revision>
  <cp:lastPrinted>2018-02-01T14:11:53Z</cp:lastPrinted>
  <dcterms:created xsi:type="dcterms:W3CDTF">2017-01-05T20:01:12Z</dcterms:created>
  <dcterms:modified xsi:type="dcterms:W3CDTF">2018-02-10T17:37:30Z</dcterms:modified>
</cp:coreProperties>
</file>