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809" r:id="rId1"/>
  </p:sldMasterIdLst>
  <p:notesMasterIdLst>
    <p:notesMasterId r:id="rId21"/>
  </p:notesMasterIdLst>
  <p:handoutMasterIdLst>
    <p:handoutMasterId r:id="rId22"/>
  </p:handoutMasterIdLst>
  <p:sldIdLst>
    <p:sldId id="258" r:id="rId2"/>
    <p:sldId id="352" r:id="rId3"/>
    <p:sldId id="353" r:id="rId4"/>
    <p:sldId id="394" r:id="rId5"/>
    <p:sldId id="395" r:id="rId6"/>
    <p:sldId id="412" r:id="rId7"/>
    <p:sldId id="406" r:id="rId8"/>
    <p:sldId id="407" r:id="rId9"/>
    <p:sldId id="411" r:id="rId10"/>
    <p:sldId id="319" r:id="rId11"/>
    <p:sldId id="403" r:id="rId12"/>
    <p:sldId id="398" r:id="rId13"/>
    <p:sldId id="399" r:id="rId14"/>
    <p:sldId id="400" r:id="rId15"/>
    <p:sldId id="401" r:id="rId16"/>
    <p:sldId id="402" r:id="rId17"/>
    <p:sldId id="404" r:id="rId18"/>
    <p:sldId id="410" r:id="rId19"/>
    <p:sldId id="278" r:id="rId20"/>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Verdana" pitchFamily="34" charset="0"/>
        <a:ea typeface="+mn-ea"/>
        <a:cs typeface="+mn-cs"/>
      </a:defRPr>
    </a:lvl1pPr>
    <a:lvl2pPr marL="457200" algn="l" rtl="0" fontAlgn="base">
      <a:spcBef>
        <a:spcPct val="0"/>
      </a:spcBef>
      <a:spcAft>
        <a:spcPct val="0"/>
      </a:spcAft>
      <a:defRPr kern="1200">
        <a:solidFill>
          <a:schemeClr val="tx1"/>
        </a:solidFill>
        <a:latin typeface="Verdana" pitchFamily="34" charset="0"/>
        <a:ea typeface="+mn-ea"/>
        <a:cs typeface="+mn-cs"/>
      </a:defRPr>
    </a:lvl2pPr>
    <a:lvl3pPr marL="914400" algn="l" rtl="0" fontAlgn="base">
      <a:spcBef>
        <a:spcPct val="0"/>
      </a:spcBef>
      <a:spcAft>
        <a:spcPct val="0"/>
      </a:spcAft>
      <a:defRPr kern="1200">
        <a:solidFill>
          <a:schemeClr val="tx1"/>
        </a:solidFill>
        <a:latin typeface="Verdana" pitchFamily="34" charset="0"/>
        <a:ea typeface="+mn-ea"/>
        <a:cs typeface="+mn-cs"/>
      </a:defRPr>
    </a:lvl3pPr>
    <a:lvl4pPr marL="1371600" algn="l" rtl="0" fontAlgn="base">
      <a:spcBef>
        <a:spcPct val="0"/>
      </a:spcBef>
      <a:spcAft>
        <a:spcPct val="0"/>
      </a:spcAft>
      <a:defRPr kern="1200">
        <a:solidFill>
          <a:schemeClr val="tx1"/>
        </a:solidFill>
        <a:latin typeface="Verdana" pitchFamily="34" charset="0"/>
        <a:ea typeface="+mn-ea"/>
        <a:cs typeface="+mn-cs"/>
      </a:defRPr>
    </a:lvl4pPr>
    <a:lvl5pPr marL="1828800" algn="l" rtl="0" fontAlgn="base">
      <a:spcBef>
        <a:spcPct val="0"/>
      </a:spcBef>
      <a:spcAft>
        <a:spcPct val="0"/>
      </a:spcAft>
      <a:defRPr kern="1200">
        <a:solidFill>
          <a:schemeClr val="tx1"/>
        </a:solidFill>
        <a:latin typeface="Verdana" pitchFamily="34" charset="0"/>
        <a:ea typeface="+mn-ea"/>
        <a:cs typeface="+mn-cs"/>
      </a:defRPr>
    </a:lvl5pPr>
    <a:lvl6pPr marL="2286000" algn="l" defTabSz="914400" rtl="0" eaLnBrk="1" latinLnBrk="0" hangingPunct="1">
      <a:defRPr kern="1200">
        <a:solidFill>
          <a:schemeClr val="tx1"/>
        </a:solidFill>
        <a:latin typeface="Verdana" pitchFamily="34" charset="0"/>
        <a:ea typeface="+mn-ea"/>
        <a:cs typeface="+mn-cs"/>
      </a:defRPr>
    </a:lvl6pPr>
    <a:lvl7pPr marL="2743200" algn="l" defTabSz="914400" rtl="0" eaLnBrk="1" latinLnBrk="0" hangingPunct="1">
      <a:defRPr kern="1200">
        <a:solidFill>
          <a:schemeClr val="tx1"/>
        </a:solidFill>
        <a:latin typeface="Verdana" pitchFamily="34" charset="0"/>
        <a:ea typeface="+mn-ea"/>
        <a:cs typeface="+mn-cs"/>
      </a:defRPr>
    </a:lvl7pPr>
    <a:lvl8pPr marL="3200400" algn="l" defTabSz="914400" rtl="0" eaLnBrk="1" latinLnBrk="0" hangingPunct="1">
      <a:defRPr kern="1200">
        <a:solidFill>
          <a:schemeClr val="tx1"/>
        </a:solidFill>
        <a:latin typeface="Verdana" pitchFamily="34" charset="0"/>
        <a:ea typeface="+mn-ea"/>
        <a:cs typeface="+mn-cs"/>
      </a:defRPr>
    </a:lvl8pPr>
    <a:lvl9pPr marL="3657600" algn="l" defTabSz="914400" rtl="0" eaLnBrk="1" latinLnBrk="0" hangingPunct="1">
      <a:defRPr kern="1200">
        <a:solidFill>
          <a:schemeClr val="tx1"/>
        </a:solidFill>
        <a:latin typeface="Verdan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00FF"/>
    <a:srgbClr val="808000"/>
    <a:srgbClr val="669900"/>
    <a:srgbClr val="CCCC00"/>
    <a:srgbClr val="FFFF00"/>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p:restoredLeft sz="15622" autoAdjust="0"/>
    <p:restoredTop sz="87201" autoAdjust="0"/>
  </p:normalViewPr>
  <p:slideViewPr>
    <p:cSldViewPr>
      <p:cViewPr varScale="1">
        <p:scale>
          <a:sx n="65" d="100"/>
          <a:sy n="65" d="100"/>
        </p:scale>
        <p:origin x="666" y="6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79" d="100"/>
          <a:sy n="79" d="100"/>
        </p:scale>
        <p:origin x="-1938" y="-96"/>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 Id="rId27"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8002"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eaLnBrk="1" hangingPunct="1">
              <a:defRPr sz="1200">
                <a:latin typeface="Arial" pitchFamily="-107" charset="0"/>
              </a:defRPr>
            </a:lvl1pPr>
          </a:lstStyle>
          <a:p>
            <a:pPr>
              <a:defRPr/>
            </a:pPr>
            <a:endParaRPr lang="en-US"/>
          </a:p>
        </p:txBody>
      </p:sp>
      <p:sp>
        <p:nvSpPr>
          <p:cNvPr id="128003" name="Rectangle 3"/>
          <p:cNvSpPr>
            <a:spLocks noGrp="1" noChangeArrowheads="1"/>
          </p:cNvSpPr>
          <p:nvPr>
            <p:ph type="dt" sz="quarter" idx="1"/>
          </p:nvPr>
        </p:nvSpPr>
        <p:spPr bwMode="auto">
          <a:xfrm>
            <a:off x="3970938"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eaLnBrk="1" hangingPunct="1">
              <a:defRPr sz="1200">
                <a:latin typeface="Arial" pitchFamily="-107" charset="0"/>
              </a:defRPr>
            </a:lvl1pPr>
          </a:lstStyle>
          <a:p>
            <a:pPr>
              <a:defRPr/>
            </a:pPr>
            <a:endParaRPr lang="en-US"/>
          </a:p>
        </p:txBody>
      </p:sp>
      <p:sp>
        <p:nvSpPr>
          <p:cNvPr id="128004" name="Rectangle 4"/>
          <p:cNvSpPr>
            <a:spLocks noGrp="1" noChangeArrowheads="1"/>
          </p:cNvSpPr>
          <p:nvPr>
            <p:ph type="ftr" sz="quarter" idx="2"/>
          </p:nvPr>
        </p:nvSpPr>
        <p:spPr bwMode="auto">
          <a:xfrm>
            <a:off x="0"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eaLnBrk="1" hangingPunct="1">
              <a:defRPr sz="1200">
                <a:latin typeface="Arial" pitchFamily="-107" charset="0"/>
              </a:defRPr>
            </a:lvl1pPr>
          </a:lstStyle>
          <a:p>
            <a:pPr>
              <a:defRPr/>
            </a:pPr>
            <a:endParaRPr lang="en-US"/>
          </a:p>
        </p:txBody>
      </p:sp>
      <p:sp>
        <p:nvSpPr>
          <p:cNvPr id="128005" name="Rectangle 5"/>
          <p:cNvSpPr>
            <a:spLocks noGrp="1" noChangeArrowheads="1"/>
          </p:cNvSpPr>
          <p:nvPr>
            <p:ph type="sldNum" sz="quarter" idx="3"/>
          </p:nvPr>
        </p:nvSpPr>
        <p:spPr bwMode="auto">
          <a:xfrm>
            <a:off x="3970938"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eaLnBrk="1" hangingPunct="1">
              <a:defRPr sz="1200">
                <a:latin typeface="Arial" pitchFamily="-107" charset="0"/>
              </a:defRPr>
            </a:lvl1pPr>
          </a:lstStyle>
          <a:p>
            <a:pPr>
              <a:defRPr/>
            </a:pPr>
            <a:fld id="{A7BAE88B-0D6D-4A38-A550-919DBF4916D0}" type="slidenum">
              <a:rPr lang="en-US"/>
              <a:pPr>
                <a:defRPr/>
              </a:pPr>
              <a:t>‹#›</a:t>
            </a:fld>
            <a:endParaRPr lang="en-US"/>
          </a:p>
        </p:txBody>
      </p:sp>
    </p:spTree>
    <p:extLst>
      <p:ext uri="{BB962C8B-B14F-4D97-AF65-F5344CB8AC3E}">
        <p14:creationId xmlns:p14="http://schemas.microsoft.com/office/powerpoint/2010/main" val="9191574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1378"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eaLnBrk="1" hangingPunct="1">
              <a:defRPr sz="1200">
                <a:latin typeface="Arial" pitchFamily="-107" charset="0"/>
              </a:defRPr>
            </a:lvl1pPr>
          </a:lstStyle>
          <a:p>
            <a:pPr>
              <a:defRPr/>
            </a:pPr>
            <a:endParaRPr lang="en-US"/>
          </a:p>
        </p:txBody>
      </p:sp>
      <p:sp>
        <p:nvSpPr>
          <p:cNvPr id="101379" name="Rectangle 3"/>
          <p:cNvSpPr>
            <a:spLocks noGrp="1" noChangeArrowheads="1"/>
          </p:cNvSpPr>
          <p:nvPr>
            <p:ph type="dt" idx="1"/>
          </p:nvPr>
        </p:nvSpPr>
        <p:spPr bwMode="auto">
          <a:xfrm>
            <a:off x="3970938"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eaLnBrk="1" hangingPunct="1">
              <a:defRPr sz="1200">
                <a:latin typeface="Arial" pitchFamily="-107" charset="0"/>
              </a:defRPr>
            </a:lvl1pPr>
          </a:lstStyle>
          <a:p>
            <a:pPr>
              <a:defRPr/>
            </a:pPr>
            <a:endParaRPr lang="en-US"/>
          </a:p>
        </p:txBody>
      </p:sp>
      <p:sp>
        <p:nvSpPr>
          <p:cNvPr id="31748"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1381" name="Rectangle 5"/>
          <p:cNvSpPr>
            <a:spLocks noGrp="1" noChangeArrowheads="1"/>
          </p:cNvSpPr>
          <p:nvPr>
            <p:ph type="body" sz="quarter" idx="3"/>
          </p:nvPr>
        </p:nvSpPr>
        <p:spPr bwMode="auto">
          <a:xfrm>
            <a:off x="701040" y="4415790"/>
            <a:ext cx="5608320" cy="418338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1382" name="Rectangle 6"/>
          <p:cNvSpPr>
            <a:spLocks noGrp="1" noChangeArrowheads="1"/>
          </p:cNvSpPr>
          <p:nvPr>
            <p:ph type="ftr" sz="quarter" idx="4"/>
          </p:nvPr>
        </p:nvSpPr>
        <p:spPr bwMode="auto">
          <a:xfrm>
            <a:off x="0"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eaLnBrk="1" hangingPunct="1">
              <a:defRPr sz="1200">
                <a:latin typeface="Arial" pitchFamily="-107" charset="0"/>
              </a:defRPr>
            </a:lvl1pPr>
          </a:lstStyle>
          <a:p>
            <a:pPr>
              <a:defRPr/>
            </a:pPr>
            <a:endParaRPr lang="en-US"/>
          </a:p>
        </p:txBody>
      </p:sp>
      <p:sp>
        <p:nvSpPr>
          <p:cNvPr id="101383" name="Rectangle 7"/>
          <p:cNvSpPr>
            <a:spLocks noGrp="1" noChangeArrowheads="1"/>
          </p:cNvSpPr>
          <p:nvPr>
            <p:ph type="sldNum" sz="quarter" idx="5"/>
          </p:nvPr>
        </p:nvSpPr>
        <p:spPr bwMode="auto">
          <a:xfrm>
            <a:off x="3970938"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eaLnBrk="1" hangingPunct="1">
              <a:defRPr sz="1200">
                <a:latin typeface="Arial" pitchFamily="-107" charset="0"/>
              </a:defRPr>
            </a:lvl1pPr>
          </a:lstStyle>
          <a:p>
            <a:pPr>
              <a:defRPr/>
            </a:pPr>
            <a:fld id="{66968E35-32C7-4DF4-BB48-C001DAA6F6D3}" type="slidenum">
              <a:rPr lang="en-US"/>
              <a:pPr>
                <a:defRPr/>
              </a:pPr>
              <a:t>‹#›</a:t>
            </a:fld>
            <a:endParaRPr lang="en-US"/>
          </a:p>
        </p:txBody>
      </p:sp>
    </p:spTree>
    <p:extLst>
      <p:ext uri="{BB962C8B-B14F-4D97-AF65-F5344CB8AC3E}">
        <p14:creationId xmlns:p14="http://schemas.microsoft.com/office/powerpoint/2010/main" val="348557814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107"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107" charset="0"/>
        <a:ea typeface="ＭＳ Ｐゴシック" pitchFamily="-107" charset="-128"/>
        <a:cs typeface="ＭＳ Ｐゴシック"/>
      </a:defRPr>
    </a:lvl2pPr>
    <a:lvl3pPr marL="914400" algn="l" rtl="0" eaLnBrk="0" fontAlgn="base" hangingPunct="0">
      <a:spcBef>
        <a:spcPct val="30000"/>
      </a:spcBef>
      <a:spcAft>
        <a:spcPct val="0"/>
      </a:spcAft>
      <a:defRPr sz="1200" kern="1200">
        <a:solidFill>
          <a:schemeClr val="tx1"/>
        </a:solidFill>
        <a:latin typeface="Arial" pitchFamily="-107" charset="0"/>
        <a:ea typeface="ＭＳ Ｐゴシック" pitchFamily="-107" charset="-128"/>
        <a:cs typeface="ＭＳ Ｐゴシック"/>
      </a:defRPr>
    </a:lvl3pPr>
    <a:lvl4pPr marL="1371600" algn="l" rtl="0" eaLnBrk="0" fontAlgn="base" hangingPunct="0">
      <a:spcBef>
        <a:spcPct val="30000"/>
      </a:spcBef>
      <a:spcAft>
        <a:spcPct val="0"/>
      </a:spcAft>
      <a:defRPr sz="1200" kern="1200">
        <a:solidFill>
          <a:schemeClr val="tx1"/>
        </a:solidFill>
        <a:latin typeface="Arial" pitchFamily="-107" charset="0"/>
        <a:ea typeface="ＭＳ Ｐゴシック" pitchFamily="-107" charset="-128"/>
        <a:cs typeface="ＭＳ Ｐゴシック"/>
      </a:defRPr>
    </a:lvl4pPr>
    <a:lvl5pPr marL="1828800" algn="l" rtl="0" eaLnBrk="0" fontAlgn="base" hangingPunct="0">
      <a:spcBef>
        <a:spcPct val="30000"/>
      </a:spcBef>
      <a:spcAft>
        <a:spcPct val="0"/>
      </a:spcAft>
      <a:defRPr sz="1200" kern="1200">
        <a:solidFill>
          <a:schemeClr val="tx1"/>
        </a:solidFill>
        <a:latin typeface="Arial" pitchFamily="-107" charset="0"/>
        <a:ea typeface="ＭＳ Ｐゴシック" pitchFamily="-107" charset="-128"/>
        <a:cs typeface="ＭＳ Ｐゴシック"/>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Rot="1" noChangeAspect="1" noChangeArrowheads="1" noTextEdit="1"/>
          </p:cNvSpPr>
          <p:nvPr>
            <p:ph type="sldImg"/>
          </p:nvPr>
        </p:nvSpPr>
        <p:spPr>
          <a:ln/>
        </p:spPr>
      </p:sp>
      <p:sp>
        <p:nvSpPr>
          <p:cNvPr id="65539" name="Rectangle 3"/>
          <p:cNvSpPr>
            <a:spLocks noGrp="1" noChangeArrowheads="1"/>
          </p:cNvSpPr>
          <p:nvPr>
            <p:ph type="body" idx="1"/>
          </p:nvPr>
        </p:nvSpPr>
        <p:spPr>
          <a:noFill/>
          <a:ln w="9525"/>
        </p:spPr>
        <p:txBody>
          <a:bodyPr/>
          <a:lstStyle/>
          <a:p>
            <a:endParaRPr lang="en-US">
              <a:latin typeface="Arial"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Verdana" pitchFamily="34" charset="0"/>
              </a:defRPr>
            </a:lvl1pPr>
            <a:lvl2pPr marL="757066" indent="-291179" eaLnBrk="0" hangingPunct="0">
              <a:defRPr>
                <a:solidFill>
                  <a:schemeClr val="tx1"/>
                </a:solidFill>
                <a:latin typeface="Verdana" pitchFamily="34" charset="0"/>
              </a:defRPr>
            </a:lvl2pPr>
            <a:lvl3pPr marL="1164717" indent="-232943" eaLnBrk="0" hangingPunct="0">
              <a:defRPr>
                <a:solidFill>
                  <a:schemeClr val="tx1"/>
                </a:solidFill>
                <a:latin typeface="Verdana" pitchFamily="34" charset="0"/>
              </a:defRPr>
            </a:lvl3pPr>
            <a:lvl4pPr marL="1630604" indent="-232943" eaLnBrk="0" hangingPunct="0">
              <a:defRPr>
                <a:solidFill>
                  <a:schemeClr val="tx1"/>
                </a:solidFill>
                <a:latin typeface="Verdana" pitchFamily="34" charset="0"/>
              </a:defRPr>
            </a:lvl4pPr>
            <a:lvl5pPr marL="2096491" indent="-232943" eaLnBrk="0" hangingPunct="0">
              <a:defRPr>
                <a:solidFill>
                  <a:schemeClr val="tx1"/>
                </a:solidFill>
                <a:latin typeface="Verdana" pitchFamily="34" charset="0"/>
              </a:defRPr>
            </a:lvl5pPr>
            <a:lvl6pPr marL="2562377" indent="-232943" eaLnBrk="0" fontAlgn="base" hangingPunct="0">
              <a:spcBef>
                <a:spcPct val="0"/>
              </a:spcBef>
              <a:spcAft>
                <a:spcPct val="0"/>
              </a:spcAft>
              <a:defRPr>
                <a:solidFill>
                  <a:schemeClr val="tx1"/>
                </a:solidFill>
                <a:latin typeface="Verdana" pitchFamily="34" charset="0"/>
              </a:defRPr>
            </a:lvl6pPr>
            <a:lvl7pPr marL="3028264" indent="-232943" eaLnBrk="0" fontAlgn="base" hangingPunct="0">
              <a:spcBef>
                <a:spcPct val="0"/>
              </a:spcBef>
              <a:spcAft>
                <a:spcPct val="0"/>
              </a:spcAft>
              <a:defRPr>
                <a:solidFill>
                  <a:schemeClr val="tx1"/>
                </a:solidFill>
                <a:latin typeface="Verdana" pitchFamily="34" charset="0"/>
              </a:defRPr>
            </a:lvl7pPr>
            <a:lvl8pPr marL="3494151" indent="-232943" eaLnBrk="0" fontAlgn="base" hangingPunct="0">
              <a:spcBef>
                <a:spcPct val="0"/>
              </a:spcBef>
              <a:spcAft>
                <a:spcPct val="0"/>
              </a:spcAft>
              <a:defRPr>
                <a:solidFill>
                  <a:schemeClr val="tx1"/>
                </a:solidFill>
                <a:latin typeface="Verdana" pitchFamily="34" charset="0"/>
              </a:defRPr>
            </a:lvl8pPr>
            <a:lvl9pPr marL="3960038" indent="-232943" eaLnBrk="0" fontAlgn="base" hangingPunct="0">
              <a:spcBef>
                <a:spcPct val="0"/>
              </a:spcBef>
              <a:spcAft>
                <a:spcPct val="0"/>
              </a:spcAft>
              <a:defRPr>
                <a:solidFill>
                  <a:schemeClr val="tx1"/>
                </a:solidFill>
                <a:latin typeface="Verdana" pitchFamily="34" charset="0"/>
              </a:defRPr>
            </a:lvl9pPr>
          </a:lstStyle>
          <a:p>
            <a:pPr eaLnBrk="1" hangingPunct="1"/>
            <a:fld id="{431F5D2B-D6B7-439A-A18B-82AAEAA16C4B}" type="slidenum">
              <a:rPr lang="en-US" smtClean="0">
                <a:latin typeface="Arial" pitchFamily="34" charset="0"/>
              </a:rPr>
              <a:pPr eaLnBrk="1" hangingPunct="1"/>
              <a:t>13</a:t>
            </a:fld>
            <a:endParaRPr lang="en-US">
              <a:latin typeface="Arial" pitchFamily="34" charset="0"/>
            </a:endParaRPr>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xfrm>
            <a:off x="934720" y="4415790"/>
            <a:ext cx="5140960" cy="418338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567" tIns="45785" rIns="91567" bIns="45785"/>
          <a:lstStyle/>
          <a:p>
            <a:pPr eaLnBrk="1" hangingPunct="1"/>
            <a:r>
              <a:rPr lang="en-US" baseline="0" dirty="0">
                <a:latin typeface="Arial" pitchFamily="34" charset="0"/>
              </a:rPr>
              <a:t>The second largest fund contains Division related activities and operations </a:t>
            </a:r>
          </a:p>
          <a:p>
            <a:pPr eaLnBrk="1" hangingPunct="1"/>
            <a:endParaRPr lang="en-US" baseline="0" dirty="0">
              <a:latin typeface="Arial" pitchFamily="34" charset="0"/>
            </a:endParaRPr>
          </a:p>
          <a:p>
            <a:pPr eaLnBrk="1" hangingPunct="1"/>
            <a:r>
              <a:rPr lang="en-US" baseline="0" dirty="0">
                <a:latin typeface="Arial" pitchFamily="34" charset="0"/>
              </a:rPr>
              <a:t>For FY18, total available budget is $28M, which flat (0.6%) from FY17 ($28,702,106).</a:t>
            </a:r>
          </a:p>
          <a:p>
            <a:pPr eaLnBrk="1" hangingPunct="1"/>
            <a:endParaRPr lang="en-US" baseline="0" dirty="0">
              <a:latin typeface="Arial" pitchFamily="34" charset="0"/>
            </a:endParaRPr>
          </a:p>
          <a:p>
            <a:pPr eaLnBrk="1" hangingPunct="1"/>
            <a:r>
              <a:rPr lang="en-US" baseline="0" dirty="0">
                <a:latin typeface="Arial" pitchFamily="34" charset="0"/>
              </a:rPr>
              <a:t>Unlike the General Fund, Divisions are able to use net assets ($13.1 M if available) to fund key initiatives and investments.</a:t>
            </a:r>
          </a:p>
          <a:p>
            <a:pPr eaLnBrk="1" hangingPunct="1"/>
            <a:endParaRPr lang="en-US" baseline="0" dirty="0">
              <a:latin typeface="Arial"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Verdana" pitchFamily="34" charset="0"/>
              </a:defRPr>
            </a:lvl1pPr>
            <a:lvl2pPr marL="757066" indent="-291179" eaLnBrk="0" hangingPunct="0">
              <a:defRPr>
                <a:solidFill>
                  <a:schemeClr val="tx1"/>
                </a:solidFill>
                <a:latin typeface="Verdana" pitchFamily="34" charset="0"/>
              </a:defRPr>
            </a:lvl2pPr>
            <a:lvl3pPr marL="1164717" indent="-232943" eaLnBrk="0" hangingPunct="0">
              <a:defRPr>
                <a:solidFill>
                  <a:schemeClr val="tx1"/>
                </a:solidFill>
                <a:latin typeface="Verdana" pitchFamily="34" charset="0"/>
              </a:defRPr>
            </a:lvl3pPr>
            <a:lvl4pPr marL="1630604" indent="-232943" eaLnBrk="0" hangingPunct="0">
              <a:defRPr>
                <a:solidFill>
                  <a:schemeClr val="tx1"/>
                </a:solidFill>
                <a:latin typeface="Verdana" pitchFamily="34" charset="0"/>
              </a:defRPr>
            </a:lvl4pPr>
            <a:lvl5pPr marL="2096491" indent="-232943" eaLnBrk="0" hangingPunct="0">
              <a:defRPr>
                <a:solidFill>
                  <a:schemeClr val="tx1"/>
                </a:solidFill>
                <a:latin typeface="Verdana" pitchFamily="34" charset="0"/>
              </a:defRPr>
            </a:lvl5pPr>
            <a:lvl6pPr marL="2562377" indent="-232943" eaLnBrk="0" fontAlgn="base" hangingPunct="0">
              <a:spcBef>
                <a:spcPct val="0"/>
              </a:spcBef>
              <a:spcAft>
                <a:spcPct val="0"/>
              </a:spcAft>
              <a:defRPr>
                <a:solidFill>
                  <a:schemeClr val="tx1"/>
                </a:solidFill>
                <a:latin typeface="Verdana" pitchFamily="34" charset="0"/>
              </a:defRPr>
            </a:lvl6pPr>
            <a:lvl7pPr marL="3028264" indent="-232943" eaLnBrk="0" fontAlgn="base" hangingPunct="0">
              <a:spcBef>
                <a:spcPct val="0"/>
              </a:spcBef>
              <a:spcAft>
                <a:spcPct val="0"/>
              </a:spcAft>
              <a:defRPr>
                <a:solidFill>
                  <a:schemeClr val="tx1"/>
                </a:solidFill>
                <a:latin typeface="Verdana" pitchFamily="34" charset="0"/>
              </a:defRPr>
            </a:lvl7pPr>
            <a:lvl8pPr marL="3494151" indent="-232943" eaLnBrk="0" fontAlgn="base" hangingPunct="0">
              <a:spcBef>
                <a:spcPct val="0"/>
              </a:spcBef>
              <a:spcAft>
                <a:spcPct val="0"/>
              </a:spcAft>
              <a:defRPr>
                <a:solidFill>
                  <a:schemeClr val="tx1"/>
                </a:solidFill>
                <a:latin typeface="Verdana" pitchFamily="34" charset="0"/>
              </a:defRPr>
            </a:lvl8pPr>
            <a:lvl9pPr marL="3960038" indent="-232943" eaLnBrk="0" fontAlgn="base" hangingPunct="0">
              <a:spcBef>
                <a:spcPct val="0"/>
              </a:spcBef>
              <a:spcAft>
                <a:spcPct val="0"/>
              </a:spcAft>
              <a:defRPr>
                <a:solidFill>
                  <a:schemeClr val="tx1"/>
                </a:solidFill>
                <a:latin typeface="Verdana" pitchFamily="34" charset="0"/>
              </a:defRPr>
            </a:lvl9pPr>
          </a:lstStyle>
          <a:p>
            <a:pPr eaLnBrk="1" hangingPunct="1"/>
            <a:fld id="{32B948C0-F95D-4419-BA56-8BECCBF84D85}" type="slidenum">
              <a:rPr lang="en-US" smtClean="0">
                <a:latin typeface="Arial" pitchFamily="34" charset="0"/>
              </a:rPr>
              <a:pPr eaLnBrk="1" hangingPunct="1"/>
              <a:t>14</a:t>
            </a:fld>
            <a:endParaRPr lang="en-US">
              <a:latin typeface="Arial" pitchFamily="34" charset="0"/>
            </a:endParaRPr>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xfrm>
            <a:off x="934720" y="4415790"/>
            <a:ext cx="5140960" cy="418338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567" tIns="45785" rIns="91567" bIns="45785"/>
          <a:lstStyle/>
          <a:p>
            <a:pPr eaLnBrk="1" hangingPunct="1"/>
            <a:r>
              <a:rPr lang="en-US" dirty="0">
                <a:latin typeface="Arial" pitchFamily="34" charset="0"/>
              </a:rPr>
              <a:t>For</a:t>
            </a:r>
            <a:r>
              <a:rPr lang="en-US" baseline="0" dirty="0">
                <a:latin typeface="Arial" pitchFamily="34" charset="0"/>
              </a:rPr>
              <a:t> FY18, approved funding for the 20 ALA Roundtables is $2.2 million, which is a -0.2% decrease from FY17 </a:t>
            </a:r>
          </a:p>
          <a:p>
            <a:pPr eaLnBrk="1" hangingPunct="1"/>
            <a:endParaRPr lang="en-US" baseline="0" dirty="0">
              <a:latin typeface="Arial" pitchFamily="34" charset="0"/>
            </a:endParaRPr>
          </a:p>
          <a:p>
            <a:pPr eaLnBrk="1" hangingPunct="1"/>
            <a:r>
              <a:rPr lang="en-US" baseline="0" dirty="0">
                <a:latin typeface="Arial" pitchFamily="34" charset="0"/>
              </a:rPr>
              <a:t>Like the Divisions, Roundtables can also use available net assets for key initiatives.  </a:t>
            </a:r>
            <a:endParaRPr lang="en-US" dirty="0">
              <a:latin typeface="Arial"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Verdana" pitchFamily="34" charset="0"/>
              </a:defRPr>
            </a:lvl1pPr>
            <a:lvl2pPr marL="757066" indent="-291179" eaLnBrk="0" hangingPunct="0">
              <a:defRPr>
                <a:solidFill>
                  <a:schemeClr val="tx1"/>
                </a:solidFill>
                <a:latin typeface="Verdana" pitchFamily="34" charset="0"/>
              </a:defRPr>
            </a:lvl2pPr>
            <a:lvl3pPr marL="1164717" indent="-232943" eaLnBrk="0" hangingPunct="0">
              <a:defRPr>
                <a:solidFill>
                  <a:schemeClr val="tx1"/>
                </a:solidFill>
                <a:latin typeface="Verdana" pitchFamily="34" charset="0"/>
              </a:defRPr>
            </a:lvl3pPr>
            <a:lvl4pPr marL="1630604" indent="-232943" eaLnBrk="0" hangingPunct="0">
              <a:defRPr>
                <a:solidFill>
                  <a:schemeClr val="tx1"/>
                </a:solidFill>
                <a:latin typeface="Verdana" pitchFamily="34" charset="0"/>
              </a:defRPr>
            </a:lvl4pPr>
            <a:lvl5pPr marL="2096491" indent="-232943" eaLnBrk="0" hangingPunct="0">
              <a:defRPr>
                <a:solidFill>
                  <a:schemeClr val="tx1"/>
                </a:solidFill>
                <a:latin typeface="Verdana" pitchFamily="34" charset="0"/>
              </a:defRPr>
            </a:lvl5pPr>
            <a:lvl6pPr marL="2562377" indent="-232943" eaLnBrk="0" fontAlgn="base" hangingPunct="0">
              <a:spcBef>
                <a:spcPct val="0"/>
              </a:spcBef>
              <a:spcAft>
                <a:spcPct val="0"/>
              </a:spcAft>
              <a:defRPr>
                <a:solidFill>
                  <a:schemeClr val="tx1"/>
                </a:solidFill>
                <a:latin typeface="Verdana" pitchFamily="34" charset="0"/>
              </a:defRPr>
            </a:lvl6pPr>
            <a:lvl7pPr marL="3028264" indent="-232943" eaLnBrk="0" fontAlgn="base" hangingPunct="0">
              <a:spcBef>
                <a:spcPct val="0"/>
              </a:spcBef>
              <a:spcAft>
                <a:spcPct val="0"/>
              </a:spcAft>
              <a:defRPr>
                <a:solidFill>
                  <a:schemeClr val="tx1"/>
                </a:solidFill>
                <a:latin typeface="Verdana" pitchFamily="34" charset="0"/>
              </a:defRPr>
            </a:lvl7pPr>
            <a:lvl8pPr marL="3494151" indent="-232943" eaLnBrk="0" fontAlgn="base" hangingPunct="0">
              <a:spcBef>
                <a:spcPct val="0"/>
              </a:spcBef>
              <a:spcAft>
                <a:spcPct val="0"/>
              </a:spcAft>
              <a:defRPr>
                <a:solidFill>
                  <a:schemeClr val="tx1"/>
                </a:solidFill>
                <a:latin typeface="Verdana" pitchFamily="34" charset="0"/>
              </a:defRPr>
            </a:lvl8pPr>
            <a:lvl9pPr marL="3960038" indent="-232943" eaLnBrk="0" fontAlgn="base" hangingPunct="0">
              <a:spcBef>
                <a:spcPct val="0"/>
              </a:spcBef>
              <a:spcAft>
                <a:spcPct val="0"/>
              </a:spcAft>
              <a:defRPr>
                <a:solidFill>
                  <a:schemeClr val="tx1"/>
                </a:solidFill>
                <a:latin typeface="Verdana" pitchFamily="34" charset="0"/>
              </a:defRPr>
            </a:lvl9pPr>
          </a:lstStyle>
          <a:p>
            <a:pPr eaLnBrk="1" hangingPunct="1"/>
            <a:fld id="{51BD565F-6AF9-4C57-BAA9-B6D443C9BD21}" type="slidenum">
              <a:rPr lang="en-US" smtClean="0">
                <a:latin typeface="Arial" pitchFamily="34" charset="0"/>
              </a:rPr>
              <a:pPr eaLnBrk="1" hangingPunct="1"/>
              <a:t>15</a:t>
            </a:fld>
            <a:endParaRPr lang="en-US">
              <a:latin typeface="Arial" pitchFamily="34" charset="0"/>
            </a:endParaRPr>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xfrm>
            <a:off x="934720" y="4415790"/>
            <a:ext cx="5140960" cy="418338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567" tIns="45785" rIns="91567" bIns="45785"/>
          <a:lstStyle/>
          <a:p>
            <a:pPr eaLnBrk="1" hangingPunct="1"/>
            <a:r>
              <a:rPr lang="en-US" dirty="0">
                <a:latin typeface="Arial" pitchFamily="34" charset="0"/>
              </a:rPr>
              <a:t>An increasingly</a:t>
            </a:r>
            <a:r>
              <a:rPr lang="en-US" baseline="0" dirty="0">
                <a:latin typeface="Arial" pitchFamily="34" charset="0"/>
              </a:rPr>
              <a:t> important contributor to ALA’s mission, Grant funded initiatives will total $4.5M, which is an (-15.6%) decrease from FY17</a:t>
            </a:r>
          </a:p>
          <a:p>
            <a:pPr eaLnBrk="1" hangingPunct="1"/>
            <a:endParaRPr lang="en-US" baseline="0" dirty="0">
              <a:latin typeface="Arial"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Verdana" pitchFamily="34" charset="0"/>
              </a:defRPr>
            </a:lvl1pPr>
            <a:lvl2pPr marL="757066" indent="-291179" eaLnBrk="0" hangingPunct="0">
              <a:defRPr>
                <a:solidFill>
                  <a:schemeClr val="tx1"/>
                </a:solidFill>
                <a:latin typeface="Verdana" pitchFamily="34" charset="0"/>
              </a:defRPr>
            </a:lvl2pPr>
            <a:lvl3pPr marL="1164717" indent="-232943" eaLnBrk="0" hangingPunct="0">
              <a:defRPr>
                <a:solidFill>
                  <a:schemeClr val="tx1"/>
                </a:solidFill>
                <a:latin typeface="Verdana" pitchFamily="34" charset="0"/>
              </a:defRPr>
            </a:lvl3pPr>
            <a:lvl4pPr marL="1630604" indent="-232943" eaLnBrk="0" hangingPunct="0">
              <a:defRPr>
                <a:solidFill>
                  <a:schemeClr val="tx1"/>
                </a:solidFill>
                <a:latin typeface="Verdana" pitchFamily="34" charset="0"/>
              </a:defRPr>
            </a:lvl4pPr>
            <a:lvl5pPr marL="2096491" indent="-232943" eaLnBrk="0" hangingPunct="0">
              <a:defRPr>
                <a:solidFill>
                  <a:schemeClr val="tx1"/>
                </a:solidFill>
                <a:latin typeface="Verdana" pitchFamily="34" charset="0"/>
              </a:defRPr>
            </a:lvl5pPr>
            <a:lvl6pPr marL="2562377" indent="-232943" eaLnBrk="0" fontAlgn="base" hangingPunct="0">
              <a:spcBef>
                <a:spcPct val="0"/>
              </a:spcBef>
              <a:spcAft>
                <a:spcPct val="0"/>
              </a:spcAft>
              <a:defRPr>
                <a:solidFill>
                  <a:schemeClr val="tx1"/>
                </a:solidFill>
                <a:latin typeface="Verdana" pitchFamily="34" charset="0"/>
              </a:defRPr>
            </a:lvl6pPr>
            <a:lvl7pPr marL="3028264" indent="-232943" eaLnBrk="0" fontAlgn="base" hangingPunct="0">
              <a:spcBef>
                <a:spcPct val="0"/>
              </a:spcBef>
              <a:spcAft>
                <a:spcPct val="0"/>
              </a:spcAft>
              <a:defRPr>
                <a:solidFill>
                  <a:schemeClr val="tx1"/>
                </a:solidFill>
                <a:latin typeface="Verdana" pitchFamily="34" charset="0"/>
              </a:defRPr>
            </a:lvl7pPr>
            <a:lvl8pPr marL="3494151" indent="-232943" eaLnBrk="0" fontAlgn="base" hangingPunct="0">
              <a:spcBef>
                <a:spcPct val="0"/>
              </a:spcBef>
              <a:spcAft>
                <a:spcPct val="0"/>
              </a:spcAft>
              <a:defRPr>
                <a:solidFill>
                  <a:schemeClr val="tx1"/>
                </a:solidFill>
                <a:latin typeface="Verdana" pitchFamily="34" charset="0"/>
              </a:defRPr>
            </a:lvl8pPr>
            <a:lvl9pPr marL="3960038" indent="-232943" eaLnBrk="0" fontAlgn="base" hangingPunct="0">
              <a:spcBef>
                <a:spcPct val="0"/>
              </a:spcBef>
              <a:spcAft>
                <a:spcPct val="0"/>
              </a:spcAft>
              <a:defRPr>
                <a:solidFill>
                  <a:schemeClr val="tx1"/>
                </a:solidFill>
                <a:latin typeface="Verdana" pitchFamily="34" charset="0"/>
              </a:defRPr>
            </a:lvl9pPr>
          </a:lstStyle>
          <a:p>
            <a:pPr eaLnBrk="1" hangingPunct="1"/>
            <a:fld id="{D840084C-1A0E-4901-B731-7A799A3977D1}" type="slidenum">
              <a:rPr lang="en-US" smtClean="0">
                <a:latin typeface="Arial" pitchFamily="34" charset="0"/>
              </a:rPr>
              <a:pPr eaLnBrk="1" hangingPunct="1"/>
              <a:t>16</a:t>
            </a:fld>
            <a:endParaRPr lang="en-US">
              <a:latin typeface="Arial" pitchFamily="34" charset="0"/>
            </a:endParaRPr>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xfrm>
            <a:off x="934720" y="4415790"/>
            <a:ext cx="5140960" cy="418338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567" tIns="45785" rIns="91567" bIns="45785"/>
          <a:lstStyle/>
          <a:p>
            <a:pPr eaLnBrk="1" hangingPunct="1"/>
            <a:r>
              <a:rPr lang="en-US" dirty="0">
                <a:latin typeface="Arial" pitchFamily="34" charset="0"/>
              </a:rPr>
              <a:t>The</a:t>
            </a:r>
            <a:r>
              <a:rPr lang="en-US" baseline="0" dirty="0">
                <a:latin typeface="Arial" pitchFamily="34" charset="0"/>
              </a:rPr>
              <a:t> fourth and final fund in the Total ALA budget is the Long Term Investment fund, also known as the ALA Endowment.</a:t>
            </a:r>
          </a:p>
          <a:p>
            <a:pPr eaLnBrk="1" hangingPunct="1"/>
            <a:endParaRPr lang="en-US" baseline="0" dirty="0">
              <a:latin typeface="Arial" pitchFamily="34" charset="0"/>
            </a:endParaRPr>
          </a:p>
          <a:p>
            <a:pPr eaLnBrk="1" hangingPunct="1"/>
            <a:r>
              <a:rPr lang="en-US" baseline="0" dirty="0">
                <a:latin typeface="Arial" pitchFamily="34" charset="0"/>
              </a:rPr>
              <a:t>In FY18, total projected revenues from the Endowment are $1.2M, which is a (-47.4%) change from FY17 ($847,358), </a:t>
            </a:r>
          </a:p>
          <a:p>
            <a:pPr eaLnBrk="1" hangingPunct="1"/>
            <a:endParaRPr lang="en-US" baseline="0" dirty="0">
              <a:latin typeface="Arial" pitchFamily="34" charset="0"/>
            </a:endParaRPr>
          </a:p>
          <a:p>
            <a:pPr marL="171450" indent="-171450" eaLnBrk="1" hangingPunct="1">
              <a:buFont typeface="Arial" panose="020B0604020202020204" pitchFamily="34" charset="0"/>
              <a:buChar char="•"/>
            </a:pPr>
            <a:r>
              <a:rPr lang="en-US" baseline="0" dirty="0">
                <a:latin typeface="Arial" pitchFamily="34" charset="0"/>
              </a:rPr>
              <a:t>A total of $674,408 is transferred to the Divisions and the General Fund to support operations and life member dues</a:t>
            </a:r>
          </a:p>
          <a:p>
            <a:pPr marL="171450" indent="-171450" eaLnBrk="1" hangingPunct="1">
              <a:buFont typeface="Arial" panose="020B0604020202020204" pitchFamily="34" charset="0"/>
              <a:buChar char="•"/>
            </a:pPr>
            <a:r>
              <a:rPr lang="en-US" baseline="0" dirty="0">
                <a:latin typeface="Arial" pitchFamily="34" charset="0"/>
              </a:rPr>
              <a:t>$221k is used to fund Spectrum scholarships</a:t>
            </a:r>
          </a:p>
          <a:p>
            <a:pPr eaLnBrk="1" hangingPunct="1"/>
            <a:endParaRPr lang="en-US" baseline="0" dirty="0">
              <a:latin typeface="Arial" pitchFamily="34" charset="0"/>
            </a:endParaRPr>
          </a:p>
          <a:p>
            <a:pPr eaLnBrk="1" hangingPunct="1"/>
            <a:endParaRPr lang="en-US" baseline="0" dirty="0">
              <a:latin typeface="Arial" pitchFamily="34" charset="0"/>
            </a:endParaRPr>
          </a:p>
          <a:p>
            <a:pPr eaLnBrk="1" hangingPunct="1"/>
            <a:endParaRPr lang="en-US" baseline="0" dirty="0">
              <a:latin typeface="Arial"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Verdana" pitchFamily="34" charset="0"/>
              </a:defRPr>
            </a:lvl1pPr>
            <a:lvl2pPr marL="757066" indent="-291179" eaLnBrk="0" hangingPunct="0">
              <a:defRPr>
                <a:solidFill>
                  <a:schemeClr val="tx1"/>
                </a:solidFill>
                <a:latin typeface="Verdana" pitchFamily="34" charset="0"/>
              </a:defRPr>
            </a:lvl2pPr>
            <a:lvl3pPr marL="1164717" indent="-232943" eaLnBrk="0" hangingPunct="0">
              <a:defRPr>
                <a:solidFill>
                  <a:schemeClr val="tx1"/>
                </a:solidFill>
                <a:latin typeface="Verdana" pitchFamily="34" charset="0"/>
              </a:defRPr>
            </a:lvl3pPr>
            <a:lvl4pPr marL="1630604" indent="-232943" eaLnBrk="0" hangingPunct="0">
              <a:defRPr>
                <a:solidFill>
                  <a:schemeClr val="tx1"/>
                </a:solidFill>
                <a:latin typeface="Verdana" pitchFamily="34" charset="0"/>
              </a:defRPr>
            </a:lvl4pPr>
            <a:lvl5pPr marL="2096491" indent="-232943" eaLnBrk="0" hangingPunct="0">
              <a:defRPr>
                <a:solidFill>
                  <a:schemeClr val="tx1"/>
                </a:solidFill>
                <a:latin typeface="Verdana" pitchFamily="34" charset="0"/>
              </a:defRPr>
            </a:lvl5pPr>
            <a:lvl6pPr marL="2562377" indent="-232943" eaLnBrk="0" fontAlgn="base" hangingPunct="0">
              <a:spcBef>
                <a:spcPct val="0"/>
              </a:spcBef>
              <a:spcAft>
                <a:spcPct val="0"/>
              </a:spcAft>
              <a:defRPr>
                <a:solidFill>
                  <a:schemeClr val="tx1"/>
                </a:solidFill>
                <a:latin typeface="Verdana" pitchFamily="34" charset="0"/>
              </a:defRPr>
            </a:lvl6pPr>
            <a:lvl7pPr marL="3028264" indent="-232943" eaLnBrk="0" fontAlgn="base" hangingPunct="0">
              <a:spcBef>
                <a:spcPct val="0"/>
              </a:spcBef>
              <a:spcAft>
                <a:spcPct val="0"/>
              </a:spcAft>
              <a:defRPr>
                <a:solidFill>
                  <a:schemeClr val="tx1"/>
                </a:solidFill>
                <a:latin typeface="Verdana" pitchFamily="34" charset="0"/>
              </a:defRPr>
            </a:lvl7pPr>
            <a:lvl8pPr marL="3494151" indent="-232943" eaLnBrk="0" fontAlgn="base" hangingPunct="0">
              <a:spcBef>
                <a:spcPct val="0"/>
              </a:spcBef>
              <a:spcAft>
                <a:spcPct val="0"/>
              </a:spcAft>
              <a:defRPr>
                <a:solidFill>
                  <a:schemeClr val="tx1"/>
                </a:solidFill>
                <a:latin typeface="Verdana" pitchFamily="34" charset="0"/>
              </a:defRPr>
            </a:lvl8pPr>
            <a:lvl9pPr marL="3960038" indent="-232943" eaLnBrk="0" fontAlgn="base" hangingPunct="0">
              <a:spcBef>
                <a:spcPct val="0"/>
              </a:spcBef>
              <a:spcAft>
                <a:spcPct val="0"/>
              </a:spcAft>
              <a:defRPr>
                <a:solidFill>
                  <a:schemeClr val="tx1"/>
                </a:solidFill>
                <a:latin typeface="Verdana" pitchFamily="34" charset="0"/>
              </a:defRPr>
            </a:lvl9pPr>
          </a:lstStyle>
          <a:p>
            <a:pPr eaLnBrk="1" hangingPunct="1"/>
            <a:fld id="{CCC75B4A-372B-4C88-95C4-6145E5D1DFD2}" type="slidenum">
              <a:rPr lang="en-US" smtClean="0">
                <a:latin typeface="Arial" pitchFamily="34" charset="0"/>
              </a:rPr>
              <a:pPr eaLnBrk="1" hangingPunct="1"/>
              <a:t>17</a:t>
            </a:fld>
            <a:endParaRPr lang="en-US">
              <a:latin typeface="Arial" pitchFamily="34" charset="0"/>
            </a:endParaRPr>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xfrm>
            <a:off x="934720" y="4415790"/>
            <a:ext cx="5140960" cy="418338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567" tIns="45785" rIns="91567" bIns="45785"/>
          <a:lstStyle/>
          <a:p>
            <a:pPr eaLnBrk="1" hangingPunct="1"/>
            <a:endParaRPr lang="en-US" dirty="0">
              <a:latin typeface="Arial"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Rot="1" noChangeAspect="1" noChangeArrowheads="1" noTextEdit="1"/>
          </p:cNvSpPr>
          <p:nvPr>
            <p:ph type="sldImg"/>
          </p:nvPr>
        </p:nvSpPr>
        <p:spPr>
          <a:ln/>
        </p:spPr>
      </p:sp>
      <p:sp>
        <p:nvSpPr>
          <p:cNvPr id="65539" name="Rectangle 3"/>
          <p:cNvSpPr>
            <a:spLocks noGrp="1" noChangeArrowheads="1"/>
          </p:cNvSpPr>
          <p:nvPr>
            <p:ph type="body" idx="1"/>
          </p:nvPr>
        </p:nvSpPr>
        <p:spPr>
          <a:noFill/>
          <a:ln w="9525"/>
        </p:spPr>
        <p:txBody>
          <a:bodyPr/>
          <a:lstStyle/>
          <a:p>
            <a:endParaRPr lang="en-US">
              <a:latin typeface="Arial"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is the preliminary picture for the FY 18 budget.  This budget will be reviewed at the Annual Conference and is subject to revisions based on FY 17 fourth quarter revenue and expenses and any other critical factors. </a:t>
            </a:r>
          </a:p>
          <a:p>
            <a:r>
              <a:rPr lang="en-US" dirty="0"/>
              <a:t>This is a year in which ALA is projecting a deficit of $753k out of a $51.5M budget, or 1.5% of total budget which is quite small.</a:t>
            </a:r>
          </a:p>
          <a:p>
            <a:r>
              <a:rPr lang="en-US" dirty="0"/>
              <a:t>Grants and awards are projected based on grants in hand as well as grants anticipated.</a:t>
            </a:r>
          </a:p>
          <a:p>
            <a:r>
              <a:rPr lang="en-US" dirty="0"/>
              <a:t>A key goal for FY 18 is for the General Fund to meet or exceed its budget.  A thorough review of publishing activities will occur to try to insure that revenue estimates are realistic.</a:t>
            </a:r>
          </a:p>
          <a:p>
            <a:r>
              <a:rPr lang="en-US" dirty="0"/>
              <a:t>Division are using $1M of their own assets to invest in membership, strategic initiatives, capacity building for new programs and new revenue streams</a:t>
            </a:r>
          </a:p>
        </p:txBody>
      </p:sp>
    </p:spTree>
    <p:extLst>
      <p:ext uri="{BB962C8B-B14F-4D97-AF65-F5344CB8AC3E}">
        <p14:creationId xmlns:p14="http://schemas.microsoft.com/office/powerpoint/2010/main" val="20274064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Key talking points</a:t>
            </a:r>
          </a:p>
        </p:txBody>
      </p:sp>
      <p:sp>
        <p:nvSpPr>
          <p:cNvPr id="4" name="Slide Number Placeholder 3"/>
          <p:cNvSpPr>
            <a:spLocks noGrp="1"/>
          </p:cNvSpPr>
          <p:nvPr>
            <p:ph type="sldNum" sz="quarter" idx="10"/>
          </p:nvPr>
        </p:nvSpPr>
        <p:spPr/>
        <p:txBody>
          <a:bodyPr/>
          <a:lstStyle/>
          <a:p>
            <a:pPr>
              <a:defRPr/>
            </a:pPr>
            <a:fld id="{66968E35-32C7-4DF4-BB48-C001DAA6F6D3}" type="slidenum">
              <a:rPr lang="en-US" smtClean="0"/>
              <a:pPr>
                <a:defRPr/>
              </a:pPr>
              <a:t>7</a:t>
            </a:fld>
            <a:endParaRPr lang="en-US"/>
          </a:p>
        </p:txBody>
      </p:sp>
    </p:spTree>
    <p:extLst>
      <p:ext uri="{BB962C8B-B14F-4D97-AF65-F5344CB8AC3E}">
        <p14:creationId xmlns:p14="http://schemas.microsoft.com/office/powerpoint/2010/main" val="24580662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Key talking points</a:t>
            </a:r>
          </a:p>
          <a:p>
            <a:pPr marL="171450" indent="-171450">
              <a:buFont typeface="Arial" panose="020B0604020202020204" pitchFamily="34" charset="0"/>
              <a:buChar char="•"/>
            </a:pPr>
            <a:r>
              <a:rPr lang="en-US" dirty="0"/>
              <a:t>Total ALA FY18</a:t>
            </a:r>
            <a:r>
              <a:rPr lang="en-US" baseline="0" dirty="0"/>
              <a:t> budget is </a:t>
            </a:r>
            <a:r>
              <a:rPr lang="en-US" baseline="0" dirty="0">
                <a:solidFill>
                  <a:srgbClr val="FF0000"/>
                </a:solidFill>
              </a:rPr>
              <a:t>$51.5M, </a:t>
            </a:r>
            <a:r>
              <a:rPr lang="en-US" baseline="0" dirty="0"/>
              <a:t>which is a 3.0% increase from the FY17 Total ALA budget</a:t>
            </a:r>
          </a:p>
          <a:p>
            <a:pPr marL="171450" indent="-171450">
              <a:buFont typeface="Arial" panose="020B0604020202020204" pitchFamily="34" charset="0"/>
              <a:buChar char="•"/>
            </a:pPr>
            <a:r>
              <a:rPr lang="en-US" baseline="0" dirty="0"/>
              <a:t>Total ALA FY18 expenses are $52.3M, which is 0.8% higher than last year reflecting the investment by ACRL in revenue generating ideas</a:t>
            </a:r>
            <a:endParaRPr lang="en-US" dirty="0"/>
          </a:p>
          <a:p>
            <a:endParaRPr lang="en-US" dirty="0"/>
          </a:p>
        </p:txBody>
      </p:sp>
      <p:sp>
        <p:nvSpPr>
          <p:cNvPr id="4" name="Slide Number Placeholder 3"/>
          <p:cNvSpPr>
            <a:spLocks noGrp="1"/>
          </p:cNvSpPr>
          <p:nvPr>
            <p:ph type="sldNum" sz="quarter" idx="10"/>
          </p:nvPr>
        </p:nvSpPr>
        <p:spPr/>
        <p:txBody>
          <a:bodyPr/>
          <a:lstStyle/>
          <a:p>
            <a:pPr>
              <a:defRPr/>
            </a:pPr>
            <a:fld id="{66968E35-32C7-4DF4-BB48-C001DAA6F6D3}" type="slidenum">
              <a:rPr lang="en-US" smtClean="0"/>
              <a:pPr>
                <a:defRPr/>
              </a:pPr>
              <a:t>8</a:t>
            </a:fld>
            <a:endParaRPr lang="en-US"/>
          </a:p>
        </p:txBody>
      </p:sp>
    </p:spTree>
    <p:extLst>
      <p:ext uri="{BB962C8B-B14F-4D97-AF65-F5344CB8AC3E}">
        <p14:creationId xmlns:p14="http://schemas.microsoft.com/office/powerpoint/2010/main" val="24580662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Key talking points</a:t>
            </a:r>
          </a:p>
          <a:p>
            <a:endParaRPr lang="en-US" dirty="0"/>
          </a:p>
        </p:txBody>
      </p:sp>
      <p:sp>
        <p:nvSpPr>
          <p:cNvPr id="4" name="Slide Number Placeholder 3"/>
          <p:cNvSpPr>
            <a:spLocks noGrp="1"/>
          </p:cNvSpPr>
          <p:nvPr>
            <p:ph type="sldNum" sz="quarter" idx="10"/>
          </p:nvPr>
        </p:nvSpPr>
        <p:spPr/>
        <p:txBody>
          <a:bodyPr/>
          <a:lstStyle/>
          <a:p>
            <a:pPr>
              <a:defRPr/>
            </a:pPr>
            <a:fld id="{66968E35-32C7-4DF4-BB48-C001DAA6F6D3}" type="slidenum">
              <a:rPr lang="en-US" smtClean="0"/>
              <a:pPr>
                <a:defRPr/>
              </a:pPr>
              <a:t>9</a:t>
            </a:fld>
            <a:endParaRPr lang="en-US"/>
          </a:p>
        </p:txBody>
      </p:sp>
    </p:spTree>
    <p:extLst>
      <p:ext uri="{BB962C8B-B14F-4D97-AF65-F5344CB8AC3E}">
        <p14:creationId xmlns:p14="http://schemas.microsoft.com/office/powerpoint/2010/main" val="33285739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At the Spring Board</a:t>
            </a:r>
            <a:r>
              <a:rPr lang="en-US" baseline="0" dirty="0"/>
              <a:t> meeting in April, member leaders consisting of BARC, F&amp;A, the Executive Board, and myself reviewed and approved the proposed FY18 Budgetary Ceiling</a:t>
            </a:r>
          </a:p>
          <a:p>
            <a:endParaRPr lang="en-US" baseline="0" dirty="0"/>
          </a:p>
          <a:p>
            <a:r>
              <a:rPr lang="en-US" baseline="0" dirty="0"/>
              <a:t>Budgetary Ceiling represents the total funding available for the Association to pursue its key initiatives and support ongoing operations</a:t>
            </a:r>
            <a:endParaRPr lang="en-US" dirty="0"/>
          </a:p>
        </p:txBody>
      </p:sp>
      <p:sp>
        <p:nvSpPr>
          <p:cNvPr id="4" name="Slide Number Placeholder 3"/>
          <p:cNvSpPr>
            <a:spLocks noGrp="1"/>
          </p:cNvSpPr>
          <p:nvPr>
            <p:ph type="sldNum" sz="quarter" idx="10"/>
          </p:nvPr>
        </p:nvSpPr>
        <p:spPr/>
        <p:txBody>
          <a:bodyPr/>
          <a:lstStyle/>
          <a:p>
            <a:pPr>
              <a:defRPr/>
            </a:pPr>
            <a:fld id="{66968E35-32C7-4DF4-BB48-C001DAA6F6D3}" type="slidenum">
              <a:rPr lang="en-US" smtClean="0"/>
              <a:pPr>
                <a:defRPr/>
              </a:pPr>
              <a:t>10</a:t>
            </a:fld>
            <a:endParaRPr lang="en-US"/>
          </a:p>
        </p:txBody>
      </p:sp>
    </p:spTree>
    <p:extLst>
      <p:ext uri="{BB962C8B-B14F-4D97-AF65-F5344CB8AC3E}">
        <p14:creationId xmlns:p14="http://schemas.microsoft.com/office/powerpoint/2010/main" val="23599962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4294967295"/>
          </p:nvPr>
        </p:nvSpPr>
        <p:spPr bwMode="auto">
          <a:xfrm>
            <a:off x="3970339" y="8829675"/>
            <a:ext cx="3038475" cy="465138"/>
          </a:xfrm>
          <a:prstGeom prst="rect">
            <a:avLst/>
          </a:prstGeom>
          <a:noFill/>
          <a:ln>
            <a:miter lim="800000"/>
            <a:headEnd/>
            <a:tailEnd/>
          </a:ln>
        </p:spPr>
        <p:txBody>
          <a:bodyPr/>
          <a:lstStyle/>
          <a:p>
            <a:pPr eaLnBrk="1" hangingPunct="1"/>
            <a:fld id="{A352CF75-404D-47D5-B85A-9A6DE255DFC3}" type="slidenum">
              <a:rPr lang="en-US">
                <a:latin typeface="Arial" pitchFamily="34" charset="0"/>
              </a:rPr>
              <a:pPr eaLnBrk="1" hangingPunct="1"/>
              <a:t>11</a:t>
            </a:fld>
            <a:endParaRPr lang="en-US">
              <a:latin typeface="Arial" pitchFamily="34" charset="0"/>
            </a:endParaRPr>
          </a:p>
        </p:txBody>
      </p:sp>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a:ln w="9525"/>
        </p:spPr>
        <p:txBody>
          <a:bodyPr lIns="91562" tIns="45783" rIns="91562" bIns="45783"/>
          <a:lstStyle/>
          <a:p>
            <a:pPr eaLnBrk="1" hangingPunct="1"/>
            <a:r>
              <a:rPr lang="en-US" dirty="0">
                <a:latin typeface="Arial" pitchFamily="34" charset="0"/>
              </a:rPr>
              <a:t>For FY18, the total requested </a:t>
            </a:r>
            <a:r>
              <a:rPr lang="en-US" baseline="0" dirty="0">
                <a:latin typeface="Arial" pitchFamily="34" charset="0"/>
              </a:rPr>
              <a:t>ALA budgetary ceiling is $66,674,990</a:t>
            </a:r>
          </a:p>
          <a:p>
            <a:pPr eaLnBrk="1" hangingPunct="1"/>
            <a:endParaRPr lang="en-US" baseline="0" dirty="0">
              <a:latin typeface="Arial" pitchFamily="34" charset="0"/>
            </a:endParaRPr>
          </a:p>
          <a:p>
            <a:pPr eaLnBrk="1" hangingPunct="1"/>
            <a:r>
              <a:rPr lang="en-US" baseline="0" dirty="0">
                <a:latin typeface="Arial" pitchFamily="34" charset="0"/>
              </a:rPr>
              <a:t>This represents a dec</a:t>
            </a:r>
            <a:r>
              <a:rPr lang="en-US" baseline="0" dirty="0">
                <a:solidFill>
                  <a:srgbClr val="FF0000"/>
                </a:solidFill>
                <a:latin typeface="Arial" pitchFamily="34" charset="0"/>
              </a:rPr>
              <a:t>rease</a:t>
            </a:r>
            <a:r>
              <a:rPr lang="en-US" baseline="0" dirty="0">
                <a:latin typeface="Arial" pitchFamily="34" charset="0"/>
              </a:rPr>
              <a:t> of (-0.1%) from FY17 ($66,747,279) </a:t>
            </a:r>
            <a:endParaRPr lang="en-US" dirty="0">
              <a:latin typeface="Arial"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Verdana" pitchFamily="34" charset="0"/>
              </a:defRPr>
            </a:lvl1pPr>
            <a:lvl2pPr marL="757066" indent="-291179" eaLnBrk="0" hangingPunct="0">
              <a:defRPr>
                <a:solidFill>
                  <a:schemeClr val="tx1"/>
                </a:solidFill>
                <a:latin typeface="Verdana" pitchFamily="34" charset="0"/>
              </a:defRPr>
            </a:lvl2pPr>
            <a:lvl3pPr marL="1164717" indent="-232943" eaLnBrk="0" hangingPunct="0">
              <a:defRPr>
                <a:solidFill>
                  <a:schemeClr val="tx1"/>
                </a:solidFill>
                <a:latin typeface="Verdana" pitchFamily="34" charset="0"/>
              </a:defRPr>
            </a:lvl3pPr>
            <a:lvl4pPr marL="1630604" indent="-232943" eaLnBrk="0" hangingPunct="0">
              <a:defRPr>
                <a:solidFill>
                  <a:schemeClr val="tx1"/>
                </a:solidFill>
                <a:latin typeface="Verdana" pitchFamily="34" charset="0"/>
              </a:defRPr>
            </a:lvl4pPr>
            <a:lvl5pPr marL="2096491" indent="-232943" eaLnBrk="0" hangingPunct="0">
              <a:defRPr>
                <a:solidFill>
                  <a:schemeClr val="tx1"/>
                </a:solidFill>
                <a:latin typeface="Verdana" pitchFamily="34" charset="0"/>
              </a:defRPr>
            </a:lvl5pPr>
            <a:lvl6pPr marL="2562377" indent="-232943" eaLnBrk="0" fontAlgn="base" hangingPunct="0">
              <a:spcBef>
                <a:spcPct val="0"/>
              </a:spcBef>
              <a:spcAft>
                <a:spcPct val="0"/>
              </a:spcAft>
              <a:defRPr>
                <a:solidFill>
                  <a:schemeClr val="tx1"/>
                </a:solidFill>
                <a:latin typeface="Verdana" pitchFamily="34" charset="0"/>
              </a:defRPr>
            </a:lvl6pPr>
            <a:lvl7pPr marL="3028264" indent="-232943" eaLnBrk="0" fontAlgn="base" hangingPunct="0">
              <a:spcBef>
                <a:spcPct val="0"/>
              </a:spcBef>
              <a:spcAft>
                <a:spcPct val="0"/>
              </a:spcAft>
              <a:defRPr>
                <a:solidFill>
                  <a:schemeClr val="tx1"/>
                </a:solidFill>
                <a:latin typeface="Verdana" pitchFamily="34" charset="0"/>
              </a:defRPr>
            </a:lvl7pPr>
            <a:lvl8pPr marL="3494151" indent="-232943" eaLnBrk="0" fontAlgn="base" hangingPunct="0">
              <a:spcBef>
                <a:spcPct val="0"/>
              </a:spcBef>
              <a:spcAft>
                <a:spcPct val="0"/>
              </a:spcAft>
              <a:defRPr>
                <a:solidFill>
                  <a:schemeClr val="tx1"/>
                </a:solidFill>
                <a:latin typeface="Verdana" pitchFamily="34" charset="0"/>
              </a:defRPr>
            </a:lvl8pPr>
            <a:lvl9pPr marL="3960038" indent="-232943" eaLnBrk="0" fontAlgn="base" hangingPunct="0">
              <a:spcBef>
                <a:spcPct val="0"/>
              </a:spcBef>
              <a:spcAft>
                <a:spcPct val="0"/>
              </a:spcAft>
              <a:defRPr>
                <a:solidFill>
                  <a:schemeClr val="tx1"/>
                </a:solidFill>
                <a:latin typeface="Verdana" pitchFamily="34" charset="0"/>
              </a:defRPr>
            </a:lvl9pPr>
          </a:lstStyle>
          <a:p>
            <a:pPr eaLnBrk="1" hangingPunct="1"/>
            <a:fld id="{0435DC67-433D-432B-BDBE-B3A291D10A29}" type="slidenum">
              <a:rPr lang="en-US" smtClean="0">
                <a:latin typeface="Arial" pitchFamily="34" charset="0"/>
              </a:rPr>
              <a:pPr eaLnBrk="1" hangingPunct="1"/>
              <a:t>12</a:t>
            </a:fld>
            <a:endParaRPr lang="en-US">
              <a:latin typeface="Arial" pitchFamily="34" charset="0"/>
            </a:endParaRPr>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xfrm>
            <a:off x="934720" y="4415790"/>
            <a:ext cx="5140960" cy="418338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567" tIns="45785" rIns="91567" bIns="45785"/>
          <a:lstStyle/>
          <a:p>
            <a:pPr eaLnBrk="1" hangingPunct="1"/>
            <a:r>
              <a:rPr lang="en-US" dirty="0">
                <a:latin typeface="Arial" pitchFamily="34" charset="0"/>
              </a:rPr>
              <a:t>Of</a:t>
            </a:r>
            <a:r>
              <a:rPr lang="en-US" baseline="0" dirty="0">
                <a:latin typeface="Arial" pitchFamily="34" charset="0"/>
              </a:rPr>
              <a:t> the 4 financial “funds” that make up the Total ALA budget, the General Fund is the largest</a:t>
            </a:r>
          </a:p>
          <a:p>
            <a:pPr eaLnBrk="1" hangingPunct="1"/>
            <a:endParaRPr lang="en-US" baseline="0" dirty="0">
              <a:latin typeface="Arial" pitchFamily="34" charset="0"/>
            </a:endParaRPr>
          </a:p>
          <a:p>
            <a:pPr eaLnBrk="1" hangingPunct="1"/>
            <a:r>
              <a:rPr lang="en-US" baseline="0" dirty="0">
                <a:latin typeface="Arial" pitchFamily="34" charset="0"/>
              </a:rPr>
              <a:t>The FY18 budget of $29.8M represents a (0.7%) increase from FY17 ($29,587,223)</a:t>
            </a:r>
          </a:p>
          <a:p>
            <a:pPr eaLnBrk="1" hangingPunct="1"/>
            <a:endParaRPr lang="en-US" baseline="0" dirty="0">
              <a:latin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p:txBody>
          <a:bodyPr/>
          <a:lstStyle/>
          <a:p>
            <a:pPr>
              <a:defRPr/>
            </a:pPr>
            <a:endParaRPr lang="en-US"/>
          </a:p>
        </p:txBody>
      </p:sp>
      <p:sp>
        <p:nvSpPr>
          <p:cNvPr id="17" name="Footer Placeholder 16"/>
          <p:cNvSpPr>
            <a:spLocks noGrp="1"/>
          </p:cNvSpPr>
          <p:nvPr>
            <p:ph type="ftr" sz="quarter" idx="11"/>
          </p:nvPr>
        </p:nvSpPr>
        <p:spPr/>
        <p:txBody>
          <a:bodyPr/>
          <a:lstStyle/>
          <a:p>
            <a:pPr>
              <a:defRPr/>
            </a:pPr>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pPr>
              <a:defRPr/>
            </a:pPr>
            <a:fld id="{1F44B1CF-3B43-417C-9468-62660367B6C7}" type="slidenum">
              <a:rPr lang="en-US" smtClean="0"/>
              <a:pPr>
                <a:defRPr/>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AA9E5415-3743-4350-A6D6-C388012DBFC7}" type="slidenum">
              <a:rPr lang="en-US" smtClean="0"/>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E2EE05D3-EA14-4CF1-8EBD-AF1648040D4B}" type="slidenum">
              <a:rPr lang="en-US" smtClean="0"/>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574675" y="304800"/>
            <a:ext cx="8001000" cy="1216025"/>
          </a:xfrm>
        </p:spPr>
        <p:txBody>
          <a:bodyPr/>
          <a:lstStyle/>
          <a:p>
            <a:r>
              <a:rPr lang="en-US"/>
              <a:t>Click to edit Master title style</a:t>
            </a:r>
          </a:p>
        </p:txBody>
      </p:sp>
      <p:sp>
        <p:nvSpPr>
          <p:cNvPr id="3" name="Table Placeholder 2"/>
          <p:cNvSpPr>
            <a:spLocks noGrp="1"/>
          </p:cNvSpPr>
          <p:nvPr>
            <p:ph type="tbl" idx="1"/>
          </p:nvPr>
        </p:nvSpPr>
        <p:spPr>
          <a:xfrm>
            <a:off x="566738" y="1752600"/>
            <a:ext cx="8001000" cy="4267200"/>
          </a:xfrm>
        </p:spPr>
        <p:txBody>
          <a:bodyPr/>
          <a:lstStyle/>
          <a:p>
            <a:pPr lvl="0"/>
            <a:endParaRPr lang="en-US" noProof="0" dirty="0"/>
          </a:p>
        </p:txBody>
      </p:sp>
      <p:sp>
        <p:nvSpPr>
          <p:cNvPr id="4" name="Rectangle 6"/>
          <p:cNvSpPr>
            <a:spLocks noGrp="1" noChangeArrowheads="1"/>
          </p:cNvSpPr>
          <p:nvPr>
            <p:ph type="dt" sz="half" idx="10"/>
          </p:nvPr>
        </p:nvSpPr>
        <p:spPr>
          <a:ln/>
        </p:spPr>
        <p:txBody>
          <a:bodyPr/>
          <a:lstStyle>
            <a:lvl1pPr>
              <a:defRPr/>
            </a:lvl1pPr>
          </a:lstStyle>
          <a:p>
            <a:pPr>
              <a:defRPr/>
            </a:pPr>
            <a:endParaRPr 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p>
        </p:txBody>
      </p:sp>
      <p:sp>
        <p:nvSpPr>
          <p:cNvPr id="6" name="Rectangle 8"/>
          <p:cNvSpPr>
            <a:spLocks noGrp="1" noChangeArrowheads="1"/>
          </p:cNvSpPr>
          <p:nvPr>
            <p:ph type="sldNum" sz="quarter" idx="12"/>
          </p:nvPr>
        </p:nvSpPr>
        <p:spPr>
          <a:ln/>
        </p:spPr>
        <p:txBody>
          <a:bodyPr/>
          <a:lstStyle>
            <a:lvl1pPr>
              <a:defRPr/>
            </a:lvl1pPr>
          </a:lstStyle>
          <a:p>
            <a:pPr>
              <a:defRPr/>
            </a:pPr>
            <a:fld id="{8D6F512F-D775-4910-8B88-C2294D4B0089}" type="slidenum">
              <a:rPr lang="en-US"/>
              <a:pPr>
                <a:defRPr/>
              </a:pPr>
              <a:t>‹#›</a:t>
            </a:fld>
            <a:endParaRPr lang="en-US" dirty="0"/>
          </a:p>
        </p:txBody>
      </p:sp>
    </p:spTree>
    <p:extLst>
      <p:ext uri="{BB962C8B-B14F-4D97-AF65-F5344CB8AC3E}">
        <p14:creationId xmlns:p14="http://schemas.microsoft.com/office/powerpoint/2010/main" val="3742140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D7FE81D9-A5F2-4EC8-9E22-8ED3F110DD9D}" type="slidenum">
              <a:rPr lang="en-US" smtClean="0"/>
              <a:pPr>
                <a:defRPr/>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a:t>Click to edit Master title style</a:t>
            </a:r>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a:xfrm>
            <a:off x="800100" y="6172200"/>
            <a:ext cx="4000500" cy="457200"/>
          </a:xfrm>
        </p:spPr>
        <p:txBody>
          <a:bodyPr/>
          <a:lstStyle/>
          <a:p>
            <a:pPr>
              <a:defRPr/>
            </a:pPr>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pPr>
              <a:defRPr/>
            </a:pPr>
            <a:fld id="{0B73A12B-0065-464C-B165-3B3708C2E529}" type="slidenum">
              <a:rPr lang="en-US" smtClean="0"/>
              <a:pPr>
                <a:defRPr/>
              </a:pPr>
              <a:t>‹#›</a:t>
            </a:fld>
            <a:endParaRPr lang="en-US"/>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4539DB4B-7023-4AF9-97ED-98CC38B5247C}" type="slidenum">
              <a:rPr lang="en-US" smtClean="0"/>
              <a:pPr>
                <a:defRPr/>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a:t>Click to edit Master title style</a:t>
            </a:r>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80546DF6-97F4-4F1A-9BBD-6100D298CDE8}" type="slidenum">
              <a:rPr lang="en-US" smtClean="0"/>
              <a:pPr>
                <a:defRPr/>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0900CBD6-B50E-4EBA-8CDF-3FD8367FEDD0}" type="slidenum">
              <a:rPr lang="en-US" smtClean="0"/>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F44103DA-A7CD-4F49-B85C-EE26098005F7}" type="slidenum">
              <a:rPr lang="en-US" smtClean="0"/>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a:t>Click to edit Master title style</a:t>
            </a:r>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CDE43E1E-AFBB-4AD3-B52E-0B88E4386166}" type="slidenum">
              <a:rPr lang="en-US" smtClean="0"/>
              <a:pPr>
                <a:defRPr/>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a:t>Click to edit Master title style</a:t>
            </a:r>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a:xfrm>
            <a:off x="914400" y="6172200"/>
            <a:ext cx="3886200" cy="457200"/>
          </a:xfrm>
        </p:spPr>
        <p:txBody>
          <a:bodyPr/>
          <a:lstStyle/>
          <a:p>
            <a:pPr>
              <a:defRPr/>
            </a:pPr>
            <a:endParaRPr lang="en-US"/>
          </a:p>
        </p:txBody>
      </p:sp>
      <p:sp>
        <p:nvSpPr>
          <p:cNvPr id="7" name="Slide Number Placeholder 6"/>
          <p:cNvSpPr>
            <a:spLocks noGrp="1"/>
          </p:cNvSpPr>
          <p:nvPr>
            <p:ph type="sldNum" sz="quarter" idx="12"/>
          </p:nvPr>
        </p:nvSpPr>
        <p:spPr>
          <a:xfrm>
            <a:off x="146304" y="6208776"/>
            <a:ext cx="457200" cy="457200"/>
          </a:xfrm>
        </p:spPr>
        <p:txBody>
          <a:bodyPr/>
          <a:lstStyle/>
          <a:p>
            <a:pPr>
              <a:defRPr/>
            </a:pPr>
            <a:fld id="{BF7B357C-C815-41F5-9CB9-68EB938EB879}" type="slidenum">
              <a:rPr lang="en-US" smtClean="0"/>
              <a:pPr>
                <a:defRPr/>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a:t>Click icon to add picture</a:t>
            </a:r>
            <a:endParaRPr kumimoji="0"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a:t>Click to edit Master title style</a:t>
            </a:r>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pPr>
              <a:defRPr/>
            </a:pPr>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pPr>
              <a:defRPr/>
            </a:pPr>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pPr>
              <a:defRPr/>
            </a:pPr>
            <a:fld id="{1CB62E7C-D8CA-45C4-B689-82EF0A6E37A5}" type="slidenum">
              <a:rPr lang="en-US"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3810" r:id="rId1"/>
    <p:sldLayoutId id="2147483811" r:id="rId2"/>
    <p:sldLayoutId id="2147483812" r:id="rId3"/>
    <p:sldLayoutId id="2147483813" r:id="rId4"/>
    <p:sldLayoutId id="2147483814" r:id="rId5"/>
    <p:sldLayoutId id="2147483815" r:id="rId6"/>
    <p:sldLayoutId id="2147483816" r:id="rId7"/>
    <p:sldLayoutId id="2147483817" r:id="rId8"/>
    <p:sldLayoutId id="2147483818" r:id="rId9"/>
    <p:sldLayoutId id="2147483819" r:id="rId10"/>
    <p:sldLayoutId id="2147483820" r:id="rId11"/>
    <p:sldLayoutId id="2147483821"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2708" name="Rectangle 4"/>
          <p:cNvSpPr>
            <a:spLocks noGrp="1" noChangeArrowheads="1"/>
          </p:cNvSpPr>
          <p:nvPr>
            <p:ph type="title"/>
          </p:nvPr>
        </p:nvSpPr>
        <p:spPr>
          <a:xfrm>
            <a:off x="381000" y="498230"/>
            <a:ext cx="8305800" cy="1711570"/>
          </a:xfrm>
          <a:ln>
            <a:solidFill>
              <a:schemeClr val="accent1"/>
            </a:solidFill>
          </a:ln>
        </p:spPr>
        <p:txBody>
          <a:bodyPr/>
          <a:lstStyle/>
          <a:p>
            <a:pPr indent="0" algn="ctr" eaLnBrk="1" fontAlgn="auto" hangingPunct="1">
              <a:spcAft>
                <a:spcPts val="0"/>
              </a:spcAft>
              <a:defRPr/>
            </a:pPr>
            <a:r>
              <a:rPr lang="en-US" sz="4400" dirty="0">
                <a:solidFill>
                  <a:schemeClr val="tx2">
                    <a:tint val="100000"/>
                    <a:shade val="90000"/>
                    <a:satMod val="250000"/>
                    <a:alpha val="100000"/>
                  </a:schemeClr>
                </a:solidFill>
                <a:latin typeface="Constantia" pitchFamily="18" charset="0"/>
              </a:rPr>
              <a:t>Treasurer’s Report to Council</a:t>
            </a:r>
            <a:br>
              <a:rPr lang="en-US" sz="4400" dirty="0">
                <a:solidFill>
                  <a:schemeClr val="tx2">
                    <a:tint val="100000"/>
                    <a:shade val="90000"/>
                    <a:satMod val="250000"/>
                    <a:alpha val="100000"/>
                  </a:schemeClr>
                </a:solidFill>
                <a:latin typeface="Constantia" pitchFamily="18" charset="0"/>
              </a:rPr>
            </a:br>
            <a:endParaRPr lang="en-US" sz="1800" b="1" dirty="0">
              <a:solidFill>
                <a:schemeClr val="bg2">
                  <a:lumMod val="25000"/>
                </a:schemeClr>
              </a:solidFill>
              <a:effectLst/>
              <a:latin typeface="Constantia" pitchFamily="18" charset="0"/>
            </a:endParaRPr>
          </a:p>
        </p:txBody>
      </p:sp>
      <p:sp>
        <p:nvSpPr>
          <p:cNvPr id="6" name="Text Placeholder 5"/>
          <p:cNvSpPr>
            <a:spLocks noGrp="1"/>
          </p:cNvSpPr>
          <p:nvPr>
            <p:ph type="body" idx="1"/>
          </p:nvPr>
        </p:nvSpPr>
        <p:spPr/>
        <p:txBody>
          <a:bodyPr>
            <a:normAutofit fontScale="92500" lnSpcReduction="10000"/>
          </a:bodyPr>
          <a:lstStyle/>
          <a:p>
            <a:pPr algn="ctr"/>
            <a:endParaRPr lang="en-US" i="1" dirty="0">
              <a:latin typeface="Constantia" pitchFamily="18" charset="0"/>
            </a:endParaRPr>
          </a:p>
          <a:p>
            <a:pPr algn="ctr"/>
            <a:r>
              <a:rPr lang="en-US" sz="3600" i="1" dirty="0">
                <a:latin typeface="Constantia" pitchFamily="18" charset="0"/>
              </a:rPr>
              <a:t>Fiscal Year 2018</a:t>
            </a:r>
          </a:p>
          <a:p>
            <a:pPr algn="ctr"/>
            <a:r>
              <a:rPr lang="en-US" i="1" dirty="0">
                <a:latin typeface="Constantia" pitchFamily="18" charset="0"/>
              </a:rPr>
              <a:t>- Annual Estimates of Income and Budgetary Ceiling -</a:t>
            </a:r>
          </a:p>
        </p:txBody>
      </p:sp>
      <p:sp>
        <p:nvSpPr>
          <p:cNvPr id="10243" name="Rectangle 6"/>
          <p:cNvSpPr>
            <a:spLocks noChangeArrowheads="1"/>
          </p:cNvSpPr>
          <p:nvPr/>
        </p:nvSpPr>
        <p:spPr bwMode="auto">
          <a:xfrm>
            <a:off x="603504" y="5638800"/>
            <a:ext cx="3587496" cy="990600"/>
          </a:xfrm>
          <a:prstGeom prst="rect">
            <a:avLst/>
          </a:prstGeom>
          <a:noFill/>
          <a:ln w="9525">
            <a:noFill/>
            <a:miter lim="800000"/>
            <a:headEnd/>
            <a:tailEnd/>
          </a:ln>
        </p:spPr>
        <p:txBody>
          <a:bodyPr wrap="none" anchor="ctr"/>
          <a:lstStyle/>
          <a:p>
            <a:pPr eaLnBrk="0" hangingPunct="0"/>
            <a:r>
              <a:rPr lang="en-US" sz="1400" dirty="0">
                <a:solidFill>
                  <a:schemeClr val="bg2">
                    <a:lumMod val="10000"/>
                  </a:schemeClr>
                </a:solidFill>
                <a:latin typeface="Constantia" pitchFamily="18" charset="0"/>
              </a:rPr>
              <a:t>Susan Hildreth – ALA Treasurer</a:t>
            </a:r>
          </a:p>
          <a:p>
            <a:pPr eaLnBrk="0" hangingPunct="0"/>
            <a:r>
              <a:rPr lang="en-US" sz="1400" dirty="0">
                <a:solidFill>
                  <a:schemeClr val="bg2">
                    <a:lumMod val="10000"/>
                  </a:schemeClr>
                </a:solidFill>
                <a:latin typeface="Constantia" pitchFamily="18" charset="0"/>
              </a:rPr>
              <a:t>Tuesday, June 27, 2017</a:t>
            </a:r>
          </a:p>
          <a:p>
            <a:pPr eaLnBrk="0" hangingPunct="0"/>
            <a:r>
              <a:rPr lang="en-US" sz="1400" dirty="0">
                <a:solidFill>
                  <a:schemeClr val="bg2">
                    <a:lumMod val="10000"/>
                  </a:schemeClr>
                </a:solidFill>
                <a:latin typeface="Constantia" pitchFamily="18" charset="0"/>
              </a:rPr>
              <a:t>Chicago, IL</a:t>
            </a:r>
          </a:p>
        </p:txBody>
      </p:sp>
      <p:sp>
        <p:nvSpPr>
          <p:cNvPr id="10244" name="Text Box 7"/>
          <p:cNvSpPr txBox="1">
            <a:spLocks noChangeArrowheads="1"/>
          </p:cNvSpPr>
          <p:nvPr/>
        </p:nvSpPr>
        <p:spPr bwMode="auto">
          <a:xfrm>
            <a:off x="6858000" y="304800"/>
            <a:ext cx="21336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a:spcBef>
                <a:spcPct val="50000"/>
              </a:spcBef>
            </a:pPr>
            <a:endParaRPr lang="en-US"/>
          </a:p>
        </p:txBody>
      </p:sp>
      <p:sp>
        <p:nvSpPr>
          <p:cNvPr id="10245" name="Text Box 8"/>
          <p:cNvSpPr txBox="1">
            <a:spLocks noChangeArrowheads="1"/>
          </p:cNvSpPr>
          <p:nvPr/>
        </p:nvSpPr>
        <p:spPr bwMode="auto">
          <a:xfrm>
            <a:off x="6400800" y="228600"/>
            <a:ext cx="2438400" cy="8248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lnSpc>
                <a:spcPct val="80000"/>
              </a:lnSpc>
              <a:spcBef>
                <a:spcPct val="50000"/>
              </a:spcBef>
            </a:pPr>
            <a:r>
              <a:rPr lang="en-US" sz="1400" b="1" dirty="0">
                <a:solidFill>
                  <a:schemeClr val="bg2">
                    <a:lumMod val="25000"/>
                  </a:schemeClr>
                </a:solidFill>
                <a:latin typeface="Constantia" pitchFamily="18" charset="0"/>
              </a:rPr>
              <a:t>2016-17 ALA CD #13.3</a:t>
            </a:r>
          </a:p>
          <a:p>
            <a:pPr eaLnBrk="1" hangingPunct="1">
              <a:lnSpc>
                <a:spcPct val="80000"/>
              </a:lnSpc>
              <a:spcBef>
                <a:spcPct val="50000"/>
              </a:spcBef>
            </a:pPr>
            <a:r>
              <a:rPr lang="en-US" sz="1400" b="1" dirty="0">
                <a:solidFill>
                  <a:schemeClr val="bg2">
                    <a:lumMod val="25000"/>
                  </a:schemeClr>
                </a:solidFill>
                <a:latin typeface="Constantia" pitchFamily="18" charset="0"/>
              </a:rPr>
              <a:t>2017 Annual Conference</a:t>
            </a:r>
          </a:p>
          <a:p>
            <a:pPr eaLnBrk="1" hangingPunct="1">
              <a:lnSpc>
                <a:spcPct val="80000"/>
              </a:lnSpc>
              <a:spcBef>
                <a:spcPct val="50000"/>
              </a:spcBef>
            </a:pPr>
            <a:endParaRPr lang="en-US" sz="1400" b="1" dirty="0">
              <a:solidFill>
                <a:schemeClr val="bg2">
                  <a:lumMod val="25000"/>
                </a:schemeClr>
              </a:solidFill>
              <a:latin typeface="Times New Roman" pitchFamily="18"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9330" name="Rectangle 2"/>
          <p:cNvSpPr>
            <a:spLocks noGrp="1" noChangeArrowheads="1"/>
          </p:cNvSpPr>
          <p:nvPr>
            <p:ph type="title" idx="4294967295"/>
          </p:nvPr>
        </p:nvSpPr>
        <p:spPr>
          <a:xfrm>
            <a:off x="457200" y="457200"/>
            <a:ext cx="8077200" cy="1219200"/>
          </a:xfrm>
        </p:spPr>
        <p:txBody>
          <a:bodyPr>
            <a:noAutofit/>
          </a:bodyPr>
          <a:lstStyle/>
          <a:p>
            <a:pPr marL="54864" indent="0" algn="ctr" eaLnBrk="1" fontAlgn="auto" hangingPunct="1">
              <a:spcAft>
                <a:spcPts val="0"/>
              </a:spcAft>
              <a:defRPr/>
            </a:pPr>
            <a:r>
              <a:rPr lang="en-US" sz="3600" dirty="0">
                <a:solidFill>
                  <a:schemeClr val="tx2">
                    <a:tint val="100000"/>
                    <a:shade val="90000"/>
                    <a:satMod val="250000"/>
                    <a:alpha val="100000"/>
                  </a:schemeClr>
                </a:solidFill>
                <a:effectLst/>
                <a:latin typeface="Constantia" pitchFamily="18" charset="0"/>
              </a:rPr>
              <a:t>Total ALA Fiscal Year 2018</a:t>
            </a:r>
            <a:br>
              <a:rPr lang="en-US" sz="3600" dirty="0">
                <a:solidFill>
                  <a:schemeClr val="tx2">
                    <a:tint val="100000"/>
                    <a:shade val="90000"/>
                    <a:satMod val="250000"/>
                    <a:alpha val="100000"/>
                  </a:schemeClr>
                </a:solidFill>
                <a:effectLst/>
                <a:latin typeface="Constantia" pitchFamily="18" charset="0"/>
              </a:rPr>
            </a:br>
            <a:r>
              <a:rPr lang="en-US" sz="3600" dirty="0">
                <a:solidFill>
                  <a:schemeClr val="tx2">
                    <a:tint val="100000"/>
                    <a:shade val="90000"/>
                    <a:satMod val="250000"/>
                    <a:alpha val="100000"/>
                  </a:schemeClr>
                </a:solidFill>
                <a:effectLst/>
                <a:latin typeface="Constantia" pitchFamily="18" charset="0"/>
              </a:rPr>
              <a:t>Budgetary Ceiling</a:t>
            </a:r>
          </a:p>
        </p:txBody>
      </p:sp>
      <p:sp>
        <p:nvSpPr>
          <p:cNvPr id="96258" name="Text Box 3"/>
          <p:cNvSpPr txBox="1">
            <a:spLocks noChangeArrowheads="1"/>
          </p:cNvSpPr>
          <p:nvPr/>
        </p:nvSpPr>
        <p:spPr bwMode="auto">
          <a:xfrm>
            <a:off x="4114800" y="3276600"/>
            <a:ext cx="762000" cy="707886"/>
          </a:xfrm>
          <a:prstGeom prst="rect">
            <a:avLst/>
          </a:prstGeom>
          <a:noFill/>
          <a:ln w="12700">
            <a:noFill/>
            <a:miter lim="800000"/>
            <a:headEnd/>
            <a:tailEnd/>
          </a:ln>
        </p:spPr>
        <p:txBody>
          <a:bodyPr wrap="square">
            <a:spAutoFit/>
          </a:bodyPr>
          <a:lstStyle/>
          <a:p>
            <a:pPr eaLnBrk="0" hangingPunct="0">
              <a:defRPr/>
            </a:pPr>
            <a:r>
              <a:rPr lang="en-US" sz="4000" dirty="0">
                <a:solidFill>
                  <a:schemeClr val="tx2"/>
                </a:solidFill>
                <a:latin typeface="Constantia" pitchFamily="18" charset="0"/>
              </a:rPr>
              <a:t>+</a:t>
            </a:r>
          </a:p>
        </p:txBody>
      </p:sp>
      <p:sp>
        <p:nvSpPr>
          <p:cNvPr id="96259" name="Text Box 4"/>
          <p:cNvSpPr txBox="1">
            <a:spLocks noChangeArrowheads="1"/>
          </p:cNvSpPr>
          <p:nvPr/>
        </p:nvSpPr>
        <p:spPr bwMode="auto">
          <a:xfrm>
            <a:off x="1570182" y="2362200"/>
            <a:ext cx="5638800" cy="946150"/>
          </a:xfrm>
          <a:prstGeom prst="rect">
            <a:avLst/>
          </a:prstGeom>
          <a:noFill/>
          <a:ln w="12700">
            <a:noFill/>
            <a:miter lim="800000"/>
            <a:headEnd/>
            <a:tailEnd/>
          </a:ln>
        </p:spPr>
        <p:txBody>
          <a:bodyPr>
            <a:spAutoFit/>
          </a:bodyPr>
          <a:lstStyle/>
          <a:p>
            <a:pPr algn="ctr" eaLnBrk="0" hangingPunct="0">
              <a:spcBef>
                <a:spcPct val="50000"/>
              </a:spcBef>
              <a:defRPr/>
            </a:pPr>
            <a:r>
              <a:rPr lang="en-US" sz="3200" dirty="0">
                <a:solidFill>
                  <a:schemeClr val="tx2"/>
                </a:solidFill>
                <a:latin typeface="Constantia" pitchFamily="18" charset="0"/>
              </a:rPr>
              <a:t>Net Assets </a:t>
            </a:r>
          </a:p>
          <a:p>
            <a:pPr algn="ctr" eaLnBrk="0" hangingPunct="0">
              <a:spcBef>
                <a:spcPct val="50000"/>
              </a:spcBef>
              <a:defRPr/>
            </a:pPr>
            <a:r>
              <a:rPr lang="en-US" sz="1600" dirty="0">
                <a:solidFill>
                  <a:schemeClr val="tx2"/>
                </a:solidFill>
                <a:latin typeface="Constantia" pitchFamily="18" charset="0"/>
              </a:rPr>
              <a:t>(Unexpended balance remaining from FY 2017)</a:t>
            </a:r>
          </a:p>
        </p:txBody>
      </p:sp>
      <p:sp>
        <p:nvSpPr>
          <p:cNvPr id="96260" name="Text Box 5"/>
          <p:cNvSpPr txBox="1">
            <a:spLocks noChangeArrowheads="1"/>
          </p:cNvSpPr>
          <p:nvPr/>
        </p:nvSpPr>
        <p:spPr bwMode="auto">
          <a:xfrm>
            <a:off x="1981200" y="5424488"/>
            <a:ext cx="5029200" cy="579437"/>
          </a:xfrm>
          <a:prstGeom prst="rect">
            <a:avLst/>
          </a:prstGeom>
          <a:noFill/>
          <a:ln w="12700">
            <a:noFill/>
            <a:miter lim="800000"/>
            <a:headEnd/>
            <a:tailEnd/>
          </a:ln>
        </p:spPr>
        <p:txBody>
          <a:bodyPr wrap="square">
            <a:spAutoFit/>
          </a:bodyPr>
          <a:lstStyle/>
          <a:p>
            <a:pPr algn="ctr" eaLnBrk="0" hangingPunct="0">
              <a:spcBef>
                <a:spcPct val="50000"/>
              </a:spcBef>
              <a:defRPr/>
            </a:pPr>
            <a:r>
              <a:rPr lang="en-US" sz="3200" dirty="0">
                <a:solidFill>
                  <a:schemeClr val="tx2"/>
                </a:solidFill>
                <a:latin typeface="Constantia" pitchFamily="18" charset="0"/>
              </a:rPr>
              <a:t>Budgetary Ceiling</a:t>
            </a:r>
          </a:p>
        </p:txBody>
      </p:sp>
      <p:sp>
        <p:nvSpPr>
          <p:cNvPr id="96261" name="Text Box 6"/>
          <p:cNvSpPr txBox="1">
            <a:spLocks noChangeArrowheads="1"/>
          </p:cNvSpPr>
          <p:nvPr/>
        </p:nvSpPr>
        <p:spPr bwMode="auto">
          <a:xfrm>
            <a:off x="4114800" y="4799013"/>
            <a:ext cx="685800" cy="701675"/>
          </a:xfrm>
          <a:prstGeom prst="rect">
            <a:avLst/>
          </a:prstGeom>
          <a:noFill/>
          <a:ln w="12700">
            <a:noFill/>
            <a:miter lim="800000"/>
            <a:headEnd/>
            <a:tailEnd/>
          </a:ln>
        </p:spPr>
        <p:txBody>
          <a:bodyPr>
            <a:spAutoFit/>
          </a:bodyPr>
          <a:lstStyle/>
          <a:p>
            <a:pPr eaLnBrk="0" hangingPunct="0">
              <a:defRPr/>
            </a:pPr>
            <a:r>
              <a:rPr lang="en-US" sz="4000" dirty="0">
                <a:solidFill>
                  <a:schemeClr val="tx2"/>
                </a:solidFill>
                <a:latin typeface="Tahoma" pitchFamily="34" charset="0"/>
              </a:rPr>
              <a:t>=</a:t>
            </a:r>
          </a:p>
        </p:txBody>
      </p:sp>
      <p:sp>
        <p:nvSpPr>
          <p:cNvPr id="96262" name="Text Box 7"/>
          <p:cNvSpPr txBox="1">
            <a:spLocks noChangeArrowheads="1"/>
          </p:cNvSpPr>
          <p:nvPr/>
        </p:nvSpPr>
        <p:spPr bwMode="auto">
          <a:xfrm>
            <a:off x="2514600" y="4038600"/>
            <a:ext cx="3886200" cy="946150"/>
          </a:xfrm>
          <a:prstGeom prst="rect">
            <a:avLst/>
          </a:prstGeom>
          <a:noFill/>
          <a:ln w="12700">
            <a:noFill/>
            <a:miter lim="800000"/>
            <a:headEnd/>
            <a:tailEnd/>
          </a:ln>
        </p:spPr>
        <p:txBody>
          <a:bodyPr>
            <a:spAutoFit/>
          </a:bodyPr>
          <a:lstStyle/>
          <a:p>
            <a:pPr algn="ctr" eaLnBrk="0" hangingPunct="0">
              <a:spcBef>
                <a:spcPct val="50000"/>
              </a:spcBef>
              <a:defRPr/>
            </a:pPr>
            <a:r>
              <a:rPr lang="en-US" sz="3200" dirty="0">
                <a:solidFill>
                  <a:schemeClr val="tx2"/>
                </a:solidFill>
                <a:latin typeface="Constantia" pitchFamily="18" charset="0"/>
              </a:rPr>
              <a:t>Revenue </a:t>
            </a:r>
          </a:p>
          <a:p>
            <a:pPr algn="ctr" eaLnBrk="0" hangingPunct="0">
              <a:spcBef>
                <a:spcPct val="50000"/>
              </a:spcBef>
              <a:defRPr/>
            </a:pPr>
            <a:r>
              <a:rPr lang="en-US" sz="1600" dirty="0">
                <a:solidFill>
                  <a:schemeClr val="tx2"/>
                </a:solidFill>
                <a:latin typeface="Constantia" pitchFamily="18" charset="0"/>
              </a:rPr>
              <a:t>(Anticipated for FY 2018)</a:t>
            </a:r>
          </a:p>
        </p:txBody>
      </p:sp>
      <p:sp>
        <p:nvSpPr>
          <p:cNvPr id="2" name="Slide Number Placeholder 1">
            <a:extLst>
              <a:ext uri="{FF2B5EF4-FFF2-40B4-BE49-F238E27FC236}">
                <a16:creationId xmlns:a16="http://schemas.microsoft.com/office/drawing/2014/main" id="{53AC4246-9959-40B0-AD5B-235A4E305329}"/>
              </a:ext>
            </a:extLst>
          </p:cNvPr>
          <p:cNvSpPr>
            <a:spLocks noGrp="1"/>
          </p:cNvSpPr>
          <p:nvPr>
            <p:ph type="sldNum" sz="quarter" idx="12"/>
          </p:nvPr>
        </p:nvSpPr>
        <p:spPr/>
        <p:txBody>
          <a:bodyPr/>
          <a:lstStyle/>
          <a:p>
            <a:pPr>
              <a:defRPr/>
            </a:pPr>
            <a:fld id="{F44103DA-A7CD-4F49-B85C-EE26098005F7}" type="slidenum">
              <a:rPr lang="en-US" smtClean="0"/>
              <a:pPr>
                <a:defRPr/>
              </a:pPr>
              <a:t>10</a:t>
            </a:fld>
            <a:endParaRPr lang="en-US" dirty="0"/>
          </a:p>
        </p:txBody>
      </p:sp>
    </p:spTree>
    <p:extLst>
      <p:ext uri="{BB962C8B-B14F-4D97-AF65-F5344CB8AC3E}">
        <p14:creationId xmlns:p14="http://schemas.microsoft.com/office/powerpoint/2010/main" val="24182300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3666" name="Rectangle 2"/>
          <p:cNvSpPr>
            <a:spLocks noGrp="1" noChangeArrowheads="1"/>
          </p:cNvSpPr>
          <p:nvPr>
            <p:ph type="title"/>
          </p:nvPr>
        </p:nvSpPr>
        <p:spPr>
          <a:xfrm>
            <a:off x="762000" y="304800"/>
            <a:ext cx="8085138" cy="990600"/>
          </a:xfrm>
        </p:spPr>
        <p:txBody>
          <a:bodyPr>
            <a:noAutofit/>
          </a:bodyPr>
          <a:lstStyle/>
          <a:p>
            <a:pPr marL="54864" eaLnBrk="1" fontAlgn="auto" hangingPunct="1">
              <a:spcAft>
                <a:spcPts val="0"/>
              </a:spcAft>
              <a:defRPr/>
            </a:pPr>
            <a:r>
              <a:rPr lang="en-US" sz="3600" dirty="0">
                <a:latin typeface="Constantia" pitchFamily="18" charset="0"/>
              </a:rPr>
              <a:t>Total ALA FY 2018 Budgetary Ceilings</a:t>
            </a:r>
          </a:p>
        </p:txBody>
      </p:sp>
      <p:sp>
        <p:nvSpPr>
          <p:cNvPr id="27651" name="Text Box 3"/>
          <p:cNvSpPr txBox="1">
            <a:spLocks noChangeArrowheads="1"/>
          </p:cNvSpPr>
          <p:nvPr/>
        </p:nvSpPr>
        <p:spPr bwMode="auto">
          <a:xfrm>
            <a:off x="609600" y="2362200"/>
            <a:ext cx="5181600" cy="4401205"/>
          </a:xfrm>
          <a:prstGeom prst="rect">
            <a:avLst/>
          </a:prstGeom>
          <a:noFill/>
          <a:ln>
            <a:noFill/>
          </a:ln>
          <a:extLst/>
        </p:spPr>
        <p:txBody>
          <a:bodyPr wrap="square">
            <a:spAutoFit/>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a:defRPr/>
            </a:pPr>
            <a:r>
              <a:rPr lang="en-US" sz="3200" dirty="0">
                <a:solidFill>
                  <a:schemeClr val="tx2">
                    <a:lumMod val="50000"/>
                  </a:schemeClr>
                </a:solidFill>
                <a:latin typeface="Constantia" pitchFamily="18" charset="0"/>
              </a:rPr>
              <a:t>General Fund</a:t>
            </a:r>
          </a:p>
          <a:p>
            <a:pPr>
              <a:defRPr/>
            </a:pPr>
            <a:r>
              <a:rPr lang="en-US" sz="3200" dirty="0">
                <a:solidFill>
                  <a:schemeClr val="tx2">
                    <a:lumMod val="50000"/>
                  </a:schemeClr>
                </a:solidFill>
                <a:latin typeface="Constantia" pitchFamily="18" charset="0"/>
              </a:rPr>
              <a:t>Divisions</a:t>
            </a:r>
          </a:p>
          <a:p>
            <a:pPr>
              <a:defRPr/>
            </a:pPr>
            <a:r>
              <a:rPr lang="en-US" sz="3200" dirty="0">
                <a:solidFill>
                  <a:schemeClr val="tx2">
                    <a:lumMod val="50000"/>
                  </a:schemeClr>
                </a:solidFill>
                <a:latin typeface="Constantia" pitchFamily="18" charset="0"/>
              </a:rPr>
              <a:t>Round Tables</a:t>
            </a:r>
          </a:p>
          <a:p>
            <a:pPr>
              <a:defRPr/>
            </a:pPr>
            <a:r>
              <a:rPr lang="en-US" sz="3200" dirty="0">
                <a:solidFill>
                  <a:schemeClr val="tx2">
                    <a:lumMod val="50000"/>
                  </a:schemeClr>
                </a:solidFill>
                <a:latin typeface="Constantia" pitchFamily="18" charset="0"/>
              </a:rPr>
              <a:t>Grants &amp; Awards</a:t>
            </a:r>
          </a:p>
          <a:p>
            <a:pPr>
              <a:defRPr/>
            </a:pPr>
            <a:r>
              <a:rPr lang="en-US" sz="3200" dirty="0">
                <a:solidFill>
                  <a:schemeClr val="tx2">
                    <a:lumMod val="50000"/>
                  </a:schemeClr>
                </a:solidFill>
                <a:latin typeface="Constantia" pitchFamily="18" charset="0"/>
              </a:rPr>
              <a:t>Long-Term Investments</a:t>
            </a:r>
          </a:p>
          <a:p>
            <a:pPr>
              <a:defRPr/>
            </a:pPr>
            <a:r>
              <a:rPr lang="en-US" sz="3200" dirty="0">
                <a:solidFill>
                  <a:schemeClr val="tx2">
                    <a:lumMod val="50000"/>
                  </a:schemeClr>
                </a:solidFill>
                <a:latin typeface="Constantia" pitchFamily="18" charset="0"/>
              </a:rPr>
              <a:t>                                  </a:t>
            </a:r>
          </a:p>
          <a:p>
            <a:pPr>
              <a:defRPr/>
            </a:pPr>
            <a:r>
              <a:rPr lang="en-US" sz="3200" dirty="0">
                <a:solidFill>
                  <a:schemeClr val="tx2">
                    <a:lumMod val="50000"/>
                  </a:schemeClr>
                </a:solidFill>
                <a:latin typeface="Constantia" pitchFamily="18" charset="0"/>
              </a:rPr>
              <a:t>                                        Total</a:t>
            </a:r>
          </a:p>
          <a:p>
            <a:pPr>
              <a:defRPr/>
            </a:pPr>
            <a:endParaRPr lang="en-US" sz="2800" dirty="0">
              <a:solidFill>
                <a:schemeClr val="tx2">
                  <a:lumMod val="50000"/>
                </a:schemeClr>
              </a:solidFill>
              <a:latin typeface="Perpetua" pitchFamily="18" charset="0"/>
            </a:endParaRPr>
          </a:p>
          <a:p>
            <a:pPr>
              <a:defRPr/>
            </a:pPr>
            <a:r>
              <a:rPr lang="en-US" sz="2800" dirty="0">
                <a:solidFill>
                  <a:schemeClr val="tx2">
                    <a:lumMod val="50000"/>
                  </a:schemeClr>
                </a:solidFill>
                <a:latin typeface="Perpetua" pitchFamily="18" charset="0"/>
              </a:rPr>
              <a:t>  </a:t>
            </a:r>
          </a:p>
        </p:txBody>
      </p:sp>
      <p:sp>
        <p:nvSpPr>
          <p:cNvPr id="27652" name="Text Box 4"/>
          <p:cNvSpPr txBox="1">
            <a:spLocks noChangeArrowheads="1"/>
          </p:cNvSpPr>
          <p:nvPr/>
        </p:nvSpPr>
        <p:spPr bwMode="auto">
          <a:xfrm>
            <a:off x="5486400" y="2286000"/>
            <a:ext cx="2743199" cy="5262979"/>
          </a:xfrm>
          <a:prstGeom prst="rect">
            <a:avLst/>
          </a:prstGeom>
          <a:noFill/>
          <a:ln>
            <a:noFill/>
          </a:ln>
          <a:extLst/>
        </p:spPr>
        <p:txBody>
          <a:bodyPr wrap="square">
            <a:spAutoFit/>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algn="r">
              <a:defRPr/>
            </a:pPr>
            <a:r>
              <a:rPr lang="en-US" sz="3200" dirty="0">
                <a:solidFill>
                  <a:schemeClr val="tx2">
                    <a:lumMod val="50000"/>
                  </a:schemeClr>
                </a:solidFill>
                <a:latin typeface="Constantia" pitchFamily="18" charset="0"/>
              </a:rPr>
              <a:t>$29,792,027</a:t>
            </a:r>
          </a:p>
          <a:p>
            <a:pPr algn="r">
              <a:defRPr/>
            </a:pPr>
            <a:r>
              <a:rPr lang="en-US" sz="3200" dirty="0">
                <a:solidFill>
                  <a:schemeClr val="tx2">
                    <a:lumMod val="50000"/>
                  </a:schemeClr>
                </a:solidFill>
                <a:latin typeface="Constantia" pitchFamily="18" charset="0"/>
              </a:rPr>
              <a:t>28,875,232</a:t>
            </a:r>
          </a:p>
          <a:p>
            <a:pPr algn="r">
              <a:defRPr/>
            </a:pPr>
            <a:r>
              <a:rPr lang="en-US" sz="3200" dirty="0">
                <a:solidFill>
                  <a:schemeClr val="tx2">
                    <a:lumMod val="50000"/>
                  </a:schemeClr>
                </a:solidFill>
                <a:latin typeface="Constantia" pitchFamily="18" charset="0"/>
              </a:rPr>
              <a:t>2,206,967</a:t>
            </a:r>
          </a:p>
          <a:p>
            <a:pPr algn="r">
              <a:defRPr/>
            </a:pPr>
            <a:r>
              <a:rPr lang="en-US" sz="3200" dirty="0">
                <a:solidFill>
                  <a:schemeClr val="tx2">
                    <a:lumMod val="50000"/>
                  </a:schemeClr>
                </a:solidFill>
                <a:latin typeface="Constantia" pitchFamily="18" charset="0"/>
              </a:rPr>
              <a:t>4,551,555</a:t>
            </a:r>
          </a:p>
          <a:p>
            <a:pPr algn="r">
              <a:defRPr/>
            </a:pPr>
            <a:r>
              <a:rPr lang="en-US" sz="3200" u="sng" dirty="0">
                <a:solidFill>
                  <a:schemeClr val="tx2">
                    <a:lumMod val="50000"/>
                  </a:schemeClr>
                </a:solidFill>
                <a:latin typeface="Constantia" pitchFamily="18" charset="0"/>
              </a:rPr>
              <a:t>1,249,209</a:t>
            </a:r>
          </a:p>
          <a:p>
            <a:pPr algn="r">
              <a:defRPr/>
            </a:pPr>
            <a:endParaRPr lang="en-US" sz="3200" u="sng" dirty="0">
              <a:solidFill>
                <a:schemeClr val="tx2">
                  <a:lumMod val="50000"/>
                </a:schemeClr>
              </a:solidFill>
              <a:latin typeface="Constantia" pitchFamily="18" charset="0"/>
            </a:endParaRPr>
          </a:p>
          <a:p>
            <a:pPr algn="r">
              <a:defRPr/>
            </a:pPr>
            <a:r>
              <a:rPr lang="en-US" sz="3200" u="sng" dirty="0">
                <a:solidFill>
                  <a:schemeClr val="tx2">
                    <a:lumMod val="50000"/>
                  </a:schemeClr>
                </a:solidFill>
                <a:latin typeface="Constantia" pitchFamily="18" charset="0"/>
              </a:rPr>
              <a:t>$66,674,990</a:t>
            </a:r>
          </a:p>
          <a:p>
            <a:pPr algn="r">
              <a:defRPr/>
            </a:pPr>
            <a:endParaRPr lang="en-US" sz="2800" dirty="0">
              <a:solidFill>
                <a:schemeClr val="tx2">
                  <a:lumMod val="50000"/>
                </a:schemeClr>
              </a:solidFill>
              <a:latin typeface="Perpetua" pitchFamily="18" charset="0"/>
            </a:endParaRPr>
          </a:p>
          <a:p>
            <a:pPr algn="r">
              <a:defRPr/>
            </a:pPr>
            <a:endParaRPr lang="en-US" sz="2800" dirty="0">
              <a:solidFill>
                <a:schemeClr val="tx2">
                  <a:lumMod val="50000"/>
                </a:schemeClr>
              </a:solidFill>
              <a:latin typeface="+mn-lt"/>
              <a:cs typeface="Arial" pitchFamily="34" charset="0"/>
            </a:endParaRPr>
          </a:p>
          <a:p>
            <a:pPr algn="r">
              <a:defRPr/>
            </a:pPr>
            <a:endParaRPr lang="en-US" sz="2800" dirty="0">
              <a:solidFill>
                <a:schemeClr val="tx2">
                  <a:lumMod val="50000"/>
                </a:schemeClr>
              </a:solidFill>
              <a:latin typeface="Perpetua" pitchFamily="18" charset="0"/>
            </a:endParaRPr>
          </a:p>
          <a:p>
            <a:pPr algn="r">
              <a:defRPr/>
            </a:pPr>
            <a:endParaRPr lang="en-US" sz="2800" dirty="0">
              <a:solidFill>
                <a:schemeClr val="tx2">
                  <a:lumMod val="50000"/>
                </a:schemeClr>
              </a:solidFill>
              <a:latin typeface="Perpetua" pitchFamily="18" charset="0"/>
            </a:endParaRPr>
          </a:p>
        </p:txBody>
      </p:sp>
      <p:sp>
        <p:nvSpPr>
          <p:cNvPr id="55302" name="Text Box 6"/>
          <p:cNvSpPr txBox="1">
            <a:spLocks noChangeArrowheads="1"/>
          </p:cNvSpPr>
          <p:nvPr/>
        </p:nvSpPr>
        <p:spPr bwMode="auto">
          <a:xfrm>
            <a:off x="7772400" y="152400"/>
            <a:ext cx="184150" cy="336550"/>
          </a:xfrm>
          <a:prstGeom prst="rect">
            <a:avLst/>
          </a:prstGeom>
          <a:noFill/>
          <a:ln w="9525">
            <a:noFill/>
            <a:miter lim="800000"/>
            <a:headEnd/>
            <a:tailEnd/>
          </a:ln>
        </p:spPr>
        <p:txBody>
          <a:bodyPr wrap="none">
            <a:spAutoFit/>
          </a:bodyPr>
          <a:lstStyle/>
          <a:p>
            <a:endParaRPr lang="en-US" sz="1600" b="1">
              <a:solidFill>
                <a:schemeClr val="hlink"/>
              </a:solidFill>
              <a:latin typeface="Arial" pitchFamily="34" charset="0"/>
            </a:endParaRPr>
          </a:p>
        </p:txBody>
      </p:sp>
      <p:sp>
        <p:nvSpPr>
          <p:cNvPr id="2" name="Slide Number Placeholder 1">
            <a:extLst>
              <a:ext uri="{FF2B5EF4-FFF2-40B4-BE49-F238E27FC236}">
                <a16:creationId xmlns:a16="http://schemas.microsoft.com/office/drawing/2014/main" id="{33A37E7F-4D51-4137-A3F5-4CEDA1AF2703}"/>
              </a:ext>
            </a:extLst>
          </p:cNvPr>
          <p:cNvSpPr>
            <a:spLocks noGrp="1"/>
          </p:cNvSpPr>
          <p:nvPr>
            <p:ph type="sldNum" sz="quarter" idx="12"/>
          </p:nvPr>
        </p:nvSpPr>
        <p:spPr/>
        <p:txBody>
          <a:bodyPr/>
          <a:lstStyle/>
          <a:p>
            <a:pPr>
              <a:defRPr/>
            </a:pPr>
            <a:fld id="{0900CBD6-B50E-4EBA-8CDF-3FD8367FEDD0}" type="slidenum">
              <a:rPr lang="en-US" smtClean="0"/>
              <a:pPr>
                <a:defRPr/>
              </a:pPr>
              <a:t>11</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3426" name="Rectangle 2"/>
          <p:cNvSpPr>
            <a:spLocks noGrp="1" noChangeArrowheads="1"/>
          </p:cNvSpPr>
          <p:nvPr>
            <p:ph type="title" idx="4294967295"/>
          </p:nvPr>
        </p:nvSpPr>
        <p:spPr>
          <a:xfrm>
            <a:off x="533400" y="228600"/>
            <a:ext cx="8077200" cy="990600"/>
          </a:xfrm>
        </p:spPr>
        <p:txBody>
          <a:bodyPr>
            <a:normAutofit fontScale="90000"/>
          </a:bodyPr>
          <a:lstStyle/>
          <a:p>
            <a:pPr marL="54864" indent="0" algn="ctr" eaLnBrk="1" fontAlgn="auto" hangingPunct="1">
              <a:spcAft>
                <a:spcPts val="0"/>
              </a:spcAft>
              <a:defRPr/>
            </a:pPr>
            <a:r>
              <a:rPr lang="en-US" sz="3600" dirty="0">
                <a:solidFill>
                  <a:schemeClr val="tx2">
                    <a:tint val="100000"/>
                    <a:shade val="90000"/>
                    <a:satMod val="250000"/>
                    <a:alpha val="100000"/>
                  </a:schemeClr>
                </a:solidFill>
                <a:effectLst/>
                <a:latin typeface="Constantia" pitchFamily="18" charset="0"/>
              </a:rPr>
              <a:t>General Fund Annual</a:t>
            </a:r>
            <a:br>
              <a:rPr lang="en-US" sz="3600" dirty="0">
                <a:solidFill>
                  <a:schemeClr val="tx2">
                    <a:tint val="100000"/>
                    <a:shade val="90000"/>
                    <a:satMod val="250000"/>
                    <a:alpha val="100000"/>
                  </a:schemeClr>
                </a:solidFill>
                <a:effectLst/>
                <a:latin typeface="Constantia" pitchFamily="18" charset="0"/>
              </a:rPr>
            </a:br>
            <a:r>
              <a:rPr lang="en-US" sz="3600" dirty="0">
                <a:solidFill>
                  <a:schemeClr val="tx2">
                    <a:tint val="100000"/>
                    <a:shade val="90000"/>
                    <a:satMod val="250000"/>
                    <a:alpha val="100000"/>
                  </a:schemeClr>
                </a:solidFill>
                <a:effectLst/>
                <a:latin typeface="Constantia" pitchFamily="18" charset="0"/>
              </a:rPr>
              <a:t> Estimate of Income</a:t>
            </a:r>
          </a:p>
        </p:txBody>
      </p:sp>
      <p:sp>
        <p:nvSpPr>
          <p:cNvPr id="21507" name="Text Box 3"/>
          <p:cNvSpPr txBox="1">
            <a:spLocks noChangeArrowheads="1"/>
          </p:cNvSpPr>
          <p:nvPr/>
        </p:nvSpPr>
        <p:spPr bwMode="auto">
          <a:xfrm>
            <a:off x="533400" y="1447800"/>
            <a:ext cx="5497513" cy="4616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en-US" sz="3000" dirty="0">
                <a:solidFill>
                  <a:schemeClr val="tx2">
                    <a:lumMod val="50000"/>
                  </a:schemeClr>
                </a:solidFill>
                <a:latin typeface="Constantia" pitchFamily="18" charset="0"/>
              </a:rPr>
              <a:t>Budgeted FY 2018 Revenues</a:t>
            </a:r>
          </a:p>
          <a:p>
            <a:endParaRPr lang="en-US" sz="3000" dirty="0">
              <a:solidFill>
                <a:schemeClr val="tx2">
                  <a:lumMod val="50000"/>
                </a:schemeClr>
              </a:solidFill>
              <a:latin typeface="Constantia" pitchFamily="18" charset="0"/>
            </a:endParaRPr>
          </a:p>
          <a:p>
            <a:r>
              <a:rPr lang="en-US" sz="3000" dirty="0">
                <a:solidFill>
                  <a:schemeClr val="tx2">
                    <a:lumMod val="50000"/>
                  </a:schemeClr>
                </a:solidFill>
                <a:latin typeface="Constantia" pitchFamily="18" charset="0"/>
              </a:rPr>
              <a:t>     Dues</a:t>
            </a:r>
          </a:p>
          <a:p>
            <a:r>
              <a:rPr lang="en-US" sz="3000" dirty="0">
                <a:solidFill>
                  <a:schemeClr val="tx2">
                    <a:lumMod val="50000"/>
                  </a:schemeClr>
                </a:solidFill>
                <a:latin typeface="Constantia" pitchFamily="18" charset="0"/>
              </a:rPr>
              <a:t>     Material Sales</a:t>
            </a:r>
          </a:p>
          <a:p>
            <a:r>
              <a:rPr lang="en-US" sz="3000" dirty="0">
                <a:solidFill>
                  <a:schemeClr val="tx2">
                    <a:lumMod val="50000"/>
                  </a:schemeClr>
                </a:solidFill>
                <a:latin typeface="Constantia" pitchFamily="18" charset="0"/>
              </a:rPr>
              <a:t>     Subscriptions</a:t>
            </a:r>
          </a:p>
          <a:p>
            <a:r>
              <a:rPr lang="en-US" sz="3000" dirty="0">
                <a:solidFill>
                  <a:schemeClr val="tx2">
                    <a:lumMod val="50000"/>
                  </a:schemeClr>
                </a:solidFill>
                <a:latin typeface="Constantia" pitchFamily="18" charset="0"/>
              </a:rPr>
              <a:t>     Advertising</a:t>
            </a:r>
          </a:p>
          <a:p>
            <a:r>
              <a:rPr lang="en-US" sz="3000" dirty="0">
                <a:solidFill>
                  <a:schemeClr val="tx2">
                    <a:lumMod val="50000"/>
                  </a:schemeClr>
                </a:solidFill>
                <a:latin typeface="Constantia" pitchFamily="18" charset="0"/>
              </a:rPr>
              <a:t>     Meetings &amp; Conferences</a:t>
            </a:r>
          </a:p>
          <a:p>
            <a:r>
              <a:rPr lang="en-US" sz="3000" dirty="0">
                <a:solidFill>
                  <a:schemeClr val="tx2">
                    <a:lumMod val="50000"/>
                  </a:schemeClr>
                </a:solidFill>
                <a:latin typeface="Constantia" pitchFamily="18" charset="0"/>
              </a:rPr>
              <a:t>     Miscellaneous</a:t>
            </a:r>
          </a:p>
          <a:p>
            <a:endParaRPr lang="en-US" sz="3000" dirty="0">
              <a:solidFill>
                <a:schemeClr val="tx2">
                  <a:lumMod val="50000"/>
                </a:schemeClr>
              </a:solidFill>
              <a:latin typeface="Constantia" pitchFamily="18" charset="0"/>
            </a:endParaRPr>
          </a:p>
          <a:p>
            <a:r>
              <a:rPr lang="en-US" sz="2400" dirty="0">
                <a:solidFill>
                  <a:schemeClr val="tx2">
                    <a:lumMod val="50000"/>
                  </a:schemeClr>
                </a:solidFill>
                <a:latin typeface="Constantia" pitchFamily="18" charset="0"/>
              </a:rPr>
              <a:t>Total Budgetary Ceiling (2018)</a:t>
            </a:r>
          </a:p>
        </p:txBody>
      </p:sp>
      <p:sp>
        <p:nvSpPr>
          <p:cNvPr id="21508" name="Text Box 4"/>
          <p:cNvSpPr txBox="1">
            <a:spLocks noChangeArrowheads="1"/>
          </p:cNvSpPr>
          <p:nvPr/>
        </p:nvSpPr>
        <p:spPr bwMode="auto">
          <a:xfrm>
            <a:off x="5715000" y="1905000"/>
            <a:ext cx="2209801" cy="42473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algn="r"/>
            <a:endParaRPr lang="en-US" sz="3000" b="1" dirty="0">
              <a:solidFill>
                <a:srgbClr val="004386"/>
              </a:solidFill>
              <a:latin typeface="Arial" pitchFamily="34" charset="0"/>
            </a:endParaRPr>
          </a:p>
          <a:p>
            <a:pPr algn="r"/>
            <a:r>
              <a:rPr lang="en-US" sz="3000" dirty="0">
                <a:solidFill>
                  <a:schemeClr val="tx2">
                    <a:lumMod val="50000"/>
                  </a:schemeClr>
                </a:solidFill>
                <a:latin typeface="Constantia" pitchFamily="18" charset="0"/>
              </a:rPr>
              <a:t>$5,543,600</a:t>
            </a:r>
            <a:endParaRPr lang="en-US" sz="3000" u="sng" dirty="0">
              <a:solidFill>
                <a:schemeClr val="tx2">
                  <a:lumMod val="50000"/>
                </a:schemeClr>
              </a:solidFill>
              <a:highlight>
                <a:srgbClr val="FFFF00"/>
              </a:highlight>
              <a:latin typeface="Constantia" pitchFamily="18" charset="0"/>
            </a:endParaRPr>
          </a:p>
          <a:p>
            <a:pPr algn="r"/>
            <a:r>
              <a:rPr lang="en-US" sz="3000" dirty="0">
                <a:solidFill>
                  <a:schemeClr val="tx2">
                    <a:lumMod val="50000"/>
                  </a:schemeClr>
                </a:solidFill>
                <a:latin typeface="Constantia" pitchFamily="18" charset="0"/>
              </a:rPr>
              <a:t>5,821,791</a:t>
            </a:r>
          </a:p>
          <a:p>
            <a:pPr algn="r"/>
            <a:r>
              <a:rPr lang="en-US" sz="3000" dirty="0">
                <a:solidFill>
                  <a:schemeClr val="tx2">
                    <a:lumMod val="50000"/>
                  </a:schemeClr>
                </a:solidFill>
                <a:latin typeface="Constantia" pitchFamily="18" charset="0"/>
              </a:rPr>
              <a:t>2,979,089</a:t>
            </a:r>
          </a:p>
          <a:p>
            <a:pPr algn="r"/>
            <a:r>
              <a:rPr lang="en-US" sz="3000" dirty="0">
                <a:solidFill>
                  <a:schemeClr val="tx2">
                    <a:lumMod val="50000"/>
                  </a:schemeClr>
                </a:solidFill>
                <a:latin typeface="Constantia" pitchFamily="18" charset="0"/>
              </a:rPr>
              <a:t>4,527,597</a:t>
            </a:r>
          </a:p>
          <a:p>
            <a:pPr algn="r"/>
            <a:r>
              <a:rPr lang="en-US" sz="3000" dirty="0">
                <a:solidFill>
                  <a:schemeClr val="tx2">
                    <a:lumMod val="50000"/>
                  </a:schemeClr>
                </a:solidFill>
                <a:latin typeface="Constantia" pitchFamily="18" charset="0"/>
              </a:rPr>
              <a:t>7,950,875</a:t>
            </a:r>
          </a:p>
          <a:p>
            <a:pPr algn="r"/>
            <a:r>
              <a:rPr lang="en-US" sz="3000" u="sng" dirty="0">
                <a:solidFill>
                  <a:schemeClr val="tx2">
                    <a:lumMod val="50000"/>
                  </a:schemeClr>
                </a:solidFill>
                <a:latin typeface="Constantia" pitchFamily="18" charset="0"/>
              </a:rPr>
              <a:t>2,969,075</a:t>
            </a:r>
          </a:p>
          <a:p>
            <a:pPr algn="r"/>
            <a:endParaRPr lang="en-US" sz="3000" dirty="0">
              <a:solidFill>
                <a:schemeClr val="tx2">
                  <a:lumMod val="50000"/>
                </a:schemeClr>
              </a:solidFill>
              <a:latin typeface="Constantia" pitchFamily="18" charset="0"/>
            </a:endParaRPr>
          </a:p>
          <a:p>
            <a:pPr algn="r"/>
            <a:r>
              <a:rPr lang="en-US" sz="3000" dirty="0">
                <a:solidFill>
                  <a:schemeClr val="tx2">
                    <a:lumMod val="50000"/>
                  </a:schemeClr>
                </a:solidFill>
                <a:latin typeface="Constantia" pitchFamily="18" charset="0"/>
              </a:rPr>
              <a:t>$29,792,027</a:t>
            </a:r>
          </a:p>
        </p:txBody>
      </p:sp>
      <p:sp>
        <p:nvSpPr>
          <p:cNvPr id="21509" name="Text Box 5"/>
          <p:cNvSpPr txBox="1">
            <a:spLocks noChangeArrowheads="1"/>
          </p:cNvSpPr>
          <p:nvPr/>
        </p:nvSpPr>
        <p:spPr bwMode="auto">
          <a:xfrm>
            <a:off x="7772400" y="228600"/>
            <a:ext cx="18415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endParaRPr lang="en-US" sz="1600" b="1">
              <a:solidFill>
                <a:schemeClr val="hlink"/>
              </a:solidFill>
              <a:latin typeface="Arial" pitchFamily="34" charset="0"/>
            </a:endParaRPr>
          </a:p>
        </p:txBody>
      </p:sp>
      <p:sp>
        <p:nvSpPr>
          <p:cNvPr id="2" name="Slide Number Placeholder 1">
            <a:extLst>
              <a:ext uri="{FF2B5EF4-FFF2-40B4-BE49-F238E27FC236}">
                <a16:creationId xmlns:a16="http://schemas.microsoft.com/office/drawing/2014/main" id="{96BDB0B0-0646-4A74-B40C-4D42D9299335}"/>
              </a:ext>
            </a:extLst>
          </p:cNvPr>
          <p:cNvSpPr>
            <a:spLocks noGrp="1"/>
          </p:cNvSpPr>
          <p:nvPr>
            <p:ph type="sldNum" sz="quarter" idx="12"/>
          </p:nvPr>
        </p:nvSpPr>
        <p:spPr/>
        <p:txBody>
          <a:bodyPr/>
          <a:lstStyle/>
          <a:p>
            <a:pPr>
              <a:defRPr/>
            </a:pPr>
            <a:fld id="{F44103DA-A7CD-4F49-B85C-EE26098005F7}" type="slidenum">
              <a:rPr lang="en-US" smtClean="0"/>
              <a:pPr>
                <a:defRPr/>
              </a:pPr>
              <a:t>12</a:t>
            </a:fld>
            <a:endParaRPr lang="en-US"/>
          </a:p>
        </p:txBody>
      </p:sp>
    </p:spTree>
    <p:extLst>
      <p:ext uri="{BB962C8B-B14F-4D97-AF65-F5344CB8AC3E}">
        <p14:creationId xmlns:p14="http://schemas.microsoft.com/office/powerpoint/2010/main" val="20936363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5474" name="Rectangle 2"/>
          <p:cNvSpPr>
            <a:spLocks noGrp="1" noChangeArrowheads="1"/>
          </p:cNvSpPr>
          <p:nvPr>
            <p:ph type="title" idx="4294967295"/>
          </p:nvPr>
        </p:nvSpPr>
        <p:spPr>
          <a:xfrm>
            <a:off x="762000" y="430213"/>
            <a:ext cx="7467600" cy="1246187"/>
          </a:xfrm>
        </p:spPr>
        <p:txBody>
          <a:bodyPr>
            <a:normAutofit/>
          </a:bodyPr>
          <a:lstStyle/>
          <a:p>
            <a:pPr marL="54864" indent="0" algn="ctr" eaLnBrk="1" fontAlgn="auto" hangingPunct="1">
              <a:spcAft>
                <a:spcPts val="0"/>
              </a:spcAft>
              <a:defRPr/>
            </a:pPr>
            <a:r>
              <a:rPr lang="en-US" sz="3600" dirty="0">
                <a:solidFill>
                  <a:schemeClr val="tx2">
                    <a:tint val="100000"/>
                    <a:shade val="90000"/>
                    <a:satMod val="250000"/>
                    <a:alpha val="100000"/>
                  </a:schemeClr>
                </a:solidFill>
                <a:effectLst/>
                <a:latin typeface="Constantia" pitchFamily="18" charset="0"/>
              </a:rPr>
              <a:t>Divisions Annual  </a:t>
            </a:r>
            <a:br>
              <a:rPr lang="en-US" sz="3600" dirty="0">
                <a:solidFill>
                  <a:schemeClr val="tx2">
                    <a:tint val="100000"/>
                    <a:shade val="90000"/>
                    <a:satMod val="250000"/>
                    <a:alpha val="100000"/>
                  </a:schemeClr>
                </a:solidFill>
                <a:effectLst/>
                <a:latin typeface="Constantia" pitchFamily="18" charset="0"/>
              </a:rPr>
            </a:br>
            <a:r>
              <a:rPr lang="en-US" sz="3600" dirty="0">
                <a:solidFill>
                  <a:schemeClr val="tx2">
                    <a:tint val="100000"/>
                    <a:shade val="90000"/>
                    <a:satMod val="250000"/>
                    <a:alpha val="100000"/>
                  </a:schemeClr>
                </a:solidFill>
                <a:effectLst/>
                <a:latin typeface="Constantia" pitchFamily="18" charset="0"/>
              </a:rPr>
              <a:t>Estimate of Income</a:t>
            </a:r>
          </a:p>
        </p:txBody>
      </p:sp>
      <p:sp>
        <p:nvSpPr>
          <p:cNvPr id="22531" name="Text Box 3"/>
          <p:cNvSpPr txBox="1">
            <a:spLocks noChangeArrowheads="1"/>
          </p:cNvSpPr>
          <p:nvPr/>
        </p:nvSpPr>
        <p:spPr bwMode="auto">
          <a:xfrm>
            <a:off x="228600" y="2286000"/>
            <a:ext cx="5943600" cy="32932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en-US" sz="3000" dirty="0">
                <a:solidFill>
                  <a:schemeClr val="tx2">
                    <a:lumMod val="50000"/>
                  </a:schemeClr>
                </a:solidFill>
                <a:latin typeface="Constantia" pitchFamily="18" charset="0"/>
              </a:rPr>
              <a:t>Estimated Beginning -</a:t>
            </a:r>
          </a:p>
          <a:p>
            <a:r>
              <a:rPr lang="en-US" sz="3000" dirty="0">
                <a:solidFill>
                  <a:schemeClr val="tx2">
                    <a:lumMod val="50000"/>
                  </a:schemeClr>
                </a:solidFill>
                <a:latin typeface="Constantia" pitchFamily="18" charset="0"/>
              </a:rPr>
              <a:t>        Net Asset Balance</a:t>
            </a:r>
            <a:r>
              <a:rPr lang="en-US" sz="3000" b="1" dirty="0">
                <a:solidFill>
                  <a:schemeClr val="tx2">
                    <a:lumMod val="50000"/>
                  </a:schemeClr>
                </a:solidFill>
                <a:latin typeface="Constantia" pitchFamily="18" charset="0"/>
              </a:rPr>
              <a:t> </a:t>
            </a:r>
            <a:r>
              <a:rPr lang="en-US" sz="1200" dirty="0">
                <a:solidFill>
                  <a:schemeClr val="tx2">
                    <a:lumMod val="50000"/>
                  </a:schemeClr>
                </a:solidFill>
                <a:latin typeface="Constantia" pitchFamily="18" charset="0"/>
              </a:rPr>
              <a:t>(Ending FY17 Projection)</a:t>
            </a:r>
          </a:p>
          <a:p>
            <a:r>
              <a:rPr lang="en-US" sz="3000" b="1" dirty="0">
                <a:solidFill>
                  <a:schemeClr val="tx2">
                    <a:lumMod val="50000"/>
                  </a:schemeClr>
                </a:solidFill>
                <a:latin typeface="Constantia" pitchFamily="18" charset="0"/>
              </a:rPr>
              <a:t>        </a:t>
            </a:r>
            <a:r>
              <a:rPr lang="en-US" sz="3000" dirty="0">
                <a:solidFill>
                  <a:schemeClr val="tx2">
                    <a:lumMod val="50000"/>
                  </a:schemeClr>
                </a:solidFill>
                <a:latin typeface="Constantia" pitchFamily="18" charset="0"/>
              </a:rPr>
              <a:t>Budgeted FY 2018 Revenue</a:t>
            </a:r>
          </a:p>
          <a:p>
            <a:r>
              <a:rPr lang="en-US" sz="3000" dirty="0">
                <a:solidFill>
                  <a:schemeClr val="tx2">
                    <a:lumMod val="50000"/>
                  </a:schemeClr>
                </a:solidFill>
                <a:latin typeface="Constantia" pitchFamily="18" charset="0"/>
              </a:rPr>
              <a:t>        Other Revenue Transfers*</a:t>
            </a:r>
          </a:p>
          <a:p>
            <a:r>
              <a:rPr lang="en-US" sz="3000" dirty="0">
                <a:solidFill>
                  <a:schemeClr val="tx2">
                    <a:lumMod val="50000"/>
                  </a:schemeClr>
                </a:solidFill>
                <a:latin typeface="Constantia" pitchFamily="18" charset="0"/>
              </a:rPr>
              <a:t>	</a:t>
            </a:r>
          </a:p>
          <a:p>
            <a:r>
              <a:rPr lang="en-US" sz="2800" dirty="0">
                <a:solidFill>
                  <a:schemeClr val="tx2">
                    <a:lumMod val="50000"/>
                  </a:schemeClr>
                </a:solidFill>
                <a:latin typeface="Constantia" pitchFamily="18" charset="0"/>
              </a:rPr>
              <a:t>Total Budgetary Ceiling (2018)</a:t>
            </a:r>
          </a:p>
          <a:p>
            <a:endParaRPr lang="en-US" sz="3000" dirty="0">
              <a:solidFill>
                <a:schemeClr val="tx2">
                  <a:lumMod val="50000"/>
                </a:schemeClr>
              </a:solidFill>
              <a:latin typeface="+mn-lt"/>
            </a:endParaRPr>
          </a:p>
        </p:txBody>
      </p:sp>
      <p:sp>
        <p:nvSpPr>
          <p:cNvPr id="101379" name="Text Box 4"/>
          <p:cNvSpPr txBox="1">
            <a:spLocks noChangeArrowheads="1"/>
          </p:cNvSpPr>
          <p:nvPr/>
        </p:nvSpPr>
        <p:spPr bwMode="auto">
          <a:xfrm>
            <a:off x="5638800" y="2286000"/>
            <a:ext cx="3056620" cy="2862322"/>
          </a:xfrm>
          <a:prstGeom prst="rect">
            <a:avLst/>
          </a:prstGeom>
          <a:noFill/>
          <a:ln w="9525">
            <a:noFill/>
            <a:miter lim="800000"/>
            <a:headEnd/>
            <a:tailEnd/>
          </a:ln>
        </p:spPr>
        <p:txBody>
          <a:bodyPr wrap="square">
            <a:spAutoFit/>
          </a:bodyPr>
          <a:lstStyle/>
          <a:p>
            <a:pPr algn="r" eaLnBrk="0" hangingPunct="0">
              <a:defRPr/>
            </a:pPr>
            <a:endParaRPr lang="en-US" sz="3000" b="1" dirty="0">
              <a:solidFill>
                <a:schemeClr val="hlink"/>
              </a:solidFill>
              <a:effectLst>
                <a:outerShdw blurRad="38100" dist="38100" dir="2700000" algn="tl">
                  <a:srgbClr val="000000">
                    <a:alpha val="43137"/>
                  </a:srgbClr>
                </a:outerShdw>
              </a:effectLst>
              <a:latin typeface="Arial" pitchFamily="34" charset="0"/>
            </a:endParaRPr>
          </a:p>
          <a:p>
            <a:pPr algn="r" eaLnBrk="0" hangingPunct="0">
              <a:defRPr/>
            </a:pPr>
            <a:r>
              <a:rPr lang="en-US" sz="3000" dirty="0">
                <a:solidFill>
                  <a:schemeClr val="tx2">
                    <a:lumMod val="50000"/>
                  </a:schemeClr>
                </a:solidFill>
                <a:latin typeface="Constantia" pitchFamily="18" charset="0"/>
                <a:cs typeface="Arial" pitchFamily="34" charset="0"/>
              </a:rPr>
              <a:t>$  13,116,128 </a:t>
            </a:r>
          </a:p>
          <a:p>
            <a:pPr algn="r" eaLnBrk="0" hangingPunct="0">
              <a:defRPr/>
            </a:pPr>
            <a:r>
              <a:rPr lang="en-US" sz="3000" dirty="0">
                <a:solidFill>
                  <a:schemeClr val="tx2">
                    <a:lumMod val="50000"/>
                  </a:schemeClr>
                </a:solidFill>
                <a:latin typeface="Constantia" pitchFamily="18" charset="0"/>
                <a:cs typeface="Arial" pitchFamily="34" charset="0"/>
              </a:rPr>
              <a:t>15,743,879</a:t>
            </a:r>
          </a:p>
          <a:p>
            <a:pPr algn="r" eaLnBrk="0" hangingPunct="0">
              <a:defRPr/>
            </a:pPr>
            <a:r>
              <a:rPr lang="en-US" sz="3000" u="sng" dirty="0">
                <a:solidFill>
                  <a:schemeClr val="tx2">
                    <a:lumMod val="50000"/>
                  </a:schemeClr>
                </a:solidFill>
                <a:latin typeface="Constantia" pitchFamily="18" charset="0"/>
                <a:cs typeface="Arial" pitchFamily="34" charset="0"/>
              </a:rPr>
              <a:t>15,225       </a:t>
            </a:r>
          </a:p>
          <a:p>
            <a:pPr algn="r" eaLnBrk="0" hangingPunct="0">
              <a:defRPr/>
            </a:pPr>
            <a:endParaRPr lang="en-US" sz="3000" dirty="0">
              <a:solidFill>
                <a:schemeClr val="tx2">
                  <a:lumMod val="50000"/>
                </a:schemeClr>
              </a:solidFill>
              <a:latin typeface="Constantia" pitchFamily="18" charset="0"/>
              <a:cs typeface="Arial" pitchFamily="34" charset="0"/>
            </a:endParaRPr>
          </a:p>
          <a:p>
            <a:pPr algn="r" eaLnBrk="0" hangingPunct="0">
              <a:defRPr/>
            </a:pPr>
            <a:r>
              <a:rPr lang="en-US" sz="3000" dirty="0">
                <a:solidFill>
                  <a:schemeClr val="tx2">
                    <a:lumMod val="50000"/>
                  </a:schemeClr>
                </a:solidFill>
                <a:latin typeface="Constantia" pitchFamily="18" charset="0"/>
                <a:cs typeface="Arial" pitchFamily="34" charset="0"/>
              </a:rPr>
              <a:t>	</a:t>
            </a:r>
            <a:r>
              <a:rPr lang="en-US" sz="2800" dirty="0">
                <a:solidFill>
                  <a:schemeClr val="tx2">
                    <a:lumMod val="50000"/>
                  </a:schemeClr>
                </a:solidFill>
                <a:latin typeface="Constantia" pitchFamily="18" charset="0"/>
                <a:cs typeface="Arial" pitchFamily="34" charset="0"/>
              </a:rPr>
              <a:t>$28,875,232</a:t>
            </a:r>
          </a:p>
        </p:txBody>
      </p:sp>
      <p:sp>
        <p:nvSpPr>
          <p:cNvPr id="22534" name="Text Box 6"/>
          <p:cNvSpPr txBox="1">
            <a:spLocks noChangeArrowheads="1"/>
          </p:cNvSpPr>
          <p:nvPr/>
        </p:nvSpPr>
        <p:spPr bwMode="auto">
          <a:xfrm>
            <a:off x="7772400" y="228600"/>
            <a:ext cx="18415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endParaRPr lang="en-US" sz="1600" b="1">
              <a:solidFill>
                <a:schemeClr val="hlink"/>
              </a:solidFill>
              <a:latin typeface="Arial" pitchFamily="34" charset="0"/>
            </a:endParaRPr>
          </a:p>
        </p:txBody>
      </p:sp>
      <p:sp>
        <p:nvSpPr>
          <p:cNvPr id="22535" name="Text Box 7"/>
          <p:cNvSpPr txBox="1">
            <a:spLocks noChangeArrowheads="1"/>
          </p:cNvSpPr>
          <p:nvPr/>
        </p:nvSpPr>
        <p:spPr bwMode="auto">
          <a:xfrm>
            <a:off x="228600" y="6400800"/>
            <a:ext cx="396240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square">
            <a:spAutoFit/>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r>
              <a:rPr lang="en-US" sz="1200" dirty="0">
                <a:latin typeface="Constantia" pitchFamily="18" charset="0"/>
              </a:rPr>
              <a:t>*Life and Continuing Member Dues</a:t>
            </a:r>
          </a:p>
        </p:txBody>
      </p:sp>
      <p:sp>
        <p:nvSpPr>
          <p:cNvPr id="2" name="Slide Number Placeholder 1">
            <a:extLst>
              <a:ext uri="{FF2B5EF4-FFF2-40B4-BE49-F238E27FC236}">
                <a16:creationId xmlns:a16="http://schemas.microsoft.com/office/drawing/2014/main" id="{E63C2EA6-A068-4709-81B5-F0234094507C}"/>
              </a:ext>
            </a:extLst>
          </p:cNvPr>
          <p:cNvSpPr>
            <a:spLocks noGrp="1"/>
          </p:cNvSpPr>
          <p:nvPr>
            <p:ph type="sldNum" sz="quarter" idx="12"/>
          </p:nvPr>
        </p:nvSpPr>
        <p:spPr/>
        <p:txBody>
          <a:bodyPr/>
          <a:lstStyle/>
          <a:p>
            <a:pPr>
              <a:defRPr/>
            </a:pPr>
            <a:fld id="{F44103DA-A7CD-4F49-B85C-EE26098005F7}" type="slidenum">
              <a:rPr lang="en-US" smtClean="0"/>
              <a:pPr>
                <a:defRPr/>
              </a:pPr>
              <a:t>13</a:t>
            </a:fld>
            <a:endParaRPr lang="en-US"/>
          </a:p>
        </p:txBody>
      </p:sp>
    </p:spTree>
    <p:extLst>
      <p:ext uri="{BB962C8B-B14F-4D97-AF65-F5344CB8AC3E}">
        <p14:creationId xmlns:p14="http://schemas.microsoft.com/office/powerpoint/2010/main" val="29734557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7522" name="Rectangle 2"/>
          <p:cNvSpPr>
            <a:spLocks noGrp="1" noChangeArrowheads="1"/>
          </p:cNvSpPr>
          <p:nvPr>
            <p:ph type="title" idx="4294967295"/>
          </p:nvPr>
        </p:nvSpPr>
        <p:spPr>
          <a:xfrm>
            <a:off x="0" y="430213"/>
            <a:ext cx="8686800" cy="1550987"/>
          </a:xfrm>
        </p:spPr>
        <p:txBody>
          <a:bodyPr>
            <a:normAutofit/>
          </a:bodyPr>
          <a:lstStyle/>
          <a:p>
            <a:pPr marL="54864" indent="0" algn="ctr" eaLnBrk="1" fontAlgn="auto" hangingPunct="1">
              <a:spcAft>
                <a:spcPts val="0"/>
              </a:spcAft>
              <a:defRPr/>
            </a:pPr>
            <a:r>
              <a:rPr lang="en-US" sz="3000" b="1" i="1" dirty="0">
                <a:solidFill>
                  <a:schemeClr val="hlink"/>
                </a:solidFill>
                <a:latin typeface="Constantia" pitchFamily="18" charset="0"/>
              </a:rPr>
              <a:t> </a:t>
            </a:r>
            <a:r>
              <a:rPr lang="en-US" sz="4000" dirty="0">
                <a:solidFill>
                  <a:schemeClr val="tx2">
                    <a:tint val="100000"/>
                    <a:shade val="90000"/>
                    <a:satMod val="250000"/>
                    <a:alpha val="100000"/>
                  </a:schemeClr>
                </a:solidFill>
                <a:effectLst/>
                <a:latin typeface="Constantia" pitchFamily="18" charset="0"/>
              </a:rPr>
              <a:t>Round Tables Annual</a:t>
            </a:r>
            <a:r>
              <a:rPr lang="en-US" sz="4000" i="1" dirty="0">
                <a:solidFill>
                  <a:schemeClr val="tx2">
                    <a:tint val="100000"/>
                    <a:shade val="90000"/>
                    <a:satMod val="250000"/>
                    <a:alpha val="100000"/>
                  </a:schemeClr>
                </a:solidFill>
                <a:effectLst/>
                <a:latin typeface="Constantia" pitchFamily="18" charset="0"/>
              </a:rPr>
              <a:t> </a:t>
            </a:r>
            <a:br>
              <a:rPr lang="en-US" sz="4000" i="1" dirty="0">
                <a:solidFill>
                  <a:schemeClr val="tx2">
                    <a:tint val="100000"/>
                    <a:shade val="90000"/>
                    <a:satMod val="250000"/>
                    <a:alpha val="100000"/>
                  </a:schemeClr>
                </a:solidFill>
                <a:effectLst/>
                <a:latin typeface="Constantia" pitchFamily="18" charset="0"/>
              </a:rPr>
            </a:br>
            <a:r>
              <a:rPr lang="en-US" sz="4000" dirty="0">
                <a:solidFill>
                  <a:schemeClr val="tx2">
                    <a:tint val="100000"/>
                    <a:shade val="90000"/>
                    <a:satMod val="250000"/>
                    <a:alpha val="100000"/>
                  </a:schemeClr>
                </a:solidFill>
                <a:effectLst/>
                <a:latin typeface="Constantia" pitchFamily="18" charset="0"/>
              </a:rPr>
              <a:t>Estimate of Income</a:t>
            </a:r>
            <a:endParaRPr lang="en-US" sz="4000" i="1" dirty="0">
              <a:solidFill>
                <a:schemeClr val="tx2">
                  <a:tint val="100000"/>
                  <a:shade val="90000"/>
                  <a:satMod val="250000"/>
                  <a:alpha val="100000"/>
                </a:schemeClr>
              </a:solidFill>
              <a:effectLst/>
              <a:latin typeface="Constantia" pitchFamily="18" charset="0"/>
            </a:endParaRPr>
          </a:p>
        </p:txBody>
      </p:sp>
      <p:sp>
        <p:nvSpPr>
          <p:cNvPr id="23555" name="Text Box 3"/>
          <p:cNvSpPr txBox="1">
            <a:spLocks noChangeArrowheads="1"/>
          </p:cNvSpPr>
          <p:nvPr/>
        </p:nvSpPr>
        <p:spPr bwMode="auto">
          <a:xfrm>
            <a:off x="185738" y="2555875"/>
            <a:ext cx="5652638" cy="24006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en-US" sz="3000" dirty="0">
                <a:solidFill>
                  <a:schemeClr val="tx2">
                    <a:lumMod val="50000"/>
                  </a:schemeClr>
                </a:solidFill>
                <a:latin typeface="Constantia" pitchFamily="18" charset="0"/>
              </a:rPr>
              <a:t>Estimated Beginning -</a:t>
            </a:r>
          </a:p>
          <a:p>
            <a:r>
              <a:rPr lang="en-US" sz="3000" dirty="0">
                <a:solidFill>
                  <a:schemeClr val="tx2">
                    <a:lumMod val="50000"/>
                  </a:schemeClr>
                </a:solidFill>
                <a:latin typeface="Constantia" pitchFamily="18" charset="0"/>
              </a:rPr>
              <a:t>        Net Asset Balance</a:t>
            </a:r>
            <a:r>
              <a:rPr lang="en-US" sz="3000" b="1" dirty="0">
                <a:solidFill>
                  <a:schemeClr val="tx2">
                    <a:lumMod val="50000"/>
                  </a:schemeClr>
                </a:solidFill>
                <a:latin typeface="Constantia" pitchFamily="18" charset="0"/>
              </a:rPr>
              <a:t> </a:t>
            </a:r>
            <a:r>
              <a:rPr lang="en-US" sz="1200" dirty="0">
                <a:solidFill>
                  <a:schemeClr val="tx2">
                    <a:lumMod val="50000"/>
                  </a:schemeClr>
                </a:solidFill>
                <a:latin typeface="Constantia" pitchFamily="18" charset="0"/>
              </a:rPr>
              <a:t>(Ending FY17 Projection)</a:t>
            </a:r>
            <a:endParaRPr lang="en-US" sz="3000" b="1" dirty="0">
              <a:solidFill>
                <a:schemeClr val="tx2">
                  <a:lumMod val="50000"/>
                </a:schemeClr>
              </a:solidFill>
              <a:latin typeface="Constantia" pitchFamily="18" charset="0"/>
            </a:endParaRPr>
          </a:p>
          <a:p>
            <a:r>
              <a:rPr lang="en-US" sz="3000" b="1" dirty="0">
                <a:solidFill>
                  <a:schemeClr val="tx2">
                    <a:lumMod val="50000"/>
                  </a:schemeClr>
                </a:solidFill>
                <a:latin typeface="Constantia" pitchFamily="18" charset="0"/>
              </a:rPr>
              <a:t>        </a:t>
            </a:r>
            <a:r>
              <a:rPr lang="en-US" sz="3000" dirty="0">
                <a:solidFill>
                  <a:schemeClr val="tx2">
                    <a:lumMod val="50000"/>
                  </a:schemeClr>
                </a:solidFill>
                <a:latin typeface="Constantia" pitchFamily="18" charset="0"/>
              </a:rPr>
              <a:t>Budgeted FY 2018 Revenue</a:t>
            </a:r>
          </a:p>
          <a:p>
            <a:endParaRPr lang="en-US" sz="3000" dirty="0">
              <a:solidFill>
                <a:schemeClr val="tx2">
                  <a:lumMod val="50000"/>
                </a:schemeClr>
              </a:solidFill>
              <a:latin typeface="Constantia" pitchFamily="18" charset="0"/>
            </a:endParaRPr>
          </a:p>
          <a:p>
            <a:r>
              <a:rPr lang="en-US" sz="3000" dirty="0">
                <a:solidFill>
                  <a:schemeClr val="tx2">
                    <a:lumMod val="50000"/>
                  </a:schemeClr>
                </a:solidFill>
                <a:latin typeface="Constantia" pitchFamily="18" charset="0"/>
              </a:rPr>
              <a:t>Total Budgetary Ceiling (2018)</a:t>
            </a:r>
          </a:p>
        </p:txBody>
      </p:sp>
      <p:sp>
        <p:nvSpPr>
          <p:cNvPr id="23556" name="Text Box 4"/>
          <p:cNvSpPr txBox="1">
            <a:spLocks noChangeArrowheads="1"/>
          </p:cNvSpPr>
          <p:nvPr/>
        </p:nvSpPr>
        <p:spPr bwMode="auto">
          <a:xfrm>
            <a:off x="5257801" y="2544763"/>
            <a:ext cx="3505199" cy="24006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algn="r"/>
            <a:endParaRPr lang="en-US" sz="3000" b="1" dirty="0">
              <a:solidFill>
                <a:schemeClr val="hlink"/>
              </a:solidFill>
              <a:latin typeface="Arial" pitchFamily="34" charset="0"/>
            </a:endParaRPr>
          </a:p>
          <a:p>
            <a:pPr algn="r"/>
            <a:r>
              <a:rPr lang="en-US" sz="3000" dirty="0">
                <a:solidFill>
                  <a:schemeClr val="tx2">
                    <a:lumMod val="50000"/>
                  </a:schemeClr>
                </a:solidFill>
                <a:latin typeface="Constantia" pitchFamily="18" charset="0"/>
                <a:cs typeface="Arial" pitchFamily="34" charset="0"/>
              </a:rPr>
              <a:t>$1,789,877</a:t>
            </a:r>
          </a:p>
          <a:p>
            <a:pPr algn="r"/>
            <a:r>
              <a:rPr lang="en-US" sz="3000" u="sng" dirty="0">
                <a:solidFill>
                  <a:schemeClr val="tx2">
                    <a:lumMod val="50000"/>
                  </a:schemeClr>
                </a:solidFill>
                <a:latin typeface="Constantia" pitchFamily="18" charset="0"/>
                <a:cs typeface="Arial" pitchFamily="34" charset="0"/>
              </a:rPr>
              <a:t>417,090</a:t>
            </a:r>
          </a:p>
          <a:p>
            <a:pPr algn="r"/>
            <a:endParaRPr lang="en-US" sz="3000" dirty="0">
              <a:solidFill>
                <a:schemeClr val="tx2">
                  <a:lumMod val="50000"/>
                </a:schemeClr>
              </a:solidFill>
              <a:latin typeface="Constantia" pitchFamily="18" charset="0"/>
              <a:cs typeface="Arial" pitchFamily="34" charset="0"/>
            </a:endParaRPr>
          </a:p>
          <a:p>
            <a:pPr algn="r"/>
            <a:r>
              <a:rPr lang="en-US" sz="3000" dirty="0">
                <a:solidFill>
                  <a:schemeClr val="tx2">
                    <a:lumMod val="50000"/>
                  </a:schemeClr>
                </a:solidFill>
                <a:latin typeface="Constantia" pitchFamily="18" charset="0"/>
                <a:cs typeface="Arial" pitchFamily="34" charset="0"/>
              </a:rPr>
              <a:t>	$2,206,967</a:t>
            </a:r>
          </a:p>
        </p:txBody>
      </p:sp>
      <p:sp>
        <p:nvSpPr>
          <p:cNvPr id="23558" name="Text Box 6"/>
          <p:cNvSpPr txBox="1">
            <a:spLocks noChangeArrowheads="1"/>
          </p:cNvSpPr>
          <p:nvPr/>
        </p:nvSpPr>
        <p:spPr bwMode="auto">
          <a:xfrm>
            <a:off x="7772400" y="228600"/>
            <a:ext cx="18415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endParaRPr lang="en-US" sz="1600" b="1">
              <a:solidFill>
                <a:schemeClr val="hlink"/>
              </a:solidFill>
              <a:latin typeface="Arial" pitchFamily="34" charset="0"/>
            </a:endParaRPr>
          </a:p>
        </p:txBody>
      </p:sp>
      <p:sp>
        <p:nvSpPr>
          <p:cNvPr id="2" name="Slide Number Placeholder 1">
            <a:extLst>
              <a:ext uri="{FF2B5EF4-FFF2-40B4-BE49-F238E27FC236}">
                <a16:creationId xmlns:a16="http://schemas.microsoft.com/office/drawing/2014/main" id="{1C1AA673-C94B-4E99-B592-F3C8C907E5D7}"/>
              </a:ext>
            </a:extLst>
          </p:cNvPr>
          <p:cNvSpPr>
            <a:spLocks noGrp="1"/>
          </p:cNvSpPr>
          <p:nvPr>
            <p:ph type="sldNum" sz="quarter" idx="12"/>
          </p:nvPr>
        </p:nvSpPr>
        <p:spPr/>
        <p:txBody>
          <a:bodyPr/>
          <a:lstStyle/>
          <a:p>
            <a:pPr>
              <a:defRPr/>
            </a:pPr>
            <a:fld id="{F44103DA-A7CD-4F49-B85C-EE26098005F7}" type="slidenum">
              <a:rPr lang="en-US" smtClean="0"/>
              <a:pPr>
                <a:defRPr/>
              </a:pPr>
              <a:t>14</a:t>
            </a:fld>
            <a:endParaRPr lang="en-US"/>
          </a:p>
        </p:txBody>
      </p:sp>
    </p:spTree>
    <p:extLst>
      <p:ext uri="{BB962C8B-B14F-4D97-AF65-F5344CB8AC3E}">
        <p14:creationId xmlns:p14="http://schemas.microsoft.com/office/powerpoint/2010/main" val="7246944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9570" name="Rectangle 2"/>
          <p:cNvSpPr>
            <a:spLocks noGrp="1" noChangeArrowheads="1"/>
          </p:cNvSpPr>
          <p:nvPr>
            <p:ph type="title" idx="4294967295"/>
          </p:nvPr>
        </p:nvSpPr>
        <p:spPr>
          <a:xfrm>
            <a:off x="0" y="304800"/>
            <a:ext cx="8763000" cy="1447800"/>
          </a:xfrm>
        </p:spPr>
        <p:txBody>
          <a:bodyPr>
            <a:normAutofit/>
          </a:bodyPr>
          <a:lstStyle/>
          <a:p>
            <a:pPr marL="54864" indent="0" algn="ctr" eaLnBrk="1" fontAlgn="auto" hangingPunct="1">
              <a:spcAft>
                <a:spcPts val="0"/>
              </a:spcAft>
              <a:defRPr/>
            </a:pPr>
            <a:r>
              <a:rPr lang="en-US" sz="3600" dirty="0">
                <a:solidFill>
                  <a:schemeClr val="tx2">
                    <a:tint val="100000"/>
                    <a:shade val="90000"/>
                    <a:satMod val="250000"/>
                    <a:alpha val="100000"/>
                  </a:schemeClr>
                </a:solidFill>
                <a:effectLst/>
                <a:latin typeface="Constantia" pitchFamily="18" charset="0"/>
              </a:rPr>
              <a:t>Grants and Awards Annual</a:t>
            </a:r>
            <a:br>
              <a:rPr lang="en-US" sz="3600" dirty="0">
                <a:solidFill>
                  <a:schemeClr val="tx2">
                    <a:tint val="100000"/>
                    <a:shade val="90000"/>
                    <a:satMod val="250000"/>
                    <a:alpha val="100000"/>
                  </a:schemeClr>
                </a:solidFill>
                <a:effectLst/>
                <a:latin typeface="Constantia" pitchFamily="18" charset="0"/>
              </a:rPr>
            </a:br>
            <a:r>
              <a:rPr lang="en-US" sz="3600" dirty="0">
                <a:solidFill>
                  <a:schemeClr val="tx2">
                    <a:tint val="100000"/>
                    <a:shade val="90000"/>
                    <a:satMod val="250000"/>
                    <a:alpha val="100000"/>
                  </a:schemeClr>
                </a:solidFill>
                <a:effectLst/>
                <a:latin typeface="Constantia" pitchFamily="18" charset="0"/>
              </a:rPr>
              <a:t>Estimate of Income</a:t>
            </a:r>
          </a:p>
        </p:txBody>
      </p:sp>
      <p:sp>
        <p:nvSpPr>
          <p:cNvPr id="24579" name="Text Box 3"/>
          <p:cNvSpPr txBox="1">
            <a:spLocks noChangeArrowheads="1"/>
          </p:cNvSpPr>
          <p:nvPr/>
        </p:nvSpPr>
        <p:spPr bwMode="auto">
          <a:xfrm>
            <a:off x="457200" y="2438401"/>
            <a:ext cx="6019800" cy="24314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en-US" sz="3000" dirty="0">
                <a:solidFill>
                  <a:schemeClr val="tx2">
                    <a:lumMod val="50000"/>
                  </a:schemeClr>
                </a:solidFill>
                <a:latin typeface="Constantia" pitchFamily="18" charset="0"/>
              </a:rPr>
              <a:t>Non-Government</a:t>
            </a:r>
          </a:p>
          <a:p>
            <a:r>
              <a:rPr lang="en-US" sz="3000" dirty="0">
                <a:solidFill>
                  <a:schemeClr val="tx2">
                    <a:lumMod val="50000"/>
                  </a:schemeClr>
                </a:solidFill>
                <a:latin typeface="Constantia" pitchFamily="18" charset="0"/>
              </a:rPr>
              <a:t>Government</a:t>
            </a:r>
          </a:p>
          <a:p>
            <a:r>
              <a:rPr lang="en-US" sz="3000" dirty="0">
                <a:solidFill>
                  <a:schemeClr val="tx2">
                    <a:lumMod val="50000"/>
                  </a:schemeClr>
                </a:solidFill>
                <a:latin typeface="Constantia" pitchFamily="18" charset="0"/>
              </a:rPr>
              <a:t>Contributions</a:t>
            </a:r>
          </a:p>
          <a:p>
            <a:endParaRPr lang="en-US" sz="3000" dirty="0">
              <a:solidFill>
                <a:schemeClr val="tx2">
                  <a:lumMod val="50000"/>
                </a:schemeClr>
              </a:solidFill>
              <a:latin typeface="Constantia" pitchFamily="18" charset="0"/>
            </a:endParaRPr>
          </a:p>
          <a:p>
            <a:r>
              <a:rPr lang="en-US" sz="3200" dirty="0">
                <a:solidFill>
                  <a:schemeClr val="tx2">
                    <a:lumMod val="50000"/>
                  </a:schemeClr>
                </a:solidFill>
                <a:latin typeface="Constantia" pitchFamily="18" charset="0"/>
              </a:rPr>
              <a:t>Total Budgetary Ceiling (2018)</a:t>
            </a:r>
          </a:p>
        </p:txBody>
      </p:sp>
      <p:sp>
        <p:nvSpPr>
          <p:cNvPr id="24580" name="Text Box 4"/>
          <p:cNvSpPr txBox="1">
            <a:spLocks noChangeArrowheads="1"/>
          </p:cNvSpPr>
          <p:nvPr/>
        </p:nvSpPr>
        <p:spPr bwMode="auto">
          <a:xfrm>
            <a:off x="5029200" y="2514600"/>
            <a:ext cx="3578225" cy="24006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algn="r"/>
            <a:r>
              <a:rPr lang="en-US" sz="3000" dirty="0">
                <a:solidFill>
                  <a:schemeClr val="tx2">
                    <a:lumMod val="50000"/>
                  </a:schemeClr>
                </a:solidFill>
                <a:latin typeface="Constantia" pitchFamily="18" charset="0"/>
                <a:cs typeface="Arial" pitchFamily="34" charset="0"/>
              </a:rPr>
              <a:t>$2,319,501 </a:t>
            </a:r>
          </a:p>
          <a:p>
            <a:pPr algn="r"/>
            <a:r>
              <a:rPr lang="en-US" sz="3000" dirty="0">
                <a:solidFill>
                  <a:schemeClr val="tx2">
                    <a:lumMod val="50000"/>
                  </a:schemeClr>
                </a:solidFill>
                <a:latin typeface="Constantia" pitchFamily="18" charset="0"/>
                <a:cs typeface="Arial" pitchFamily="34" charset="0"/>
              </a:rPr>
              <a:t>1,944,007</a:t>
            </a:r>
          </a:p>
          <a:p>
            <a:pPr algn="r"/>
            <a:r>
              <a:rPr lang="en-US" sz="3000" u="sng" dirty="0">
                <a:solidFill>
                  <a:schemeClr val="tx2">
                    <a:lumMod val="50000"/>
                  </a:schemeClr>
                </a:solidFill>
                <a:latin typeface="Constantia" pitchFamily="18" charset="0"/>
                <a:cs typeface="Arial" pitchFamily="34" charset="0"/>
              </a:rPr>
              <a:t>288,047</a:t>
            </a:r>
            <a:r>
              <a:rPr lang="en-US" sz="3000" dirty="0">
                <a:solidFill>
                  <a:schemeClr val="tx2">
                    <a:lumMod val="50000"/>
                  </a:schemeClr>
                </a:solidFill>
                <a:latin typeface="Constantia" pitchFamily="18" charset="0"/>
                <a:cs typeface="Arial" pitchFamily="34" charset="0"/>
              </a:rPr>
              <a:t> </a:t>
            </a:r>
          </a:p>
          <a:p>
            <a:pPr algn="r"/>
            <a:endParaRPr lang="en-US" sz="3000" dirty="0">
              <a:solidFill>
                <a:schemeClr val="tx2">
                  <a:lumMod val="50000"/>
                </a:schemeClr>
              </a:solidFill>
              <a:latin typeface="Constantia" pitchFamily="18" charset="0"/>
              <a:cs typeface="Arial" pitchFamily="34" charset="0"/>
            </a:endParaRPr>
          </a:p>
          <a:p>
            <a:pPr algn="r"/>
            <a:r>
              <a:rPr lang="en-US" sz="3000" dirty="0">
                <a:solidFill>
                  <a:schemeClr val="tx2">
                    <a:lumMod val="50000"/>
                  </a:schemeClr>
                </a:solidFill>
                <a:latin typeface="Constantia" pitchFamily="18" charset="0"/>
                <a:cs typeface="Arial" pitchFamily="34" charset="0"/>
              </a:rPr>
              <a:t>	$4,551,555</a:t>
            </a:r>
          </a:p>
        </p:txBody>
      </p:sp>
      <p:sp>
        <p:nvSpPr>
          <p:cNvPr id="2" name="Slide Number Placeholder 1">
            <a:extLst>
              <a:ext uri="{FF2B5EF4-FFF2-40B4-BE49-F238E27FC236}">
                <a16:creationId xmlns:a16="http://schemas.microsoft.com/office/drawing/2014/main" id="{F95972C1-7CB1-4356-9679-57BDE969B8D3}"/>
              </a:ext>
            </a:extLst>
          </p:cNvPr>
          <p:cNvSpPr>
            <a:spLocks noGrp="1"/>
          </p:cNvSpPr>
          <p:nvPr>
            <p:ph type="sldNum" sz="quarter" idx="12"/>
          </p:nvPr>
        </p:nvSpPr>
        <p:spPr/>
        <p:txBody>
          <a:bodyPr/>
          <a:lstStyle/>
          <a:p>
            <a:pPr>
              <a:defRPr/>
            </a:pPr>
            <a:fld id="{F44103DA-A7CD-4F49-B85C-EE26098005F7}" type="slidenum">
              <a:rPr lang="en-US" smtClean="0"/>
              <a:pPr>
                <a:defRPr/>
              </a:pPr>
              <a:t>15</a:t>
            </a:fld>
            <a:endParaRPr lang="en-US"/>
          </a:p>
        </p:txBody>
      </p:sp>
    </p:spTree>
    <p:extLst>
      <p:ext uri="{BB962C8B-B14F-4D97-AF65-F5344CB8AC3E}">
        <p14:creationId xmlns:p14="http://schemas.microsoft.com/office/powerpoint/2010/main" val="21659611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1618" name="Rectangle 2"/>
          <p:cNvSpPr>
            <a:spLocks noGrp="1" noChangeArrowheads="1"/>
          </p:cNvSpPr>
          <p:nvPr>
            <p:ph type="title" idx="4294967295"/>
          </p:nvPr>
        </p:nvSpPr>
        <p:spPr>
          <a:xfrm>
            <a:off x="0" y="304800"/>
            <a:ext cx="8534400" cy="1371600"/>
          </a:xfrm>
        </p:spPr>
        <p:txBody>
          <a:bodyPr>
            <a:noAutofit/>
          </a:bodyPr>
          <a:lstStyle/>
          <a:p>
            <a:pPr marL="54864" indent="0" algn="ctr" eaLnBrk="1" fontAlgn="auto" hangingPunct="1">
              <a:spcAft>
                <a:spcPts val="0"/>
              </a:spcAft>
              <a:defRPr/>
            </a:pPr>
            <a:r>
              <a:rPr lang="en-US" sz="3600" dirty="0">
                <a:solidFill>
                  <a:schemeClr val="tx2">
                    <a:tint val="100000"/>
                    <a:shade val="90000"/>
                    <a:satMod val="250000"/>
                    <a:alpha val="100000"/>
                  </a:schemeClr>
                </a:solidFill>
                <a:effectLst/>
                <a:latin typeface="Constantia" pitchFamily="18" charset="0"/>
              </a:rPr>
              <a:t>Long-Term Investment </a:t>
            </a:r>
            <a:br>
              <a:rPr lang="en-US" sz="3600" dirty="0">
                <a:solidFill>
                  <a:schemeClr val="tx2">
                    <a:tint val="100000"/>
                    <a:shade val="90000"/>
                    <a:satMod val="250000"/>
                    <a:alpha val="100000"/>
                  </a:schemeClr>
                </a:solidFill>
                <a:effectLst/>
                <a:latin typeface="Constantia" pitchFamily="18" charset="0"/>
              </a:rPr>
            </a:br>
            <a:r>
              <a:rPr lang="en-US" sz="3600" dirty="0">
                <a:solidFill>
                  <a:schemeClr val="tx2">
                    <a:tint val="100000"/>
                    <a:shade val="90000"/>
                    <a:satMod val="250000"/>
                    <a:alpha val="100000"/>
                  </a:schemeClr>
                </a:solidFill>
                <a:effectLst/>
                <a:latin typeface="Constantia" pitchFamily="18" charset="0"/>
              </a:rPr>
              <a:t>Annual Estimate of Income</a:t>
            </a:r>
          </a:p>
        </p:txBody>
      </p:sp>
      <p:sp>
        <p:nvSpPr>
          <p:cNvPr id="25603" name="Text Box 3"/>
          <p:cNvSpPr txBox="1">
            <a:spLocks noChangeArrowheads="1"/>
          </p:cNvSpPr>
          <p:nvPr/>
        </p:nvSpPr>
        <p:spPr bwMode="auto">
          <a:xfrm>
            <a:off x="187037" y="2209800"/>
            <a:ext cx="6781800" cy="40626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r>
              <a:rPr lang="en-US" sz="3000" dirty="0">
                <a:solidFill>
                  <a:schemeClr val="tx2">
                    <a:lumMod val="50000"/>
                  </a:schemeClr>
                </a:solidFill>
                <a:latin typeface="Constantia" pitchFamily="18" charset="0"/>
              </a:rPr>
              <a:t>Budgeted FY 2018 Revenue</a:t>
            </a:r>
            <a:r>
              <a:rPr lang="en-US" sz="3000" b="1" dirty="0">
                <a:solidFill>
                  <a:schemeClr val="tx2">
                    <a:lumMod val="50000"/>
                  </a:schemeClr>
                </a:solidFill>
                <a:latin typeface="Constantia" pitchFamily="18" charset="0"/>
              </a:rPr>
              <a:t> </a:t>
            </a:r>
          </a:p>
          <a:p>
            <a:endParaRPr lang="en-US" sz="3000" b="1" dirty="0">
              <a:solidFill>
                <a:schemeClr val="tx2">
                  <a:lumMod val="50000"/>
                </a:schemeClr>
              </a:solidFill>
              <a:latin typeface="Constantia" pitchFamily="18" charset="0"/>
            </a:endParaRPr>
          </a:p>
          <a:p>
            <a:r>
              <a:rPr lang="en-US" sz="3000" dirty="0">
                <a:solidFill>
                  <a:schemeClr val="tx2">
                    <a:lumMod val="50000"/>
                  </a:schemeClr>
                </a:solidFill>
                <a:latin typeface="Constantia" pitchFamily="18" charset="0"/>
              </a:rPr>
              <a:t>Budgeted FY 2018 Revenue &amp; Transfers</a:t>
            </a:r>
            <a:r>
              <a:rPr lang="en-US" sz="3000" b="1" dirty="0">
                <a:solidFill>
                  <a:schemeClr val="tx2">
                    <a:lumMod val="50000"/>
                  </a:schemeClr>
                </a:solidFill>
                <a:latin typeface="Constantia" pitchFamily="18" charset="0"/>
              </a:rPr>
              <a:t>         </a:t>
            </a:r>
          </a:p>
          <a:p>
            <a:pPr lvl="2"/>
            <a:r>
              <a:rPr lang="en-US" sz="3000" b="1" dirty="0">
                <a:solidFill>
                  <a:schemeClr val="tx2">
                    <a:lumMod val="50000"/>
                  </a:schemeClr>
                </a:solidFill>
                <a:latin typeface="Constantia" pitchFamily="18" charset="0"/>
              </a:rPr>
              <a:t> </a:t>
            </a:r>
            <a:r>
              <a:rPr lang="en-US" sz="2400" dirty="0">
                <a:solidFill>
                  <a:schemeClr val="tx2">
                    <a:lumMod val="50000"/>
                  </a:schemeClr>
                </a:solidFill>
                <a:latin typeface="Constantia" pitchFamily="18" charset="0"/>
              </a:rPr>
              <a:t>Interest/Dividend Transfer to GF</a:t>
            </a:r>
          </a:p>
          <a:p>
            <a:pPr lvl="2"/>
            <a:r>
              <a:rPr lang="en-US" sz="2400" dirty="0">
                <a:solidFill>
                  <a:schemeClr val="tx2">
                    <a:lumMod val="50000"/>
                  </a:schemeClr>
                </a:solidFill>
                <a:latin typeface="Constantia" pitchFamily="18" charset="0"/>
              </a:rPr>
              <a:t> Spectrum Interest/Dividends</a:t>
            </a:r>
          </a:p>
          <a:p>
            <a:pPr lvl="2"/>
            <a:r>
              <a:rPr lang="en-US" sz="2400" dirty="0">
                <a:solidFill>
                  <a:schemeClr val="tx2">
                    <a:lumMod val="50000"/>
                  </a:schemeClr>
                </a:solidFill>
                <a:latin typeface="Constantia" pitchFamily="18" charset="0"/>
              </a:rPr>
              <a:t> Life Member Dues</a:t>
            </a:r>
          </a:p>
          <a:p>
            <a:r>
              <a:rPr lang="en-US" sz="3000" dirty="0">
                <a:solidFill>
                  <a:schemeClr val="tx2">
                    <a:lumMod val="50000"/>
                  </a:schemeClr>
                </a:solidFill>
                <a:latin typeface="Constantia" pitchFamily="18" charset="0"/>
              </a:rPr>
              <a:t>Total LT Investment Distribution</a:t>
            </a:r>
          </a:p>
          <a:p>
            <a:endParaRPr lang="en-US" sz="3000" dirty="0">
              <a:solidFill>
                <a:schemeClr val="tx2">
                  <a:lumMod val="50000"/>
                </a:schemeClr>
              </a:solidFill>
              <a:latin typeface="Constantia" pitchFamily="18" charset="0"/>
            </a:endParaRPr>
          </a:p>
          <a:p>
            <a:r>
              <a:rPr lang="en-US" sz="3000" dirty="0">
                <a:solidFill>
                  <a:schemeClr val="tx2">
                    <a:lumMod val="50000"/>
                  </a:schemeClr>
                </a:solidFill>
                <a:latin typeface="Constantia" pitchFamily="18" charset="0"/>
              </a:rPr>
              <a:t>Total Budgetary Ceiling (2018)</a:t>
            </a:r>
          </a:p>
        </p:txBody>
      </p:sp>
      <p:sp>
        <p:nvSpPr>
          <p:cNvPr id="25604" name="Text Box 4"/>
          <p:cNvSpPr txBox="1">
            <a:spLocks noChangeArrowheads="1"/>
          </p:cNvSpPr>
          <p:nvPr/>
        </p:nvSpPr>
        <p:spPr bwMode="auto">
          <a:xfrm>
            <a:off x="6172200" y="2216499"/>
            <a:ext cx="2682875" cy="42473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algn="r"/>
            <a:r>
              <a:rPr lang="en-US" sz="3000" dirty="0">
                <a:solidFill>
                  <a:schemeClr val="tx2">
                    <a:lumMod val="50000"/>
                  </a:schemeClr>
                </a:solidFill>
                <a:latin typeface="Constantia" pitchFamily="18" charset="0"/>
                <a:cs typeface="Arial" pitchFamily="34" charset="0"/>
              </a:rPr>
              <a:t>$1,702,429</a:t>
            </a:r>
          </a:p>
          <a:p>
            <a:pPr algn="r"/>
            <a:endParaRPr lang="en-US" sz="3000" dirty="0">
              <a:latin typeface="Constantia" pitchFamily="18" charset="0"/>
              <a:cs typeface="Arial" pitchFamily="34" charset="0"/>
            </a:endParaRPr>
          </a:p>
          <a:p>
            <a:pPr algn="r"/>
            <a:endParaRPr lang="en-US" sz="3000" dirty="0">
              <a:latin typeface="Constantia" pitchFamily="18" charset="0"/>
              <a:cs typeface="Arial" pitchFamily="34" charset="0"/>
            </a:endParaRPr>
          </a:p>
          <a:p>
            <a:pPr algn="r"/>
            <a:r>
              <a:rPr lang="en-US" sz="3000" dirty="0">
                <a:solidFill>
                  <a:srgbClr val="FF0000"/>
                </a:solidFill>
                <a:latin typeface="Constantia" pitchFamily="18" charset="0"/>
                <a:cs typeface="Arial" pitchFamily="34" charset="0"/>
              </a:rPr>
              <a:t>$(588,583)</a:t>
            </a:r>
          </a:p>
          <a:p>
            <a:pPr algn="r"/>
            <a:r>
              <a:rPr lang="en-US" sz="3000" dirty="0">
                <a:solidFill>
                  <a:schemeClr val="tx2">
                    <a:lumMod val="50000"/>
                  </a:schemeClr>
                </a:solidFill>
                <a:latin typeface="Constantia" pitchFamily="18" charset="0"/>
                <a:cs typeface="Arial" pitchFamily="34" charset="0"/>
              </a:rPr>
              <a:t>$221,188</a:t>
            </a:r>
          </a:p>
          <a:p>
            <a:pPr algn="r"/>
            <a:r>
              <a:rPr lang="en-US" sz="3000" u="sng" dirty="0">
                <a:solidFill>
                  <a:srgbClr val="FF0000"/>
                </a:solidFill>
                <a:latin typeface="Constantia" pitchFamily="18" charset="0"/>
                <a:cs typeface="Arial" pitchFamily="34" charset="0"/>
              </a:rPr>
              <a:t>$(85,825)</a:t>
            </a:r>
          </a:p>
          <a:p>
            <a:pPr algn="r"/>
            <a:r>
              <a:rPr lang="en-US" sz="3000" dirty="0">
                <a:solidFill>
                  <a:srgbClr val="FF0000"/>
                </a:solidFill>
                <a:latin typeface="Constantia" pitchFamily="18" charset="0"/>
                <a:cs typeface="Arial" pitchFamily="34" charset="0"/>
              </a:rPr>
              <a:t>($453,220)</a:t>
            </a:r>
            <a:endParaRPr lang="en-US" sz="3000" dirty="0">
              <a:solidFill>
                <a:schemeClr val="tx2">
                  <a:lumMod val="50000"/>
                </a:schemeClr>
              </a:solidFill>
              <a:latin typeface="Constantia" pitchFamily="18" charset="0"/>
              <a:cs typeface="Arial" pitchFamily="34" charset="0"/>
            </a:endParaRPr>
          </a:p>
          <a:p>
            <a:pPr algn="r"/>
            <a:endParaRPr lang="en-US" sz="3000" dirty="0">
              <a:solidFill>
                <a:schemeClr val="tx2">
                  <a:lumMod val="50000"/>
                </a:schemeClr>
              </a:solidFill>
              <a:latin typeface="Constantia" pitchFamily="18" charset="0"/>
              <a:cs typeface="Arial" pitchFamily="34" charset="0"/>
            </a:endParaRPr>
          </a:p>
          <a:p>
            <a:pPr algn="r"/>
            <a:r>
              <a:rPr lang="en-US" sz="3000" dirty="0">
                <a:solidFill>
                  <a:schemeClr val="tx2">
                    <a:lumMod val="50000"/>
                  </a:schemeClr>
                </a:solidFill>
                <a:latin typeface="Constantia" pitchFamily="18" charset="0"/>
                <a:cs typeface="Arial" pitchFamily="34" charset="0"/>
              </a:rPr>
              <a:t>$1,249,209</a:t>
            </a:r>
          </a:p>
        </p:txBody>
      </p:sp>
      <p:sp>
        <p:nvSpPr>
          <p:cNvPr id="25606" name="Text Box 6"/>
          <p:cNvSpPr txBox="1">
            <a:spLocks noChangeArrowheads="1"/>
          </p:cNvSpPr>
          <p:nvPr/>
        </p:nvSpPr>
        <p:spPr bwMode="auto">
          <a:xfrm>
            <a:off x="7772400" y="228600"/>
            <a:ext cx="18415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endParaRPr lang="en-US" sz="1600" b="1">
              <a:solidFill>
                <a:schemeClr val="hlink"/>
              </a:solidFill>
              <a:latin typeface="Arial" pitchFamily="34" charset="0"/>
            </a:endParaRPr>
          </a:p>
        </p:txBody>
      </p:sp>
      <p:sp>
        <p:nvSpPr>
          <p:cNvPr id="2" name="Slide Number Placeholder 1">
            <a:extLst>
              <a:ext uri="{FF2B5EF4-FFF2-40B4-BE49-F238E27FC236}">
                <a16:creationId xmlns:a16="http://schemas.microsoft.com/office/drawing/2014/main" id="{95C25C91-348F-4A26-8D72-4ADC749F481D}"/>
              </a:ext>
            </a:extLst>
          </p:cNvPr>
          <p:cNvSpPr>
            <a:spLocks noGrp="1"/>
          </p:cNvSpPr>
          <p:nvPr>
            <p:ph type="sldNum" sz="quarter" idx="12"/>
          </p:nvPr>
        </p:nvSpPr>
        <p:spPr/>
        <p:txBody>
          <a:bodyPr/>
          <a:lstStyle/>
          <a:p>
            <a:pPr>
              <a:defRPr/>
            </a:pPr>
            <a:fld id="{F44103DA-A7CD-4F49-B85C-EE26098005F7}" type="slidenum">
              <a:rPr lang="en-US" smtClean="0"/>
              <a:pPr>
                <a:defRPr/>
              </a:pPr>
              <a:t>16</a:t>
            </a:fld>
            <a:endParaRPr lang="en-US"/>
          </a:p>
        </p:txBody>
      </p:sp>
    </p:spTree>
    <p:extLst>
      <p:ext uri="{BB962C8B-B14F-4D97-AF65-F5344CB8AC3E}">
        <p14:creationId xmlns:p14="http://schemas.microsoft.com/office/powerpoint/2010/main" val="728164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7762" name="Rectangle 2"/>
          <p:cNvSpPr>
            <a:spLocks noGrp="1" noChangeArrowheads="1"/>
          </p:cNvSpPr>
          <p:nvPr>
            <p:ph type="title"/>
          </p:nvPr>
        </p:nvSpPr>
        <p:spPr>
          <a:xfrm>
            <a:off x="990600" y="457200"/>
            <a:ext cx="6705600" cy="1066800"/>
          </a:xfrm>
        </p:spPr>
        <p:txBody>
          <a:bodyPr>
            <a:normAutofit/>
          </a:bodyPr>
          <a:lstStyle/>
          <a:p>
            <a:pPr marL="54864" indent="0" algn="ctr" eaLnBrk="1" fontAlgn="auto" hangingPunct="1">
              <a:spcAft>
                <a:spcPts val="0"/>
              </a:spcAft>
              <a:defRPr/>
            </a:pPr>
            <a:r>
              <a:rPr lang="en-US" sz="4000" b="1" dirty="0">
                <a:solidFill>
                  <a:schemeClr val="tx2">
                    <a:tint val="100000"/>
                    <a:shade val="90000"/>
                    <a:satMod val="250000"/>
                    <a:alpha val="100000"/>
                  </a:schemeClr>
                </a:solidFill>
                <a:effectLst/>
                <a:latin typeface="Constantia" pitchFamily="18" charset="0"/>
              </a:rPr>
              <a:t>REQUEST OF COUNCIL</a:t>
            </a:r>
            <a:r>
              <a:rPr lang="en-US" sz="4000" b="1" dirty="0">
                <a:solidFill>
                  <a:schemeClr val="tx1"/>
                </a:solidFill>
                <a:effectLst/>
                <a:latin typeface="Constantia" pitchFamily="18" charset="0"/>
              </a:rPr>
              <a:t> </a:t>
            </a:r>
            <a:r>
              <a:rPr lang="en-US" sz="4000" b="1" dirty="0">
                <a:solidFill>
                  <a:schemeClr val="tx2">
                    <a:tint val="100000"/>
                    <a:shade val="90000"/>
                    <a:satMod val="250000"/>
                    <a:alpha val="100000"/>
                  </a:schemeClr>
                </a:solidFill>
                <a:effectLst/>
                <a:latin typeface="Constantia" pitchFamily="18" charset="0"/>
              </a:rPr>
              <a:t>   </a:t>
            </a:r>
          </a:p>
        </p:txBody>
      </p:sp>
      <p:sp>
        <p:nvSpPr>
          <p:cNvPr id="29699" name="Rectangle 3"/>
          <p:cNvSpPr>
            <a:spLocks noGrp="1" noChangeArrowheads="1"/>
          </p:cNvSpPr>
          <p:nvPr>
            <p:ph sz="quarter" idx="1"/>
          </p:nvPr>
        </p:nvSpPr>
        <p:spPr>
          <a:xfrm>
            <a:off x="762000" y="2895600"/>
            <a:ext cx="7543800" cy="2895600"/>
          </a:xfrm>
        </p:spPr>
        <p:txBody>
          <a:bodyPr>
            <a:normAutofit/>
          </a:bodyPr>
          <a:lstStyle/>
          <a:p>
            <a:pPr algn="ctr" eaLnBrk="1" hangingPunct="1">
              <a:lnSpc>
                <a:spcPct val="90000"/>
              </a:lnSpc>
              <a:buFont typeface="Wingdings" pitchFamily="2" charset="2"/>
              <a:buNone/>
            </a:pPr>
            <a:r>
              <a:rPr lang="en-US" sz="4800" dirty="0">
                <a:solidFill>
                  <a:schemeClr val="tx2">
                    <a:lumMod val="75000"/>
                  </a:schemeClr>
                </a:solidFill>
                <a:latin typeface="Constantia" pitchFamily="18" charset="0"/>
              </a:rPr>
              <a:t>Approval of Fiscal Year 2018</a:t>
            </a:r>
          </a:p>
          <a:p>
            <a:pPr algn="ctr" eaLnBrk="1" hangingPunct="1">
              <a:lnSpc>
                <a:spcPct val="90000"/>
              </a:lnSpc>
              <a:buFont typeface="Wingdings" pitchFamily="2" charset="2"/>
              <a:buNone/>
            </a:pPr>
            <a:r>
              <a:rPr lang="en-US" sz="4800" dirty="0">
                <a:solidFill>
                  <a:schemeClr val="tx2">
                    <a:lumMod val="75000"/>
                  </a:schemeClr>
                </a:solidFill>
                <a:latin typeface="Constantia" pitchFamily="18" charset="0"/>
              </a:rPr>
              <a:t> Budgetary Ceiling of</a:t>
            </a:r>
          </a:p>
          <a:p>
            <a:pPr algn="ctr" eaLnBrk="1" hangingPunct="1">
              <a:lnSpc>
                <a:spcPct val="90000"/>
              </a:lnSpc>
              <a:buFont typeface="Wingdings" pitchFamily="2" charset="2"/>
              <a:buNone/>
            </a:pPr>
            <a:r>
              <a:rPr lang="en-US" sz="4800" dirty="0">
                <a:solidFill>
                  <a:schemeClr val="tx2">
                    <a:lumMod val="75000"/>
                  </a:schemeClr>
                </a:solidFill>
                <a:latin typeface="Constantia" pitchFamily="18" charset="0"/>
              </a:rPr>
              <a:t>$66,674,990</a:t>
            </a:r>
          </a:p>
          <a:p>
            <a:pPr algn="ctr" eaLnBrk="1" hangingPunct="1">
              <a:lnSpc>
                <a:spcPct val="90000"/>
              </a:lnSpc>
              <a:buFont typeface="Wingdings" pitchFamily="2" charset="2"/>
              <a:buNone/>
            </a:pPr>
            <a:endParaRPr lang="en-US" sz="5400" dirty="0">
              <a:solidFill>
                <a:schemeClr val="tx2">
                  <a:lumMod val="75000"/>
                </a:schemeClr>
              </a:solidFill>
              <a:latin typeface="Constantia" pitchFamily="18" charset="0"/>
            </a:endParaRPr>
          </a:p>
        </p:txBody>
      </p:sp>
      <p:sp>
        <p:nvSpPr>
          <p:cNvPr id="2" name="Slide Number Placeholder 1">
            <a:extLst>
              <a:ext uri="{FF2B5EF4-FFF2-40B4-BE49-F238E27FC236}">
                <a16:creationId xmlns:a16="http://schemas.microsoft.com/office/drawing/2014/main" id="{DB6DDC76-F30C-49F9-A27B-23867EFABA8C}"/>
              </a:ext>
            </a:extLst>
          </p:cNvPr>
          <p:cNvSpPr>
            <a:spLocks noGrp="1"/>
          </p:cNvSpPr>
          <p:nvPr>
            <p:ph type="sldNum" sz="quarter" idx="12"/>
          </p:nvPr>
        </p:nvSpPr>
        <p:spPr/>
        <p:txBody>
          <a:bodyPr/>
          <a:lstStyle/>
          <a:p>
            <a:pPr>
              <a:defRPr/>
            </a:pPr>
            <a:fld id="{D7FE81D9-A5F2-4EC8-9E22-8ED3F110DD9D}" type="slidenum">
              <a:rPr lang="en-US" smtClean="0"/>
              <a:pPr>
                <a:defRPr/>
              </a:pPr>
              <a:t>17</a:t>
            </a:fld>
            <a:endParaRPr lang="en-US"/>
          </a:p>
        </p:txBody>
      </p:sp>
    </p:spTree>
    <p:extLst>
      <p:ext uri="{BB962C8B-B14F-4D97-AF65-F5344CB8AC3E}">
        <p14:creationId xmlns:p14="http://schemas.microsoft.com/office/powerpoint/2010/main" val="21024374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Title 4"/>
          <p:cNvSpPr>
            <a:spLocks noGrp="1"/>
          </p:cNvSpPr>
          <p:nvPr>
            <p:ph type="title"/>
          </p:nvPr>
        </p:nvSpPr>
        <p:spPr>
          <a:xfrm>
            <a:off x="762000" y="304800"/>
            <a:ext cx="7772400" cy="1752600"/>
          </a:xfrm>
        </p:spPr>
        <p:txBody>
          <a:bodyPr>
            <a:normAutofit/>
          </a:bodyPr>
          <a:lstStyle/>
          <a:p>
            <a:pPr algn="ctr"/>
            <a:r>
              <a:rPr lang="en-US" sz="4800" dirty="0">
                <a:solidFill>
                  <a:schemeClr val="tx1"/>
                </a:solidFill>
                <a:latin typeface="+mn-lt"/>
              </a:rPr>
              <a:t>Mark Your Ballot</a:t>
            </a:r>
          </a:p>
        </p:txBody>
      </p:sp>
      <p:sp>
        <p:nvSpPr>
          <p:cNvPr id="6" name="Text Placeholder 5"/>
          <p:cNvSpPr>
            <a:spLocks noGrp="1"/>
          </p:cNvSpPr>
          <p:nvPr>
            <p:ph type="body" idx="1"/>
          </p:nvPr>
        </p:nvSpPr>
        <p:spPr>
          <a:xfrm>
            <a:off x="722313" y="2895600"/>
            <a:ext cx="7772400" cy="990600"/>
          </a:xfrm>
        </p:spPr>
        <p:txBody>
          <a:bodyPr>
            <a:normAutofit fontScale="62500" lnSpcReduction="20000"/>
          </a:bodyPr>
          <a:lstStyle/>
          <a:p>
            <a:endParaRPr lang="en-US" dirty="0"/>
          </a:p>
          <a:p>
            <a:pPr algn="ctr"/>
            <a:r>
              <a:rPr lang="en-US" sz="7700" dirty="0">
                <a:solidFill>
                  <a:schemeClr val="tx1"/>
                </a:solidFill>
              </a:rPr>
              <a:t>FY18 Budgetary Ceiling</a:t>
            </a:r>
          </a:p>
        </p:txBody>
      </p:sp>
      <p:sp>
        <p:nvSpPr>
          <p:cNvPr id="3" name="Slide Number Placeholder 2"/>
          <p:cNvSpPr>
            <a:spLocks noGrp="1"/>
          </p:cNvSpPr>
          <p:nvPr>
            <p:ph type="sldNum" sz="quarter" idx="12"/>
          </p:nvPr>
        </p:nvSpPr>
        <p:spPr/>
        <p:txBody>
          <a:bodyPr/>
          <a:lstStyle/>
          <a:p>
            <a:pPr>
              <a:defRPr/>
            </a:pPr>
            <a:fld id="{D7FE81D9-A5F2-4EC8-9E22-8ED3F110DD9D}" type="slidenum">
              <a:rPr lang="en-US" smtClean="0"/>
              <a:pPr>
                <a:defRPr/>
              </a:pPr>
              <a:t>18</a:t>
            </a:fld>
            <a:endParaRPr lang="en-US"/>
          </a:p>
        </p:txBody>
      </p:sp>
    </p:spTree>
    <p:extLst>
      <p:ext uri="{BB962C8B-B14F-4D97-AF65-F5344CB8AC3E}">
        <p14:creationId xmlns:p14="http://schemas.microsoft.com/office/powerpoint/2010/main" val="4590828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9810" name="Rectangle 2"/>
          <p:cNvSpPr>
            <a:spLocks noGrp="1" noChangeArrowheads="1"/>
          </p:cNvSpPr>
          <p:nvPr>
            <p:ph type="ctrTitle"/>
          </p:nvPr>
        </p:nvSpPr>
        <p:spPr>
          <a:xfrm>
            <a:off x="685800" y="1295400"/>
            <a:ext cx="7543800" cy="3886200"/>
          </a:xfrm>
        </p:spPr>
        <p:txBody>
          <a:bodyPr>
            <a:noAutofit/>
          </a:bodyPr>
          <a:lstStyle/>
          <a:p>
            <a:pPr indent="0" eaLnBrk="1" fontAlgn="auto" hangingPunct="1">
              <a:spcAft>
                <a:spcPts val="0"/>
              </a:spcAft>
              <a:defRPr/>
            </a:pPr>
            <a:r>
              <a:rPr lang="en-US" sz="6600" dirty="0">
                <a:solidFill>
                  <a:srgbClr val="FF0000"/>
                </a:solidFill>
                <a:effectLst/>
                <a:latin typeface="Constantia" pitchFamily="18" charset="0"/>
              </a:rPr>
              <a:t>Thank You </a:t>
            </a:r>
            <a:r>
              <a:rPr lang="en-US" sz="4400" dirty="0">
                <a:solidFill>
                  <a:schemeClr val="tx2">
                    <a:tint val="100000"/>
                    <a:shade val="90000"/>
                    <a:satMod val="250000"/>
                    <a:alpha val="100000"/>
                  </a:schemeClr>
                </a:solidFill>
                <a:effectLst/>
                <a:latin typeface="Constantia" pitchFamily="18" charset="0"/>
              </a:rPr>
              <a:t/>
            </a:r>
            <a:br>
              <a:rPr lang="en-US" sz="4400" dirty="0">
                <a:solidFill>
                  <a:schemeClr val="tx2">
                    <a:tint val="100000"/>
                    <a:shade val="90000"/>
                    <a:satMod val="250000"/>
                    <a:alpha val="100000"/>
                  </a:schemeClr>
                </a:solidFill>
                <a:effectLst/>
                <a:latin typeface="Constantia" pitchFamily="18" charset="0"/>
              </a:rPr>
            </a:br>
            <a:r>
              <a:rPr lang="en-US" sz="4400" dirty="0">
                <a:solidFill>
                  <a:schemeClr val="tx2">
                    <a:tint val="100000"/>
                    <a:shade val="90000"/>
                    <a:satMod val="250000"/>
                    <a:alpha val="100000"/>
                  </a:schemeClr>
                </a:solidFill>
                <a:effectLst/>
                <a:latin typeface="Constantia" pitchFamily="18" charset="0"/>
              </a:rPr>
              <a:t/>
            </a:r>
            <a:br>
              <a:rPr lang="en-US" sz="4400" dirty="0">
                <a:solidFill>
                  <a:schemeClr val="tx2">
                    <a:tint val="100000"/>
                    <a:shade val="90000"/>
                    <a:satMod val="250000"/>
                    <a:alpha val="100000"/>
                  </a:schemeClr>
                </a:solidFill>
                <a:effectLst/>
                <a:latin typeface="Constantia" pitchFamily="18" charset="0"/>
              </a:rPr>
            </a:br>
            <a:r>
              <a:rPr lang="en-US" sz="4400" dirty="0">
                <a:solidFill>
                  <a:schemeClr val="tx2">
                    <a:tint val="100000"/>
                    <a:shade val="90000"/>
                    <a:satMod val="250000"/>
                    <a:alpha val="100000"/>
                  </a:schemeClr>
                </a:solidFill>
                <a:effectLst/>
                <a:latin typeface="Constantia" pitchFamily="18" charset="0"/>
              </a:rPr>
              <a:t/>
            </a:r>
            <a:br>
              <a:rPr lang="en-US" sz="4400" dirty="0">
                <a:solidFill>
                  <a:schemeClr val="tx2">
                    <a:tint val="100000"/>
                    <a:shade val="90000"/>
                    <a:satMod val="250000"/>
                    <a:alpha val="100000"/>
                  </a:schemeClr>
                </a:solidFill>
                <a:effectLst/>
                <a:latin typeface="Constantia" pitchFamily="18" charset="0"/>
              </a:rPr>
            </a:br>
            <a:endParaRPr lang="en-US" sz="4400" dirty="0">
              <a:solidFill>
                <a:schemeClr val="tx2">
                  <a:tint val="100000"/>
                  <a:shade val="90000"/>
                  <a:satMod val="250000"/>
                  <a:alpha val="100000"/>
                </a:schemeClr>
              </a:solidFill>
              <a:effectLst/>
              <a:latin typeface="Constantia" pitchFamily="18"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95400" y="3505200"/>
            <a:ext cx="6400800" cy="1295400"/>
          </a:xfrm>
        </p:spPr>
        <p:txBody>
          <a:bodyPr>
            <a:normAutofit lnSpcReduction="10000"/>
          </a:bodyPr>
          <a:lstStyle/>
          <a:p>
            <a:r>
              <a:rPr lang="en-US" sz="2400" i="1" dirty="0">
                <a:latin typeface="Constantia" pitchFamily="18" charset="0"/>
              </a:rPr>
              <a:t>Reviewed by BARC and </a:t>
            </a:r>
          </a:p>
          <a:p>
            <a:r>
              <a:rPr lang="en-US" sz="2400" i="1" dirty="0">
                <a:latin typeface="Constantia" pitchFamily="18" charset="0"/>
              </a:rPr>
              <a:t>the Executive Board at their </a:t>
            </a:r>
          </a:p>
          <a:p>
            <a:r>
              <a:rPr lang="en-US" sz="2400" i="1" dirty="0">
                <a:latin typeface="Constantia" pitchFamily="18" charset="0"/>
              </a:rPr>
              <a:t>2017 Spring Meetings</a:t>
            </a:r>
          </a:p>
        </p:txBody>
      </p:sp>
      <p:sp>
        <p:nvSpPr>
          <p:cNvPr id="2" name="Title 1"/>
          <p:cNvSpPr>
            <a:spLocks noGrp="1"/>
          </p:cNvSpPr>
          <p:nvPr>
            <p:ph type="ctrTitle"/>
          </p:nvPr>
        </p:nvSpPr>
        <p:spPr/>
        <p:txBody>
          <a:bodyPr/>
          <a:lstStyle/>
          <a:p>
            <a:r>
              <a:rPr lang="en-US" dirty="0">
                <a:solidFill>
                  <a:srgbClr val="FF0000"/>
                </a:solidFill>
                <a:latin typeface="Constantia" pitchFamily="18" charset="0"/>
              </a:rPr>
              <a:t>FY 2018 Preliminary Budget</a:t>
            </a:r>
          </a:p>
        </p:txBody>
      </p:sp>
      <p:sp>
        <p:nvSpPr>
          <p:cNvPr id="4" name="Slide Number Placeholder 1">
            <a:extLst>
              <a:ext uri="{FF2B5EF4-FFF2-40B4-BE49-F238E27FC236}">
                <a16:creationId xmlns:a16="http://schemas.microsoft.com/office/drawing/2014/main" id="{CFEF4B5B-147E-4E7D-95A9-F321092FFE83}"/>
              </a:ext>
            </a:extLst>
          </p:cNvPr>
          <p:cNvSpPr>
            <a:spLocks noGrp="1"/>
          </p:cNvSpPr>
          <p:nvPr>
            <p:ph type="sldNum" sz="quarter" idx="12"/>
          </p:nvPr>
        </p:nvSpPr>
        <p:spPr>
          <a:xfrm>
            <a:off x="146304" y="6208776"/>
            <a:ext cx="457200" cy="457200"/>
          </a:xfrm>
        </p:spPr>
        <p:txBody>
          <a:bodyPr/>
          <a:lstStyle/>
          <a:p>
            <a:pPr>
              <a:defRPr/>
            </a:pPr>
            <a:r>
              <a:rPr lang="en-US" dirty="0"/>
              <a:t>2</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normAutofit fontScale="90000"/>
          </a:bodyPr>
          <a:lstStyle/>
          <a:p>
            <a:pPr eaLnBrk="1" hangingPunct="1"/>
            <a:r>
              <a:rPr lang="en-US" sz="3600" dirty="0">
                <a:latin typeface="Constantia" pitchFamily="18" charset="0"/>
              </a:rPr>
              <a:t>ALA Programmatic </a:t>
            </a:r>
            <a:br>
              <a:rPr lang="en-US" sz="3600" dirty="0">
                <a:latin typeface="Constantia" pitchFamily="18" charset="0"/>
              </a:rPr>
            </a:br>
            <a:r>
              <a:rPr lang="en-US" sz="3600" dirty="0">
                <a:latin typeface="Constantia" pitchFamily="18" charset="0"/>
              </a:rPr>
              <a:t>Priorities </a:t>
            </a:r>
            <a:r>
              <a:rPr lang="en-US" sz="3000" dirty="0">
                <a:latin typeface="Constantia" pitchFamily="18" charset="0"/>
              </a:rPr>
              <a:t>– </a:t>
            </a:r>
            <a:r>
              <a:rPr lang="en-US" sz="1800" i="1" dirty="0">
                <a:latin typeface="Constantia" pitchFamily="18" charset="0"/>
              </a:rPr>
              <a:t>Aligned with the FY 2018 Budget</a:t>
            </a:r>
          </a:p>
        </p:txBody>
      </p:sp>
      <p:sp>
        <p:nvSpPr>
          <p:cNvPr id="14341" name="Slide Number Placeholder 4"/>
          <p:cNvSpPr>
            <a:spLocks noGrp="1"/>
          </p:cNvSpPr>
          <p:nvPr>
            <p:ph type="sldNum" sz="quarter" idx="12"/>
          </p:nvPr>
        </p:nvSpPr>
        <p:spPr>
          <a:noFill/>
        </p:spPr>
        <p:txBody>
          <a:bodyPr/>
          <a:lstStyle/>
          <a:p>
            <a:fld id="{AF031367-792F-4074-8604-B4249007A0B3}" type="slidenum">
              <a:rPr lang="en-US" smtClean="0"/>
              <a:pPr/>
              <a:t>3</a:t>
            </a:fld>
            <a:endParaRPr lang="en-US"/>
          </a:p>
        </p:txBody>
      </p:sp>
      <p:sp>
        <p:nvSpPr>
          <p:cNvPr id="14339" name="Content Placeholder 3"/>
          <p:cNvSpPr>
            <a:spLocks noGrp="1"/>
          </p:cNvSpPr>
          <p:nvPr>
            <p:ph sz="quarter" idx="1"/>
          </p:nvPr>
        </p:nvSpPr>
        <p:spPr>
          <a:xfrm>
            <a:off x="838200" y="2057400"/>
            <a:ext cx="3652838" cy="3962400"/>
          </a:xfrm>
        </p:spPr>
        <p:txBody>
          <a:bodyPr/>
          <a:lstStyle/>
          <a:p>
            <a:pPr>
              <a:lnSpc>
                <a:spcPct val="70000"/>
              </a:lnSpc>
              <a:buFont typeface="Wingdings" pitchFamily="2" charset="2"/>
              <a:buChar char="§"/>
            </a:pPr>
            <a:r>
              <a:rPr lang="en-US" dirty="0">
                <a:solidFill>
                  <a:srgbClr val="000000"/>
                </a:solidFill>
                <a:latin typeface="Constantia" pitchFamily="18" charset="0"/>
                <a:cs typeface="Arial" pitchFamily="34" charset="0"/>
              </a:rPr>
              <a:t>Advocacy for Libraries and the Profession</a:t>
            </a:r>
          </a:p>
          <a:p>
            <a:pPr>
              <a:lnSpc>
                <a:spcPct val="70000"/>
              </a:lnSpc>
              <a:buFont typeface="Wingdings" pitchFamily="2" charset="2"/>
              <a:buChar char="§"/>
            </a:pPr>
            <a:endParaRPr lang="en-US" dirty="0">
              <a:solidFill>
                <a:srgbClr val="000000"/>
              </a:solidFill>
              <a:latin typeface="Constantia" pitchFamily="18" charset="0"/>
              <a:cs typeface="Arial" pitchFamily="34" charset="0"/>
            </a:endParaRPr>
          </a:p>
          <a:p>
            <a:pPr>
              <a:lnSpc>
                <a:spcPct val="70000"/>
              </a:lnSpc>
              <a:buFont typeface="Wingdings" pitchFamily="2" charset="2"/>
              <a:buChar char="§"/>
            </a:pPr>
            <a:r>
              <a:rPr lang="en-US" dirty="0">
                <a:solidFill>
                  <a:srgbClr val="000000"/>
                </a:solidFill>
                <a:latin typeface="Constantia" pitchFamily="18" charset="0"/>
                <a:cs typeface="Arial" pitchFamily="34" charset="0"/>
              </a:rPr>
              <a:t>Diversity</a:t>
            </a:r>
          </a:p>
          <a:p>
            <a:pPr>
              <a:lnSpc>
                <a:spcPct val="70000"/>
              </a:lnSpc>
              <a:buFont typeface="Wingdings" pitchFamily="2" charset="2"/>
              <a:buChar char="§"/>
            </a:pPr>
            <a:endParaRPr lang="en-US" dirty="0">
              <a:solidFill>
                <a:srgbClr val="000000"/>
              </a:solidFill>
              <a:latin typeface="Constantia" pitchFamily="18" charset="0"/>
              <a:cs typeface="Arial" pitchFamily="34" charset="0"/>
            </a:endParaRPr>
          </a:p>
          <a:p>
            <a:pPr>
              <a:lnSpc>
                <a:spcPct val="70000"/>
              </a:lnSpc>
              <a:buFont typeface="Wingdings" pitchFamily="2" charset="2"/>
              <a:buChar char="§"/>
            </a:pPr>
            <a:r>
              <a:rPr lang="en-US" dirty="0">
                <a:solidFill>
                  <a:srgbClr val="000000"/>
                </a:solidFill>
                <a:latin typeface="Constantia" pitchFamily="18" charset="0"/>
                <a:cs typeface="Arial" pitchFamily="34" charset="0"/>
              </a:rPr>
              <a:t>Equitable Access to Information and Library Services</a:t>
            </a:r>
          </a:p>
          <a:p>
            <a:pPr>
              <a:lnSpc>
                <a:spcPct val="70000"/>
              </a:lnSpc>
              <a:buFont typeface="Wingdings" pitchFamily="2" charset="2"/>
              <a:buChar char="§"/>
            </a:pPr>
            <a:endParaRPr lang="en-US" b="1" dirty="0">
              <a:solidFill>
                <a:srgbClr val="000000"/>
              </a:solidFill>
              <a:latin typeface="Constantia" pitchFamily="18" charset="0"/>
              <a:cs typeface="Arial" pitchFamily="34" charset="0"/>
            </a:endParaRPr>
          </a:p>
          <a:p>
            <a:pPr>
              <a:lnSpc>
                <a:spcPct val="70000"/>
              </a:lnSpc>
              <a:buFont typeface="Wingdings" pitchFamily="2" charset="2"/>
              <a:buChar char="§"/>
            </a:pPr>
            <a:r>
              <a:rPr lang="en-US" dirty="0">
                <a:solidFill>
                  <a:srgbClr val="000000"/>
                </a:solidFill>
                <a:latin typeface="Constantia" pitchFamily="18" charset="0"/>
                <a:cs typeface="Arial" pitchFamily="34" charset="0"/>
              </a:rPr>
              <a:t>Education and Lifelong Learning </a:t>
            </a:r>
          </a:p>
          <a:p>
            <a:pPr>
              <a:lnSpc>
                <a:spcPct val="70000"/>
              </a:lnSpc>
              <a:buFont typeface="Wingdings" pitchFamily="2" charset="2"/>
              <a:buChar char="§"/>
            </a:pPr>
            <a:endParaRPr lang="en-US" dirty="0">
              <a:solidFill>
                <a:srgbClr val="000000"/>
              </a:solidFill>
              <a:latin typeface="Perpetua" pitchFamily="18" charset="0"/>
              <a:cs typeface="Arial" pitchFamily="34" charset="0"/>
            </a:endParaRPr>
          </a:p>
          <a:p>
            <a:pPr>
              <a:buFont typeface="Wingdings" pitchFamily="2" charset="2"/>
              <a:buNone/>
            </a:pPr>
            <a:endParaRPr lang="en-US" dirty="0">
              <a:latin typeface="Perpetua" pitchFamily="18" charset="0"/>
            </a:endParaRPr>
          </a:p>
        </p:txBody>
      </p:sp>
      <p:sp>
        <p:nvSpPr>
          <p:cNvPr id="14340" name="Content Placeholder 4"/>
          <p:cNvSpPr>
            <a:spLocks noGrp="1"/>
          </p:cNvSpPr>
          <p:nvPr>
            <p:ph sz="quarter" idx="2"/>
          </p:nvPr>
        </p:nvSpPr>
        <p:spPr>
          <a:xfrm>
            <a:off x="4933950" y="1676400"/>
            <a:ext cx="3749040" cy="4343400"/>
          </a:xfrm>
        </p:spPr>
        <p:txBody>
          <a:bodyPr/>
          <a:lstStyle/>
          <a:p>
            <a:pPr>
              <a:lnSpc>
                <a:spcPct val="70000"/>
              </a:lnSpc>
              <a:buFont typeface="Wingdings" pitchFamily="2" charset="2"/>
              <a:buChar char="Ø"/>
            </a:pPr>
            <a:endParaRPr lang="en-US" dirty="0">
              <a:solidFill>
                <a:srgbClr val="000000"/>
              </a:solidFill>
              <a:latin typeface="Arial" pitchFamily="34" charset="0"/>
            </a:endParaRPr>
          </a:p>
          <a:p>
            <a:pPr>
              <a:lnSpc>
                <a:spcPct val="70000"/>
              </a:lnSpc>
              <a:buFont typeface="Wingdings" pitchFamily="2" charset="2"/>
              <a:buChar char="§"/>
            </a:pPr>
            <a:r>
              <a:rPr lang="en-US" dirty="0">
                <a:solidFill>
                  <a:srgbClr val="000000"/>
                </a:solidFill>
                <a:latin typeface="Constantia" pitchFamily="18" charset="0"/>
                <a:cs typeface="Arial" pitchFamily="34" charset="0"/>
              </a:rPr>
              <a:t>Literacy</a:t>
            </a:r>
          </a:p>
          <a:p>
            <a:pPr>
              <a:lnSpc>
                <a:spcPct val="70000"/>
              </a:lnSpc>
              <a:buFont typeface="Wingdings" pitchFamily="2" charset="2"/>
              <a:buChar char="§"/>
            </a:pPr>
            <a:endParaRPr lang="en-US" dirty="0">
              <a:solidFill>
                <a:srgbClr val="000000"/>
              </a:solidFill>
              <a:latin typeface="Constantia" pitchFamily="18" charset="0"/>
              <a:cs typeface="Arial" pitchFamily="34" charset="0"/>
            </a:endParaRPr>
          </a:p>
          <a:p>
            <a:pPr>
              <a:lnSpc>
                <a:spcPct val="70000"/>
              </a:lnSpc>
              <a:buFont typeface="Wingdings" pitchFamily="2" charset="2"/>
              <a:buChar char="§"/>
            </a:pPr>
            <a:r>
              <a:rPr lang="en-US" dirty="0">
                <a:solidFill>
                  <a:srgbClr val="000000"/>
                </a:solidFill>
                <a:latin typeface="Constantia" pitchFamily="18" charset="0"/>
                <a:cs typeface="Arial" pitchFamily="34" charset="0"/>
              </a:rPr>
              <a:t>Organizational Excellence</a:t>
            </a:r>
          </a:p>
          <a:p>
            <a:pPr>
              <a:lnSpc>
                <a:spcPct val="70000"/>
              </a:lnSpc>
              <a:buFont typeface="Wingdings" pitchFamily="2" charset="2"/>
              <a:buChar char="§"/>
            </a:pPr>
            <a:endParaRPr lang="en-US" dirty="0">
              <a:solidFill>
                <a:srgbClr val="000000"/>
              </a:solidFill>
              <a:latin typeface="Constantia" pitchFamily="18" charset="0"/>
              <a:cs typeface="Arial" pitchFamily="34" charset="0"/>
            </a:endParaRPr>
          </a:p>
          <a:p>
            <a:pPr>
              <a:lnSpc>
                <a:spcPct val="70000"/>
              </a:lnSpc>
              <a:buFont typeface="Wingdings" pitchFamily="2" charset="2"/>
              <a:buChar char="§"/>
            </a:pPr>
            <a:r>
              <a:rPr lang="en-US" dirty="0">
                <a:solidFill>
                  <a:srgbClr val="000000"/>
                </a:solidFill>
                <a:latin typeface="Constantia" pitchFamily="18" charset="0"/>
                <a:cs typeface="Arial" pitchFamily="34" charset="0"/>
              </a:rPr>
              <a:t>Intellectual Freedom</a:t>
            </a:r>
          </a:p>
          <a:p>
            <a:pPr>
              <a:lnSpc>
                <a:spcPct val="70000"/>
              </a:lnSpc>
              <a:buFont typeface="Wingdings" pitchFamily="2" charset="2"/>
              <a:buChar char="§"/>
            </a:pPr>
            <a:endParaRPr lang="en-US" dirty="0">
              <a:solidFill>
                <a:srgbClr val="000000"/>
              </a:solidFill>
              <a:latin typeface="Constantia" pitchFamily="18" charset="0"/>
              <a:cs typeface="Arial" pitchFamily="34" charset="0"/>
            </a:endParaRPr>
          </a:p>
          <a:p>
            <a:pPr>
              <a:lnSpc>
                <a:spcPct val="70000"/>
              </a:lnSpc>
              <a:buFont typeface="Wingdings" pitchFamily="2" charset="2"/>
              <a:buChar char="§"/>
            </a:pPr>
            <a:r>
              <a:rPr lang="en-US" dirty="0">
                <a:solidFill>
                  <a:srgbClr val="000000"/>
                </a:solidFill>
                <a:latin typeface="Constantia" pitchFamily="18" charset="0"/>
                <a:cs typeface="Arial" pitchFamily="34" charset="0"/>
              </a:rPr>
              <a:t>Transforming Libraries</a:t>
            </a:r>
          </a:p>
          <a:p>
            <a:pPr>
              <a:lnSpc>
                <a:spcPct val="70000"/>
              </a:lnSpc>
              <a:buFont typeface="Wingdings" pitchFamily="2" charset="2"/>
              <a:buChar char="§"/>
            </a:pPr>
            <a:endParaRPr lang="en-US" dirty="0">
              <a:solidFill>
                <a:srgbClr val="000000"/>
              </a:solidFill>
              <a:latin typeface="Arial" pitchFamily="34" charset="0"/>
              <a:cs typeface="Arial" pitchFamily="34" charset="0"/>
            </a:endParaRPr>
          </a:p>
          <a:p>
            <a:pPr>
              <a:lnSpc>
                <a:spcPct val="70000"/>
              </a:lnSpc>
              <a:buFont typeface="Wingdings" pitchFamily="2" charset="2"/>
              <a:buChar char="§"/>
            </a:pPr>
            <a:endParaRPr lang="en-US" dirty="0">
              <a:solidFill>
                <a:srgbClr val="000000"/>
              </a:solidFill>
              <a:latin typeface="Arial" pitchFamily="34" charset="0"/>
              <a:cs typeface="Arial" pitchFamily="34" charset="0"/>
            </a:endParaRPr>
          </a:p>
          <a:p>
            <a:pPr>
              <a:lnSpc>
                <a:spcPct val="85000"/>
              </a:lnSpc>
              <a:buFont typeface="Wingdings" pitchFamily="2" charset="2"/>
              <a:buNone/>
            </a:pPr>
            <a:endParaRPr lang="en-US" dirty="0">
              <a:solidFill>
                <a:srgbClr val="000000"/>
              </a:solidFill>
              <a:latin typeface="Arial" pitchFamily="34" charset="0"/>
              <a:cs typeface="Arial" pitchFamily="34" charset="0"/>
            </a:endParaRPr>
          </a:p>
          <a:p>
            <a:pPr>
              <a:buNone/>
            </a:pPr>
            <a:endParaRPr lang="en-US" dirty="0">
              <a:latin typeface="Arial" pitchFamily="34" charset="0"/>
              <a:cs typeface="Arial" pitchFamily="34" charset="0"/>
            </a:endParaRPr>
          </a:p>
        </p:txBody>
      </p:sp>
      <p:sp>
        <p:nvSpPr>
          <p:cNvPr id="6" name="Slide Number Placeholder 1">
            <a:extLst>
              <a:ext uri="{FF2B5EF4-FFF2-40B4-BE49-F238E27FC236}">
                <a16:creationId xmlns:a16="http://schemas.microsoft.com/office/drawing/2014/main" id="{9AEAF9A2-4552-432A-B775-46990BB52CE1}"/>
              </a:ext>
            </a:extLst>
          </p:cNvPr>
          <p:cNvSpPr txBox="1">
            <a:spLocks/>
          </p:cNvSpPr>
          <p:nvPr/>
        </p:nvSpPr>
        <p:spPr>
          <a:xfrm>
            <a:off x="146304" y="6208776"/>
            <a:ext cx="457200" cy="457200"/>
          </a:xfrm>
          <a:prstGeom prst="ellipse">
            <a:avLst/>
          </a:prstGeom>
          <a:solidFill>
            <a:schemeClr val="accent1"/>
          </a:solidFill>
        </p:spPr>
        <p:txBody>
          <a:bodyPr wrap="none" lIns="0" tIns="0" rIns="0" bIns="0" anchor="ctr" anchorCtr="1">
            <a:noAutofit/>
          </a:bodyPr>
          <a:lstStyle>
            <a:defPPr>
              <a:defRPr lang="en-US"/>
            </a:defPPr>
            <a:lvl1pPr algn="ctr" rtl="0" eaLnBrk="1" fontAlgn="base" latinLnBrk="0" hangingPunct="1">
              <a:spcBef>
                <a:spcPct val="0"/>
              </a:spcBef>
              <a:spcAft>
                <a:spcPct val="0"/>
              </a:spcAft>
              <a:defRPr kumimoji="0" sz="1400" kern="1200">
                <a:solidFill>
                  <a:srgbClr val="FFFFFF"/>
                </a:solidFill>
                <a:latin typeface="+mj-lt"/>
                <a:ea typeface="+mj-ea"/>
                <a:cs typeface="+mj-cs"/>
              </a:defRPr>
            </a:lvl1pPr>
            <a:lvl2pPr marL="457200" algn="l" rtl="0" fontAlgn="base">
              <a:spcBef>
                <a:spcPct val="0"/>
              </a:spcBef>
              <a:spcAft>
                <a:spcPct val="0"/>
              </a:spcAft>
              <a:defRPr kern="1200">
                <a:solidFill>
                  <a:schemeClr val="tx1"/>
                </a:solidFill>
                <a:latin typeface="Verdana" pitchFamily="34" charset="0"/>
                <a:ea typeface="+mn-ea"/>
                <a:cs typeface="+mn-cs"/>
              </a:defRPr>
            </a:lvl2pPr>
            <a:lvl3pPr marL="914400" algn="l" rtl="0" fontAlgn="base">
              <a:spcBef>
                <a:spcPct val="0"/>
              </a:spcBef>
              <a:spcAft>
                <a:spcPct val="0"/>
              </a:spcAft>
              <a:defRPr kern="1200">
                <a:solidFill>
                  <a:schemeClr val="tx1"/>
                </a:solidFill>
                <a:latin typeface="Verdana" pitchFamily="34" charset="0"/>
                <a:ea typeface="+mn-ea"/>
                <a:cs typeface="+mn-cs"/>
              </a:defRPr>
            </a:lvl3pPr>
            <a:lvl4pPr marL="1371600" algn="l" rtl="0" fontAlgn="base">
              <a:spcBef>
                <a:spcPct val="0"/>
              </a:spcBef>
              <a:spcAft>
                <a:spcPct val="0"/>
              </a:spcAft>
              <a:defRPr kern="1200">
                <a:solidFill>
                  <a:schemeClr val="tx1"/>
                </a:solidFill>
                <a:latin typeface="Verdana" pitchFamily="34" charset="0"/>
                <a:ea typeface="+mn-ea"/>
                <a:cs typeface="+mn-cs"/>
              </a:defRPr>
            </a:lvl4pPr>
            <a:lvl5pPr marL="1828800" algn="l" rtl="0" fontAlgn="base">
              <a:spcBef>
                <a:spcPct val="0"/>
              </a:spcBef>
              <a:spcAft>
                <a:spcPct val="0"/>
              </a:spcAft>
              <a:defRPr kern="1200">
                <a:solidFill>
                  <a:schemeClr val="tx1"/>
                </a:solidFill>
                <a:latin typeface="Verdana" pitchFamily="34" charset="0"/>
                <a:ea typeface="+mn-ea"/>
                <a:cs typeface="+mn-cs"/>
              </a:defRPr>
            </a:lvl5pPr>
            <a:lvl6pPr marL="2286000" algn="l" defTabSz="914400" rtl="0" eaLnBrk="1" latinLnBrk="0" hangingPunct="1">
              <a:defRPr kern="1200">
                <a:solidFill>
                  <a:schemeClr val="tx1"/>
                </a:solidFill>
                <a:latin typeface="Verdana" pitchFamily="34" charset="0"/>
                <a:ea typeface="+mn-ea"/>
                <a:cs typeface="+mn-cs"/>
              </a:defRPr>
            </a:lvl6pPr>
            <a:lvl7pPr marL="2743200" algn="l" defTabSz="914400" rtl="0" eaLnBrk="1" latinLnBrk="0" hangingPunct="1">
              <a:defRPr kern="1200">
                <a:solidFill>
                  <a:schemeClr val="tx1"/>
                </a:solidFill>
                <a:latin typeface="Verdana" pitchFamily="34" charset="0"/>
                <a:ea typeface="+mn-ea"/>
                <a:cs typeface="+mn-cs"/>
              </a:defRPr>
            </a:lvl7pPr>
            <a:lvl8pPr marL="3200400" algn="l" defTabSz="914400" rtl="0" eaLnBrk="1" latinLnBrk="0" hangingPunct="1">
              <a:defRPr kern="1200">
                <a:solidFill>
                  <a:schemeClr val="tx1"/>
                </a:solidFill>
                <a:latin typeface="Verdana" pitchFamily="34" charset="0"/>
                <a:ea typeface="+mn-ea"/>
                <a:cs typeface="+mn-cs"/>
              </a:defRPr>
            </a:lvl8pPr>
            <a:lvl9pPr marL="3657600" algn="l" defTabSz="914400" rtl="0" eaLnBrk="1" latinLnBrk="0" hangingPunct="1">
              <a:defRPr kern="1200">
                <a:solidFill>
                  <a:schemeClr val="tx1"/>
                </a:solidFill>
                <a:latin typeface="Verdana" pitchFamily="34" charset="0"/>
                <a:ea typeface="+mn-ea"/>
                <a:cs typeface="+mn-cs"/>
              </a:defRPr>
            </a:lvl9pPr>
          </a:lstStyle>
          <a:p>
            <a:pPr>
              <a:defRPr/>
            </a:pPr>
            <a:r>
              <a:rPr lang="en-US" dirty="0"/>
              <a:t>3</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609600" y="274638"/>
            <a:ext cx="8077200" cy="1096962"/>
          </a:xfrm>
        </p:spPr>
        <p:txBody>
          <a:bodyPr>
            <a:normAutofit/>
          </a:bodyPr>
          <a:lstStyle/>
          <a:p>
            <a:pPr eaLnBrk="1" hangingPunct="1"/>
            <a:r>
              <a:rPr lang="en-US" sz="4400" dirty="0">
                <a:latin typeface="Constantia" pitchFamily="18" charset="0"/>
              </a:rPr>
              <a:t>Strategic Directions</a:t>
            </a:r>
            <a:r>
              <a:rPr lang="en-US" sz="4400" b="1" dirty="0">
                <a:latin typeface="Constantia" pitchFamily="18" charset="0"/>
              </a:rPr>
              <a:t/>
            </a:r>
            <a:br>
              <a:rPr lang="en-US" sz="4400" b="1" dirty="0">
                <a:latin typeface="Constantia" pitchFamily="18" charset="0"/>
              </a:rPr>
            </a:br>
            <a:r>
              <a:rPr lang="en-US" sz="1400" dirty="0">
                <a:latin typeface="Constantia" pitchFamily="18" charset="0"/>
              </a:rPr>
              <a:t>- </a:t>
            </a:r>
            <a:r>
              <a:rPr lang="en-US" sz="1400" i="1" dirty="0">
                <a:latin typeface="Constantia" pitchFamily="18" charset="0"/>
              </a:rPr>
              <a:t>Strategic Framework aligned with FY 2018 Budget</a:t>
            </a:r>
          </a:p>
        </p:txBody>
      </p:sp>
      <p:sp>
        <p:nvSpPr>
          <p:cNvPr id="14341" name="Slide Number Placeholder 4"/>
          <p:cNvSpPr>
            <a:spLocks noGrp="1"/>
          </p:cNvSpPr>
          <p:nvPr>
            <p:ph type="sldNum" sz="quarter" idx="12"/>
          </p:nvPr>
        </p:nvSpPr>
        <p:spPr>
          <a:noFill/>
        </p:spPr>
        <p:txBody>
          <a:bodyPr/>
          <a:lstStyle/>
          <a:p>
            <a:fld id="{AF031367-792F-4074-8604-B4249007A0B3}" type="slidenum">
              <a:rPr lang="en-US" smtClean="0"/>
              <a:pPr/>
              <a:t>4</a:t>
            </a:fld>
            <a:endParaRPr lang="en-US"/>
          </a:p>
        </p:txBody>
      </p:sp>
      <p:sp>
        <p:nvSpPr>
          <p:cNvPr id="14339" name="Content Placeholder 3"/>
          <p:cNvSpPr>
            <a:spLocks noGrp="1"/>
          </p:cNvSpPr>
          <p:nvPr>
            <p:ph sz="quarter" idx="1"/>
          </p:nvPr>
        </p:nvSpPr>
        <p:spPr>
          <a:xfrm>
            <a:off x="304800" y="1905000"/>
            <a:ext cx="4186238" cy="4114800"/>
          </a:xfrm>
        </p:spPr>
        <p:txBody>
          <a:bodyPr>
            <a:normAutofit/>
          </a:bodyPr>
          <a:lstStyle/>
          <a:p>
            <a:pPr>
              <a:lnSpc>
                <a:spcPct val="70000"/>
              </a:lnSpc>
              <a:buFont typeface="Wingdings" pitchFamily="2" charset="2"/>
              <a:buChar char="§"/>
            </a:pPr>
            <a:r>
              <a:rPr lang="en-US" b="1" dirty="0">
                <a:solidFill>
                  <a:srgbClr val="000000"/>
                </a:solidFill>
                <a:latin typeface="Perpetua" pitchFamily="18" charset="0"/>
                <a:cs typeface="Arial" pitchFamily="34" charset="0"/>
              </a:rPr>
              <a:t>Advocacy</a:t>
            </a:r>
          </a:p>
          <a:p>
            <a:pPr marL="274320" lvl="1" indent="0">
              <a:lnSpc>
                <a:spcPct val="70000"/>
              </a:lnSpc>
              <a:buNone/>
            </a:pPr>
            <a:r>
              <a:rPr lang="en-US" sz="2000" dirty="0">
                <a:solidFill>
                  <a:srgbClr val="000000"/>
                </a:solidFill>
                <a:latin typeface="Perpetua" pitchFamily="18" charset="0"/>
                <a:cs typeface="Arial" pitchFamily="34" charset="0"/>
              </a:rPr>
              <a:t>Advocate for the public value of librarians, libraries and information services</a:t>
            </a:r>
            <a:endParaRPr lang="en-US" sz="2000" b="1" dirty="0">
              <a:solidFill>
                <a:srgbClr val="000000"/>
              </a:solidFill>
              <a:latin typeface="Perpetua" pitchFamily="18" charset="0"/>
              <a:cs typeface="Arial" pitchFamily="34" charset="0"/>
            </a:endParaRPr>
          </a:p>
          <a:p>
            <a:pPr>
              <a:lnSpc>
                <a:spcPct val="70000"/>
              </a:lnSpc>
              <a:buFont typeface="Wingdings" pitchFamily="2" charset="2"/>
              <a:buChar char="§"/>
            </a:pPr>
            <a:endParaRPr lang="en-US" b="1" dirty="0">
              <a:solidFill>
                <a:srgbClr val="000000"/>
              </a:solidFill>
              <a:latin typeface="Perpetua" pitchFamily="18" charset="0"/>
              <a:cs typeface="Arial" pitchFamily="34" charset="0"/>
            </a:endParaRPr>
          </a:p>
          <a:p>
            <a:pPr marL="0" indent="0">
              <a:lnSpc>
                <a:spcPct val="70000"/>
              </a:lnSpc>
              <a:buNone/>
            </a:pPr>
            <a:endParaRPr lang="en-US" b="1" dirty="0">
              <a:solidFill>
                <a:srgbClr val="000000"/>
              </a:solidFill>
              <a:latin typeface="Perpetua" pitchFamily="18" charset="0"/>
              <a:cs typeface="Arial" pitchFamily="34" charset="0"/>
            </a:endParaRPr>
          </a:p>
          <a:p>
            <a:pPr>
              <a:lnSpc>
                <a:spcPct val="70000"/>
              </a:lnSpc>
              <a:buFont typeface="Wingdings" pitchFamily="2" charset="2"/>
              <a:buChar char="§"/>
            </a:pPr>
            <a:r>
              <a:rPr lang="en-US" b="1" dirty="0">
                <a:solidFill>
                  <a:srgbClr val="000000"/>
                </a:solidFill>
                <a:latin typeface="Perpetua" pitchFamily="18" charset="0"/>
                <a:cs typeface="Arial" pitchFamily="34" charset="0"/>
              </a:rPr>
              <a:t>Professional and Leadership Development </a:t>
            </a:r>
          </a:p>
          <a:p>
            <a:pPr marL="274320" lvl="1" indent="0">
              <a:lnSpc>
                <a:spcPct val="70000"/>
              </a:lnSpc>
              <a:buNone/>
            </a:pPr>
            <a:r>
              <a:rPr lang="en-US" sz="2000" dirty="0">
                <a:solidFill>
                  <a:srgbClr val="000000"/>
                </a:solidFill>
                <a:latin typeface="Perpetua" pitchFamily="18" charset="0"/>
                <a:cs typeface="Arial" pitchFamily="34" charset="0"/>
              </a:rPr>
              <a:t>Promote the professional and leadership development of librarians and library workers which is essential to high-quality professional practice and the future of libraries and information services</a:t>
            </a:r>
          </a:p>
          <a:p>
            <a:pPr>
              <a:lnSpc>
                <a:spcPct val="70000"/>
              </a:lnSpc>
              <a:buFont typeface="Wingdings" pitchFamily="2" charset="2"/>
              <a:buChar char="§"/>
            </a:pPr>
            <a:endParaRPr lang="en-US" b="1" dirty="0">
              <a:solidFill>
                <a:srgbClr val="000000"/>
              </a:solidFill>
              <a:latin typeface="Perpetua" pitchFamily="18" charset="0"/>
              <a:cs typeface="Arial" pitchFamily="34" charset="0"/>
            </a:endParaRPr>
          </a:p>
          <a:p>
            <a:pPr>
              <a:lnSpc>
                <a:spcPct val="70000"/>
              </a:lnSpc>
              <a:buFont typeface="Wingdings" pitchFamily="2" charset="2"/>
              <a:buChar char="§"/>
            </a:pPr>
            <a:endParaRPr lang="en-US" dirty="0">
              <a:solidFill>
                <a:srgbClr val="000000"/>
              </a:solidFill>
              <a:latin typeface="Perpetua" pitchFamily="18" charset="0"/>
              <a:cs typeface="Arial" pitchFamily="34" charset="0"/>
            </a:endParaRPr>
          </a:p>
          <a:p>
            <a:pPr>
              <a:buFont typeface="Wingdings" pitchFamily="2" charset="2"/>
              <a:buNone/>
            </a:pPr>
            <a:endParaRPr lang="en-US" dirty="0">
              <a:latin typeface="Perpetua" pitchFamily="18" charset="0"/>
            </a:endParaRPr>
          </a:p>
        </p:txBody>
      </p:sp>
      <p:sp>
        <p:nvSpPr>
          <p:cNvPr id="14340" name="Content Placeholder 4"/>
          <p:cNvSpPr>
            <a:spLocks noGrp="1"/>
          </p:cNvSpPr>
          <p:nvPr>
            <p:ph sz="quarter" idx="2"/>
          </p:nvPr>
        </p:nvSpPr>
        <p:spPr>
          <a:xfrm>
            <a:off x="4491038" y="1752600"/>
            <a:ext cx="4500562" cy="4876800"/>
          </a:xfrm>
        </p:spPr>
        <p:txBody>
          <a:bodyPr>
            <a:normAutofit fontScale="77500" lnSpcReduction="20000"/>
          </a:bodyPr>
          <a:lstStyle/>
          <a:p>
            <a:pPr>
              <a:lnSpc>
                <a:spcPct val="70000"/>
              </a:lnSpc>
              <a:buFont typeface="Wingdings" pitchFamily="2" charset="2"/>
              <a:buChar char="Ø"/>
            </a:pPr>
            <a:endParaRPr lang="en-US" dirty="0">
              <a:solidFill>
                <a:srgbClr val="000000"/>
              </a:solidFill>
              <a:latin typeface="Arial" pitchFamily="34" charset="0"/>
            </a:endParaRPr>
          </a:p>
          <a:p>
            <a:pPr>
              <a:lnSpc>
                <a:spcPct val="70000"/>
              </a:lnSpc>
              <a:buFont typeface="Wingdings" pitchFamily="2" charset="2"/>
              <a:buChar char="§"/>
            </a:pPr>
            <a:r>
              <a:rPr lang="en-US" sz="3100" b="1" dirty="0">
                <a:solidFill>
                  <a:srgbClr val="000000"/>
                </a:solidFill>
                <a:latin typeface="Perpetua" pitchFamily="18" charset="0"/>
                <a:cs typeface="Arial" pitchFamily="34" charset="0"/>
              </a:rPr>
              <a:t>Equity, Diversity and Inclusion</a:t>
            </a:r>
          </a:p>
          <a:p>
            <a:pPr marL="274320" lvl="1" indent="0">
              <a:buNone/>
            </a:pPr>
            <a:r>
              <a:rPr lang="en-US" sz="1300" b="1" dirty="0">
                <a:solidFill>
                  <a:srgbClr val="000000"/>
                </a:solidFill>
                <a:latin typeface="Perpetua" pitchFamily="18" charset="0"/>
                <a:cs typeface="Arial" pitchFamily="34" charset="0"/>
              </a:rPr>
              <a:t> </a:t>
            </a:r>
            <a:r>
              <a:rPr lang="en-US" dirty="0"/>
              <a:t>The ALA recognizes that equity, diversity and inclusion impacts all aspects of work among members of the Association, the field of librarianship, and the communities served by libraries. </a:t>
            </a:r>
          </a:p>
          <a:p>
            <a:pPr marL="0" indent="0">
              <a:buNone/>
            </a:pPr>
            <a:endParaRPr lang="en-US" sz="1500" dirty="0"/>
          </a:p>
          <a:p>
            <a:pPr marL="0" indent="0">
              <a:lnSpc>
                <a:spcPct val="70000"/>
              </a:lnSpc>
              <a:buNone/>
            </a:pPr>
            <a:endParaRPr lang="en-US" b="1" dirty="0">
              <a:solidFill>
                <a:srgbClr val="000000"/>
              </a:solidFill>
              <a:latin typeface="Perpetua" pitchFamily="18" charset="0"/>
              <a:cs typeface="Arial" pitchFamily="34" charset="0"/>
            </a:endParaRPr>
          </a:p>
          <a:p>
            <a:pPr>
              <a:lnSpc>
                <a:spcPct val="70000"/>
              </a:lnSpc>
              <a:buFont typeface="Wingdings" pitchFamily="2" charset="2"/>
              <a:buChar char="§"/>
            </a:pPr>
            <a:r>
              <a:rPr lang="en-US" sz="3100" b="1" dirty="0">
                <a:solidFill>
                  <a:srgbClr val="000000"/>
                </a:solidFill>
                <a:latin typeface="Perpetua" pitchFamily="18" charset="0"/>
                <a:cs typeface="Arial" pitchFamily="34" charset="0"/>
              </a:rPr>
              <a:t>Information Policy </a:t>
            </a:r>
            <a:r>
              <a:rPr lang="en-US" sz="1800" dirty="0">
                <a:solidFill>
                  <a:srgbClr val="000000"/>
                </a:solidFill>
                <a:latin typeface="Perpetua" pitchFamily="18" charset="0"/>
                <a:cs typeface="Arial" pitchFamily="34" charset="0"/>
              </a:rPr>
              <a:t>–</a:t>
            </a:r>
          </a:p>
          <a:p>
            <a:pPr marL="274320" lvl="1" indent="0">
              <a:lnSpc>
                <a:spcPct val="70000"/>
              </a:lnSpc>
              <a:buNone/>
            </a:pPr>
            <a:r>
              <a:rPr lang="en-US" sz="2600" dirty="0">
                <a:solidFill>
                  <a:srgbClr val="000000"/>
                </a:solidFill>
                <a:cs typeface="Arial" pitchFamily="34" charset="0"/>
              </a:rPr>
              <a:t>Focus at every level on a diverse set of policy areas that includes:</a:t>
            </a:r>
          </a:p>
          <a:p>
            <a:pPr marL="274320" lvl="1" indent="0">
              <a:lnSpc>
                <a:spcPct val="70000"/>
              </a:lnSpc>
              <a:buNone/>
            </a:pPr>
            <a:endParaRPr lang="en-US" sz="2000" dirty="0">
              <a:solidFill>
                <a:srgbClr val="000000"/>
              </a:solidFill>
              <a:cs typeface="Arial" pitchFamily="34" charset="0"/>
            </a:endParaRPr>
          </a:p>
          <a:p>
            <a:pPr marL="891540" lvl="2" indent="-342900">
              <a:lnSpc>
                <a:spcPct val="70000"/>
              </a:lnSpc>
              <a:buFont typeface="Wingdings" pitchFamily="2" charset="2"/>
              <a:buChar char="Ø"/>
            </a:pPr>
            <a:r>
              <a:rPr lang="en-US" sz="2200" dirty="0">
                <a:solidFill>
                  <a:srgbClr val="000000"/>
                </a:solidFill>
                <a:cs typeface="Arial" pitchFamily="34" charset="0"/>
              </a:rPr>
              <a:t>intellectual freedom</a:t>
            </a:r>
          </a:p>
          <a:p>
            <a:pPr marL="891540" lvl="2" indent="-342900">
              <a:lnSpc>
                <a:spcPct val="70000"/>
              </a:lnSpc>
              <a:buFont typeface="Wingdings" pitchFamily="2" charset="2"/>
              <a:buChar char="Ø"/>
            </a:pPr>
            <a:r>
              <a:rPr lang="en-US" sz="2200" dirty="0">
                <a:solidFill>
                  <a:srgbClr val="000000"/>
                </a:solidFill>
                <a:cs typeface="Arial" pitchFamily="34" charset="0"/>
              </a:rPr>
              <a:t>privacy </a:t>
            </a:r>
          </a:p>
          <a:p>
            <a:pPr marL="891540" lvl="2" indent="-342900">
              <a:lnSpc>
                <a:spcPct val="70000"/>
              </a:lnSpc>
              <a:buFont typeface="Wingdings" pitchFamily="2" charset="2"/>
              <a:buChar char="Ø"/>
            </a:pPr>
            <a:r>
              <a:rPr lang="en-US" sz="2200" dirty="0">
                <a:solidFill>
                  <a:srgbClr val="000000"/>
                </a:solidFill>
                <a:cs typeface="Arial" pitchFamily="34" charset="0"/>
              </a:rPr>
              <a:t>civil liberties </a:t>
            </a:r>
          </a:p>
          <a:p>
            <a:pPr marL="891540" lvl="2" indent="-342900">
              <a:lnSpc>
                <a:spcPct val="70000"/>
              </a:lnSpc>
              <a:buFont typeface="Wingdings" pitchFamily="2" charset="2"/>
              <a:buChar char="Ø"/>
            </a:pPr>
            <a:r>
              <a:rPr lang="en-US" sz="2200" dirty="0">
                <a:solidFill>
                  <a:srgbClr val="000000"/>
                </a:solidFill>
                <a:cs typeface="Arial" pitchFamily="34" charset="0"/>
              </a:rPr>
              <a:t>telecommunications </a:t>
            </a:r>
          </a:p>
          <a:p>
            <a:pPr marL="891540" lvl="2" indent="-342900">
              <a:lnSpc>
                <a:spcPct val="70000"/>
              </a:lnSpc>
              <a:buFont typeface="Wingdings" pitchFamily="2" charset="2"/>
              <a:buChar char="Ø"/>
            </a:pPr>
            <a:r>
              <a:rPr lang="en-US" sz="2200" dirty="0">
                <a:solidFill>
                  <a:srgbClr val="000000"/>
                </a:solidFill>
                <a:cs typeface="Arial" pitchFamily="34" charset="0"/>
              </a:rPr>
              <a:t>funding for education and research programs </a:t>
            </a:r>
          </a:p>
          <a:p>
            <a:pPr marL="891540" lvl="2" indent="-342900">
              <a:lnSpc>
                <a:spcPct val="70000"/>
              </a:lnSpc>
              <a:buFont typeface="Wingdings" pitchFamily="2" charset="2"/>
              <a:buChar char="Ø"/>
            </a:pPr>
            <a:r>
              <a:rPr lang="en-US" sz="2200" dirty="0">
                <a:solidFill>
                  <a:srgbClr val="000000"/>
                </a:solidFill>
                <a:cs typeface="Arial" pitchFamily="34" charset="0"/>
              </a:rPr>
              <a:t>funding for libraries </a:t>
            </a:r>
          </a:p>
          <a:p>
            <a:pPr marL="891540" lvl="2" indent="-342900">
              <a:lnSpc>
                <a:spcPct val="70000"/>
              </a:lnSpc>
              <a:buFont typeface="Wingdings" pitchFamily="2" charset="2"/>
              <a:buChar char="Ø"/>
            </a:pPr>
            <a:r>
              <a:rPr lang="en-US" sz="2200" dirty="0">
                <a:solidFill>
                  <a:srgbClr val="000000"/>
                </a:solidFill>
                <a:cs typeface="Arial" pitchFamily="34" charset="0"/>
              </a:rPr>
              <a:t>copyright and licensing</a:t>
            </a:r>
          </a:p>
          <a:p>
            <a:pPr marL="891540" lvl="2" indent="-342900">
              <a:lnSpc>
                <a:spcPct val="70000"/>
              </a:lnSpc>
              <a:buFont typeface="Wingdings" pitchFamily="2" charset="2"/>
              <a:buChar char="Ø"/>
            </a:pPr>
            <a:r>
              <a:rPr lang="en-US" sz="2200" dirty="0">
                <a:solidFill>
                  <a:srgbClr val="000000"/>
                </a:solidFill>
                <a:cs typeface="Arial" pitchFamily="34" charset="0"/>
              </a:rPr>
              <a:t>government information </a:t>
            </a:r>
          </a:p>
          <a:p>
            <a:pPr marL="891540" lvl="2" indent="-342900">
              <a:lnSpc>
                <a:spcPct val="70000"/>
              </a:lnSpc>
              <a:buFont typeface="Wingdings" pitchFamily="2" charset="2"/>
              <a:buChar char="Ø"/>
            </a:pPr>
            <a:r>
              <a:rPr lang="en-US" sz="2200" dirty="0">
                <a:solidFill>
                  <a:srgbClr val="000000"/>
                </a:solidFill>
                <a:cs typeface="Arial" pitchFamily="34" charset="0"/>
              </a:rPr>
              <a:t>literacy </a:t>
            </a:r>
          </a:p>
          <a:p>
            <a:pPr>
              <a:lnSpc>
                <a:spcPct val="70000"/>
              </a:lnSpc>
              <a:buFont typeface="Wingdings" pitchFamily="2" charset="2"/>
              <a:buChar char="§"/>
            </a:pPr>
            <a:endParaRPr lang="en-US" dirty="0">
              <a:solidFill>
                <a:srgbClr val="000000"/>
              </a:solidFill>
              <a:latin typeface="Arial" pitchFamily="34" charset="0"/>
              <a:cs typeface="Arial" pitchFamily="34" charset="0"/>
            </a:endParaRPr>
          </a:p>
          <a:p>
            <a:pPr>
              <a:lnSpc>
                <a:spcPct val="85000"/>
              </a:lnSpc>
              <a:buFont typeface="Wingdings" pitchFamily="2" charset="2"/>
              <a:buNone/>
            </a:pPr>
            <a:endParaRPr lang="en-US" dirty="0">
              <a:solidFill>
                <a:srgbClr val="000000"/>
              </a:solidFill>
              <a:latin typeface="Arial" pitchFamily="34" charset="0"/>
              <a:cs typeface="Arial" pitchFamily="34" charset="0"/>
            </a:endParaRPr>
          </a:p>
          <a:p>
            <a:endParaRPr lang="en-US" dirty="0">
              <a:latin typeface="Arial" pitchFamily="34" charset="0"/>
              <a:cs typeface="Arial" pitchFamily="34" charset="0"/>
            </a:endParaRPr>
          </a:p>
        </p:txBody>
      </p:sp>
      <p:sp>
        <p:nvSpPr>
          <p:cNvPr id="6" name="Slide Number Placeholder 1">
            <a:extLst>
              <a:ext uri="{FF2B5EF4-FFF2-40B4-BE49-F238E27FC236}">
                <a16:creationId xmlns:a16="http://schemas.microsoft.com/office/drawing/2014/main" id="{E4192A94-B8B4-47A9-870C-EA726BAD375E}"/>
              </a:ext>
            </a:extLst>
          </p:cNvPr>
          <p:cNvSpPr txBox="1">
            <a:spLocks/>
          </p:cNvSpPr>
          <p:nvPr/>
        </p:nvSpPr>
        <p:spPr>
          <a:xfrm>
            <a:off x="146304" y="6208776"/>
            <a:ext cx="457200" cy="457200"/>
          </a:xfrm>
          <a:prstGeom prst="ellipse">
            <a:avLst/>
          </a:prstGeom>
          <a:solidFill>
            <a:schemeClr val="accent1"/>
          </a:solidFill>
        </p:spPr>
        <p:txBody>
          <a:bodyPr wrap="none" lIns="0" tIns="0" rIns="0" bIns="0" anchor="ctr" anchorCtr="1">
            <a:noAutofit/>
          </a:bodyPr>
          <a:lstStyle>
            <a:defPPr>
              <a:defRPr lang="en-US"/>
            </a:defPPr>
            <a:lvl1pPr algn="ctr" rtl="0" eaLnBrk="1" fontAlgn="base" latinLnBrk="0" hangingPunct="1">
              <a:spcBef>
                <a:spcPct val="0"/>
              </a:spcBef>
              <a:spcAft>
                <a:spcPct val="0"/>
              </a:spcAft>
              <a:defRPr kumimoji="0" sz="1400" kern="1200">
                <a:solidFill>
                  <a:srgbClr val="FFFFFF"/>
                </a:solidFill>
                <a:latin typeface="+mj-lt"/>
                <a:ea typeface="+mj-ea"/>
                <a:cs typeface="+mj-cs"/>
              </a:defRPr>
            </a:lvl1pPr>
            <a:lvl2pPr marL="457200" algn="l" rtl="0" fontAlgn="base">
              <a:spcBef>
                <a:spcPct val="0"/>
              </a:spcBef>
              <a:spcAft>
                <a:spcPct val="0"/>
              </a:spcAft>
              <a:defRPr kern="1200">
                <a:solidFill>
                  <a:schemeClr val="tx1"/>
                </a:solidFill>
                <a:latin typeface="Verdana" pitchFamily="34" charset="0"/>
                <a:ea typeface="+mn-ea"/>
                <a:cs typeface="+mn-cs"/>
              </a:defRPr>
            </a:lvl2pPr>
            <a:lvl3pPr marL="914400" algn="l" rtl="0" fontAlgn="base">
              <a:spcBef>
                <a:spcPct val="0"/>
              </a:spcBef>
              <a:spcAft>
                <a:spcPct val="0"/>
              </a:spcAft>
              <a:defRPr kern="1200">
                <a:solidFill>
                  <a:schemeClr val="tx1"/>
                </a:solidFill>
                <a:latin typeface="Verdana" pitchFamily="34" charset="0"/>
                <a:ea typeface="+mn-ea"/>
                <a:cs typeface="+mn-cs"/>
              </a:defRPr>
            </a:lvl3pPr>
            <a:lvl4pPr marL="1371600" algn="l" rtl="0" fontAlgn="base">
              <a:spcBef>
                <a:spcPct val="0"/>
              </a:spcBef>
              <a:spcAft>
                <a:spcPct val="0"/>
              </a:spcAft>
              <a:defRPr kern="1200">
                <a:solidFill>
                  <a:schemeClr val="tx1"/>
                </a:solidFill>
                <a:latin typeface="Verdana" pitchFamily="34" charset="0"/>
                <a:ea typeface="+mn-ea"/>
                <a:cs typeface="+mn-cs"/>
              </a:defRPr>
            </a:lvl4pPr>
            <a:lvl5pPr marL="1828800" algn="l" rtl="0" fontAlgn="base">
              <a:spcBef>
                <a:spcPct val="0"/>
              </a:spcBef>
              <a:spcAft>
                <a:spcPct val="0"/>
              </a:spcAft>
              <a:defRPr kern="1200">
                <a:solidFill>
                  <a:schemeClr val="tx1"/>
                </a:solidFill>
                <a:latin typeface="Verdana" pitchFamily="34" charset="0"/>
                <a:ea typeface="+mn-ea"/>
                <a:cs typeface="+mn-cs"/>
              </a:defRPr>
            </a:lvl5pPr>
            <a:lvl6pPr marL="2286000" algn="l" defTabSz="914400" rtl="0" eaLnBrk="1" latinLnBrk="0" hangingPunct="1">
              <a:defRPr kern="1200">
                <a:solidFill>
                  <a:schemeClr val="tx1"/>
                </a:solidFill>
                <a:latin typeface="Verdana" pitchFamily="34" charset="0"/>
                <a:ea typeface="+mn-ea"/>
                <a:cs typeface="+mn-cs"/>
              </a:defRPr>
            </a:lvl6pPr>
            <a:lvl7pPr marL="2743200" algn="l" defTabSz="914400" rtl="0" eaLnBrk="1" latinLnBrk="0" hangingPunct="1">
              <a:defRPr kern="1200">
                <a:solidFill>
                  <a:schemeClr val="tx1"/>
                </a:solidFill>
                <a:latin typeface="Verdana" pitchFamily="34" charset="0"/>
                <a:ea typeface="+mn-ea"/>
                <a:cs typeface="+mn-cs"/>
              </a:defRPr>
            </a:lvl7pPr>
            <a:lvl8pPr marL="3200400" algn="l" defTabSz="914400" rtl="0" eaLnBrk="1" latinLnBrk="0" hangingPunct="1">
              <a:defRPr kern="1200">
                <a:solidFill>
                  <a:schemeClr val="tx1"/>
                </a:solidFill>
                <a:latin typeface="Verdana" pitchFamily="34" charset="0"/>
                <a:ea typeface="+mn-ea"/>
                <a:cs typeface="+mn-cs"/>
              </a:defRPr>
            </a:lvl8pPr>
            <a:lvl9pPr marL="3657600" algn="l" defTabSz="914400" rtl="0" eaLnBrk="1" latinLnBrk="0" hangingPunct="1">
              <a:defRPr kern="1200">
                <a:solidFill>
                  <a:schemeClr val="tx1"/>
                </a:solidFill>
                <a:latin typeface="Verdana" pitchFamily="34" charset="0"/>
                <a:ea typeface="+mn-ea"/>
                <a:cs typeface="+mn-cs"/>
              </a:defRPr>
            </a:lvl9pPr>
          </a:lstStyle>
          <a:p>
            <a:pPr>
              <a:defRPr/>
            </a:pPr>
            <a:r>
              <a:rPr lang="en-US" dirty="0"/>
              <a:t>4</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28600"/>
            <a:ext cx="8001000" cy="838200"/>
          </a:xfrm>
        </p:spPr>
        <p:txBody>
          <a:bodyPr>
            <a:normAutofit/>
          </a:bodyPr>
          <a:lstStyle/>
          <a:p>
            <a:r>
              <a:rPr lang="en-US" sz="4400" dirty="0">
                <a:latin typeface="Constantia" pitchFamily="18" charset="0"/>
              </a:rPr>
              <a:t>Enabling Strategies </a:t>
            </a:r>
          </a:p>
        </p:txBody>
      </p:sp>
      <p:sp>
        <p:nvSpPr>
          <p:cNvPr id="3" name="Content Placeholder 2"/>
          <p:cNvSpPr>
            <a:spLocks noGrp="1"/>
          </p:cNvSpPr>
          <p:nvPr>
            <p:ph sz="quarter" idx="1"/>
          </p:nvPr>
        </p:nvSpPr>
        <p:spPr>
          <a:xfrm>
            <a:off x="609600" y="2514600"/>
            <a:ext cx="4053840" cy="3200400"/>
          </a:xfrm>
        </p:spPr>
        <p:txBody>
          <a:bodyPr>
            <a:noAutofit/>
          </a:bodyPr>
          <a:lstStyle/>
          <a:p>
            <a:pPr marL="0" indent="0">
              <a:spcBef>
                <a:spcPts val="0"/>
              </a:spcBef>
              <a:buNone/>
            </a:pPr>
            <a:r>
              <a:rPr lang="en-US" sz="2400" dirty="0"/>
              <a:t>Strategies have also been identified for ALA to undertake in order to create a welcoming, inclusive, engaged and supportive organization that is focused on the four Strategic Directions</a:t>
            </a:r>
          </a:p>
          <a:p>
            <a:pPr marL="0" indent="0">
              <a:buNone/>
            </a:pPr>
            <a:endParaRPr lang="en-US" sz="2400" dirty="0"/>
          </a:p>
        </p:txBody>
      </p:sp>
      <p:sp>
        <p:nvSpPr>
          <p:cNvPr id="4" name="Content Placeholder 3"/>
          <p:cNvSpPr>
            <a:spLocks noGrp="1"/>
          </p:cNvSpPr>
          <p:nvPr>
            <p:ph sz="quarter" idx="2"/>
          </p:nvPr>
        </p:nvSpPr>
        <p:spPr>
          <a:xfrm>
            <a:off x="4724400" y="1828800"/>
            <a:ext cx="4191000" cy="4648200"/>
          </a:xfrm>
        </p:spPr>
        <p:txBody>
          <a:bodyPr>
            <a:normAutofit/>
          </a:bodyPr>
          <a:lstStyle/>
          <a:p>
            <a:r>
              <a:rPr lang="en-US" sz="1900" dirty="0"/>
              <a:t>Assessments and Evaluations</a:t>
            </a:r>
          </a:p>
          <a:p>
            <a:r>
              <a:rPr lang="en-US" sz="1900" dirty="0"/>
              <a:t>Governance and Committee Structure</a:t>
            </a:r>
          </a:p>
          <a:p>
            <a:r>
              <a:rPr lang="en-US" sz="1900" dirty="0"/>
              <a:t>Staffing</a:t>
            </a:r>
          </a:p>
          <a:p>
            <a:r>
              <a:rPr lang="en-US" sz="1900" dirty="0"/>
              <a:t>Communications, PR and Marketing</a:t>
            </a:r>
          </a:p>
          <a:p>
            <a:r>
              <a:rPr lang="en-US" sz="1900" dirty="0"/>
              <a:t>Revenue Streams and Fundraising</a:t>
            </a:r>
          </a:p>
          <a:p>
            <a:r>
              <a:rPr lang="en-US" sz="1900" dirty="0"/>
              <a:t>Division Engagement</a:t>
            </a:r>
          </a:p>
          <a:p>
            <a:r>
              <a:rPr lang="en-US" sz="1900" dirty="0"/>
              <a:t>Technology Infrastructure</a:t>
            </a:r>
          </a:p>
          <a:p>
            <a:r>
              <a:rPr lang="en-US" sz="1900" dirty="0"/>
              <a:t>Publishing and Conferences</a:t>
            </a:r>
          </a:p>
          <a:p>
            <a:r>
              <a:rPr lang="en-US" sz="1900" dirty="0"/>
              <a:t>Member Involvement and Engagement</a:t>
            </a:r>
          </a:p>
          <a:p>
            <a:r>
              <a:rPr lang="en-US" sz="1900" dirty="0"/>
              <a:t>Partnerships</a:t>
            </a:r>
          </a:p>
          <a:p>
            <a:pPr>
              <a:buNone/>
            </a:pPr>
            <a:endParaRPr lang="en-US" sz="1200" dirty="0"/>
          </a:p>
          <a:p>
            <a:endParaRPr lang="en-US" sz="2000" dirty="0"/>
          </a:p>
        </p:txBody>
      </p:sp>
      <p:sp>
        <p:nvSpPr>
          <p:cNvPr id="5" name="Slide Number Placeholder 4">
            <a:extLst>
              <a:ext uri="{FF2B5EF4-FFF2-40B4-BE49-F238E27FC236}">
                <a16:creationId xmlns:a16="http://schemas.microsoft.com/office/drawing/2014/main" id="{568071FB-13FB-4F9C-9036-88FB2C54BCB1}"/>
              </a:ext>
            </a:extLst>
          </p:cNvPr>
          <p:cNvSpPr>
            <a:spLocks noGrp="1"/>
          </p:cNvSpPr>
          <p:nvPr>
            <p:ph type="sldNum" sz="quarter" idx="12"/>
          </p:nvPr>
        </p:nvSpPr>
        <p:spPr/>
        <p:txBody>
          <a:bodyPr/>
          <a:lstStyle/>
          <a:p>
            <a:pPr>
              <a:defRPr/>
            </a:pPr>
            <a:fld id="{4539DB4B-7023-4AF9-97ED-98CC38B5247C}" type="slidenum">
              <a:rPr lang="en-US" smtClean="0"/>
              <a:pPr>
                <a:defRPr/>
              </a:pPr>
              <a:t>5</a:t>
            </a:fld>
            <a:endParaRPr lang="en-US"/>
          </a:p>
        </p:txBody>
      </p:sp>
    </p:spTree>
    <p:extLst>
      <p:ext uri="{BB962C8B-B14F-4D97-AF65-F5344CB8AC3E}">
        <p14:creationId xmlns:p14="http://schemas.microsoft.com/office/powerpoint/2010/main" val="39664063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 name="Group 17"/>
          <p:cNvGrpSpPr/>
          <p:nvPr/>
        </p:nvGrpSpPr>
        <p:grpSpPr>
          <a:xfrm>
            <a:off x="808265" y="1885950"/>
            <a:ext cx="7543799" cy="4035652"/>
            <a:chOff x="2144468" y="1075917"/>
            <a:chExt cx="8920479" cy="5519778"/>
          </a:xfrm>
        </p:grpSpPr>
        <p:pic>
          <p:nvPicPr>
            <p:cNvPr id="19" name="Picture 18"/>
            <p:cNvPicPr>
              <a:picLocks noChangeAspect="1"/>
            </p:cNvPicPr>
            <p:nvPr/>
          </p:nvPicPr>
          <p:blipFill>
            <a:blip r:embed="rId3"/>
            <a:stretch>
              <a:fillRect/>
            </a:stretch>
          </p:blipFill>
          <p:spPr>
            <a:xfrm>
              <a:off x="2225696" y="1075917"/>
              <a:ext cx="8839251" cy="4639083"/>
            </a:xfrm>
            <a:prstGeom prst="rect">
              <a:avLst/>
            </a:prstGeom>
          </p:spPr>
        </p:pic>
        <p:sp>
          <p:nvSpPr>
            <p:cNvPr id="20" name="Text Box 11"/>
            <p:cNvSpPr txBox="1">
              <a:spLocks noChangeArrowheads="1"/>
            </p:cNvSpPr>
            <p:nvPr/>
          </p:nvSpPr>
          <p:spPr bwMode="auto">
            <a:xfrm>
              <a:off x="8458200" y="3505201"/>
              <a:ext cx="1676399" cy="852450"/>
            </a:xfrm>
            <a:prstGeom prst="rect">
              <a:avLst/>
            </a:prstGeom>
            <a:noFill/>
            <a:ln w="9525">
              <a:noFill/>
              <a:miter lim="800000"/>
              <a:headEnd/>
              <a:tailEnd/>
            </a:ln>
          </p:spPr>
          <p:txBody>
            <a:bodyPr>
              <a:spAutoFit/>
            </a:bodyPr>
            <a:lstStyle/>
            <a:p>
              <a:pPr algn="r"/>
              <a:r>
                <a:rPr lang="en-US" b="1" dirty="0">
                  <a:solidFill>
                    <a:srgbClr val="000000"/>
                  </a:solidFill>
                  <a:latin typeface="Perpetua" pitchFamily="18" charset="0"/>
                </a:rPr>
                <a:t>                        </a:t>
              </a:r>
            </a:p>
            <a:p>
              <a:pPr algn="r"/>
              <a:r>
                <a:rPr lang="en-US" sz="1650" b="1" dirty="0">
                  <a:solidFill>
                    <a:srgbClr val="000000"/>
                  </a:solidFill>
                  <a:latin typeface="Arial" charset="0"/>
                </a:rPr>
                <a:t>    </a:t>
              </a:r>
            </a:p>
          </p:txBody>
        </p:sp>
        <p:sp>
          <p:nvSpPr>
            <p:cNvPr id="21" name="Text Box 12"/>
            <p:cNvSpPr txBox="1">
              <a:spLocks noChangeArrowheads="1"/>
            </p:cNvSpPr>
            <p:nvPr/>
          </p:nvSpPr>
          <p:spPr bwMode="auto">
            <a:xfrm>
              <a:off x="10058400" y="6248400"/>
              <a:ext cx="218443" cy="347295"/>
            </a:xfrm>
            <a:prstGeom prst="rect">
              <a:avLst/>
            </a:prstGeom>
            <a:noFill/>
            <a:ln w="12700">
              <a:noFill/>
              <a:miter lim="800000"/>
              <a:headEnd/>
              <a:tailEnd/>
            </a:ln>
          </p:spPr>
          <p:txBody>
            <a:bodyPr wrap="none">
              <a:spAutoFit/>
            </a:bodyPr>
            <a:lstStyle/>
            <a:p>
              <a:endParaRPr lang="en-US" sz="1050" b="1" dirty="0">
                <a:solidFill>
                  <a:srgbClr val="006B61"/>
                </a:solidFill>
                <a:latin typeface="Arial" charset="0"/>
              </a:endParaRPr>
            </a:p>
          </p:txBody>
        </p:sp>
        <p:sp>
          <p:nvSpPr>
            <p:cNvPr id="22" name="Rectangle 2"/>
            <p:cNvSpPr txBox="1">
              <a:spLocks noChangeArrowheads="1"/>
            </p:cNvSpPr>
            <p:nvPr/>
          </p:nvSpPr>
          <p:spPr>
            <a:xfrm>
              <a:off x="2144468" y="3581401"/>
              <a:ext cx="6237532" cy="2133599"/>
            </a:xfrm>
            <a:prstGeom prst="rect">
              <a:avLst/>
            </a:prstGeom>
          </p:spPr>
          <p:txBody>
            <a:bodyPr vert="horz" lIns="68580" tIns="34290" rIns="68580" bIns="3429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marL="428625" indent="-428625">
                <a:buFont typeface="Arial" panose="020B0604020202020204" pitchFamily="34" charset="0"/>
                <a:buChar char="•"/>
              </a:pPr>
              <a:endParaRPr lang="en-US" sz="2400" dirty="0">
                <a:latin typeface="Perpetua" pitchFamily="18" charset="0"/>
              </a:endParaRPr>
            </a:p>
          </p:txBody>
        </p:sp>
        <p:sp>
          <p:nvSpPr>
            <p:cNvPr id="23" name="TextBox 22"/>
            <p:cNvSpPr txBox="1"/>
            <p:nvPr/>
          </p:nvSpPr>
          <p:spPr>
            <a:xfrm>
              <a:off x="6832858" y="4363721"/>
              <a:ext cx="1584702" cy="1326032"/>
            </a:xfrm>
            <a:prstGeom prst="rect">
              <a:avLst/>
            </a:prstGeom>
            <a:noFill/>
          </p:spPr>
          <p:txBody>
            <a:bodyPr wrap="square" rtlCol="0">
              <a:spAutoFit/>
            </a:bodyPr>
            <a:lstStyle/>
            <a:p>
              <a:pPr algn="ctr"/>
              <a:endParaRPr lang="en-US" sz="1200" i="1" dirty="0">
                <a:solidFill>
                  <a:srgbClr val="FF0000"/>
                </a:solidFill>
              </a:endParaRPr>
            </a:p>
            <a:p>
              <a:pPr algn="ctr"/>
              <a:r>
                <a:rPr lang="en-US" sz="1200" i="1" dirty="0">
                  <a:solidFill>
                    <a:srgbClr val="FF0000"/>
                  </a:solidFill>
                </a:rPr>
                <a:t>CAPITAL PROJECTS </a:t>
              </a:r>
            </a:p>
            <a:p>
              <a:pPr algn="ctr"/>
              <a:r>
                <a:rPr lang="en-US" sz="1200" i="1" dirty="0">
                  <a:solidFill>
                    <a:srgbClr val="FF0000"/>
                  </a:solidFill>
                </a:rPr>
                <a:t>$1.8M</a:t>
              </a:r>
            </a:p>
            <a:p>
              <a:pPr algn="ctr"/>
              <a:endParaRPr lang="en-US" sz="900" i="1" dirty="0">
                <a:solidFill>
                  <a:srgbClr val="FF0000"/>
                </a:solidFill>
              </a:endParaRPr>
            </a:p>
          </p:txBody>
        </p:sp>
        <p:cxnSp>
          <p:nvCxnSpPr>
            <p:cNvPr id="24" name="Straight Arrow Connector 23"/>
            <p:cNvCxnSpPr>
              <a:cxnSpLocks/>
            </p:cNvCxnSpPr>
            <p:nvPr/>
          </p:nvCxnSpPr>
          <p:spPr>
            <a:xfrm flipV="1">
              <a:off x="6746756" y="4833298"/>
              <a:ext cx="426203" cy="6919"/>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sp>
        <p:nvSpPr>
          <p:cNvPr id="21510" name="Slide Number Placeholder 13"/>
          <p:cNvSpPr>
            <a:spLocks noGrp="1"/>
          </p:cNvSpPr>
          <p:nvPr>
            <p:ph type="sldNum" sz="quarter" idx="12"/>
          </p:nvPr>
        </p:nvSpPr>
        <p:spPr>
          <a:xfrm>
            <a:off x="6000750" y="5772151"/>
            <a:ext cx="1543050" cy="273844"/>
          </a:xfrm>
          <a:noFill/>
        </p:spPr>
        <p:txBody>
          <a:bodyPr/>
          <a:lstStyle/>
          <a:p>
            <a:fld id="{57E78C8F-0D52-4C2E-BA70-A903AD4E88AD}" type="slidenum">
              <a:rPr lang="en-US" smtClean="0"/>
              <a:pPr/>
              <a:t>6</a:t>
            </a:fld>
            <a:endParaRPr lang="en-US" dirty="0"/>
          </a:p>
        </p:txBody>
      </p:sp>
      <p:sp>
        <p:nvSpPr>
          <p:cNvPr id="21506" name="Rectangle 2"/>
          <p:cNvSpPr>
            <a:spLocks noGrp="1" noChangeArrowheads="1"/>
          </p:cNvSpPr>
          <p:nvPr>
            <p:ph type="title" idx="4294967295"/>
          </p:nvPr>
        </p:nvSpPr>
        <p:spPr>
          <a:xfrm>
            <a:off x="1168193" y="972163"/>
            <a:ext cx="5987463" cy="1030472"/>
          </a:xfrm>
        </p:spPr>
        <p:txBody>
          <a:bodyPr>
            <a:normAutofit fontScale="90000"/>
          </a:bodyPr>
          <a:lstStyle/>
          <a:p>
            <a:r>
              <a:rPr lang="en-US" sz="3600" dirty="0">
                <a:latin typeface="Perpetua" pitchFamily="18" charset="0"/>
              </a:rPr>
              <a:t>FY 2018 Preliminary Budget Details</a:t>
            </a:r>
            <a:r>
              <a:rPr lang="en-US" dirty="0">
                <a:latin typeface="Perpetua" pitchFamily="18" charset="0"/>
              </a:rPr>
              <a:t/>
            </a:r>
            <a:br>
              <a:rPr lang="en-US" dirty="0">
                <a:latin typeface="Perpetua" pitchFamily="18" charset="0"/>
              </a:rPr>
            </a:br>
            <a:r>
              <a:rPr lang="en-US" sz="1200" dirty="0">
                <a:latin typeface="Cambria" panose="02040503050406030204" pitchFamily="18" charset="0"/>
              </a:rPr>
              <a:t>(</a:t>
            </a:r>
            <a:r>
              <a:rPr lang="en-US" sz="1200" i="1" dirty="0">
                <a:latin typeface="Cambria" panose="02040503050406030204" pitchFamily="18" charset="0"/>
              </a:rPr>
              <a:t>The Numbers Behind Our Plan for FY 2018</a:t>
            </a:r>
            <a:r>
              <a:rPr lang="en-US" sz="1200" dirty="0">
                <a:latin typeface="Cambria" panose="02040503050406030204" pitchFamily="18" charset="0"/>
              </a:rPr>
              <a:t>)</a:t>
            </a:r>
          </a:p>
        </p:txBody>
      </p:sp>
      <p:sp>
        <p:nvSpPr>
          <p:cNvPr id="21508" name="Text Box 11"/>
          <p:cNvSpPr txBox="1">
            <a:spLocks noChangeArrowheads="1"/>
          </p:cNvSpPr>
          <p:nvPr/>
        </p:nvSpPr>
        <p:spPr bwMode="auto">
          <a:xfrm>
            <a:off x="6343650" y="3486151"/>
            <a:ext cx="1257300" cy="623248"/>
          </a:xfrm>
          <a:prstGeom prst="rect">
            <a:avLst/>
          </a:prstGeom>
          <a:noFill/>
          <a:ln w="9525">
            <a:noFill/>
            <a:miter lim="800000"/>
            <a:headEnd/>
            <a:tailEnd/>
          </a:ln>
        </p:spPr>
        <p:txBody>
          <a:bodyPr>
            <a:spAutoFit/>
          </a:bodyPr>
          <a:lstStyle/>
          <a:p>
            <a:pPr algn="r"/>
            <a:r>
              <a:rPr lang="en-US" b="1" dirty="0">
                <a:solidFill>
                  <a:srgbClr val="000000"/>
                </a:solidFill>
                <a:latin typeface="Perpetua" pitchFamily="18" charset="0"/>
              </a:rPr>
              <a:t>                        </a:t>
            </a:r>
          </a:p>
          <a:p>
            <a:pPr algn="r"/>
            <a:r>
              <a:rPr lang="en-US" sz="1650" b="1" dirty="0">
                <a:solidFill>
                  <a:srgbClr val="000000"/>
                </a:solidFill>
                <a:latin typeface="Arial" charset="0"/>
              </a:rPr>
              <a:t>    </a:t>
            </a:r>
          </a:p>
        </p:txBody>
      </p:sp>
      <p:sp>
        <p:nvSpPr>
          <p:cNvPr id="21509" name="Text Box 12"/>
          <p:cNvSpPr txBox="1">
            <a:spLocks noChangeArrowheads="1"/>
          </p:cNvSpPr>
          <p:nvPr/>
        </p:nvSpPr>
        <p:spPr bwMode="auto">
          <a:xfrm>
            <a:off x="7543801" y="5543550"/>
            <a:ext cx="184731" cy="253916"/>
          </a:xfrm>
          <a:prstGeom prst="rect">
            <a:avLst/>
          </a:prstGeom>
          <a:noFill/>
          <a:ln w="12700">
            <a:noFill/>
            <a:miter lim="800000"/>
            <a:headEnd/>
            <a:tailEnd/>
          </a:ln>
        </p:spPr>
        <p:txBody>
          <a:bodyPr wrap="none">
            <a:spAutoFit/>
          </a:bodyPr>
          <a:lstStyle/>
          <a:p>
            <a:endParaRPr lang="en-US" sz="1050" b="1" dirty="0">
              <a:solidFill>
                <a:srgbClr val="006B61"/>
              </a:solidFill>
              <a:latin typeface="Arial" charset="0"/>
            </a:endParaRPr>
          </a:p>
        </p:txBody>
      </p:sp>
      <p:sp>
        <p:nvSpPr>
          <p:cNvPr id="9" name="Rectangle 2"/>
          <p:cNvSpPr txBox="1">
            <a:spLocks noChangeArrowheads="1"/>
          </p:cNvSpPr>
          <p:nvPr/>
        </p:nvSpPr>
        <p:spPr>
          <a:xfrm>
            <a:off x="1608351" y="3543301"/>
            <a:ext cx="4678149" cy="1600199"/>
          </a:xfrm>
          <a:prstGeom prst="rect">
            <a:avLst/>
          </a:prstGeom>
        </p:spPr>
        <p:txBody>
          <a:bodyPr vert="horz" lIns="68580" tIns="34290" rIns="68580" bIns="3429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marL="428625" indent="-428625">
              <a:buFont typeface="Arial" panose="020B0604020202020204" pitchFamily="34" charset="0"/>
              <a:buChar char="•"/>
            </a:pPr>
            <a:endParaRPr lang="en-US" sz="2400" dirty="0">
              <a:latin typeface="Perpetua" pitchFamily="18" charset="0"/>
            </a:endParaRPr>
          </a:p>
        </p:txBody>
      </p:sp>
      <p:sp>
        <p:nvSpPr>
          <p:cNvPr id="4" name="TextBox 3"/>
          <p:cNvSpPr txBox="1"/>
          <p:nvPr/>
        </p:nvSpPr>
        <p:spPr>
          <a:xfrm>
            <a:off x="1414061" y="3219905"/>
            <a:ext cx="1028700" cy="369332"/>
          </a:xfrm>
          <a:prstGeom prst="rect">
            <a:avLst/>
          </a:prstGeom>
          <a:noFill/>
        </p:spPr>
        <p:txBody>
          <a:bodyPr wrap="square" rtlCol="0">
            <a:spAutoFit/>
          </a:bodyPr>
          <a:lstStyle/>
          <a:p>
            <a:pPr algn="ctr"/>
            <a:r>
              <a:rPr lang="en-US" dirty="0">
                <a:latin typeface="Cambria" panose="02040503050406030204" pitchFamily="18" charset="0"/>
              </a:rPr>
              <a:t>$29.7M</a:t>
            </a:r>
          </a:p>
        </p:txBody>
      </p:sp>
      <p:sp>
        <p:nvSpPr>
          <p:cNvPr id="10" name="TextBox 9"/>
          <p:cNvSpPr txBox="1"/>
          <p:nvPr/>
        </p:nvSpPr>
        <p:spPr>
          <a:xfrm>
            <a:off x="1406951" y="3867400"/>
            <a:ext cx="1028700" cy="369332"/>
          </a:xfrm>
          <a:prstGeom prst="rect">
            <a:avLst/>
          </a:prstGeom>
          <a:noFill/>
        </p:spPr>
        <p:txBody>
          <a:bodyPr wrap="square" rtlCol="0">
            <a:spAutoFit/>
          </a:bodyPr>
          <a:lstStyle/>
          <a:p>
            <a:pPr algn="ctr"/>
            <a:r>
              <a:rPr lang="en-US" dirty="0">
                <a:latin typeface="Cambria" panose="02040503050406030204" pitchFamily="18" charset="0"/>
              </a:rPr>
              <a:t>$15.8M</a:t>
            </a:r>
          </a:p>
        </p:txBody>
      </p:sp>
      <p:sp>
        <p:nvSpPr>
          <p:cNvPr id="11" name="TextBox 10"/>
          <p:cNvSpPr txBox="1"/>
          <p:nvPr/>
        </p:nvSpPr>
        <p:spPr>
          <a:xfrm>
            <a:off x="1444980" y="4454583"/>
            <a:ext cx="1028700" cy="369332"/>
          </a:xfrm>
          <a:prstGeom prst="rect">
            <a:avLst/>
          </a:prstGeom>
          <a:noFill/>
        </p:spPr>
        <p:txBody>
          <a:bodyPr wrap="square" rtlCol="0">
            <a:spAutoFit/>
          </a:bodyPr>
          <a:lstStyle/>
          <a:p>
            <a:pPr algn="ctr"/>
            <a:r>
              <a:rPr lang="en-US" dirty="0">
                <a:latin typeface="Cambria" panose="02040503050406030204" pitchFamily="18" charset="0"/>
              </a:rPr>
              <a:t>$0.4M</a:t>
            </a:r>
          </a:p>
        </p:txBody>
      </p:sp>
      <p:sp>
        <p:nvSpPr>
          <p:cNvPr id="12" name="TextBox 11"/>
          <p:cNvSpPr txBox="1"/>
          <p:nvPr/>
        </p:nvSpPr>
        <p:spPr>
          <a:xfrm>
            <a:off x="4245779" y="2120006"/>
            <a:ext cx="1028700" cy="369332"/>
          </a:xfrm>
          <a:prstGeom prst="rect">
            <a:avLst/>
          </a:prstGeom>
          <a:noFill/>
        </p:spPr>
        <p:txBody>
          <a:bodyPr wrap="square" rtlCol="0">
            <a:spAutoFit/>
          </a:bodyPr>
          <a:lstStyle/>
          <a:p>
            <a:pPr algn="ctr"/>
            <a:r>
              <a:rPr lang="en-US" dirty="0">
                <a:latin typeface="Cambria" panose="02040503050406030204" pitchFamily="18" charset="0"/>
              </a:rPr>
              <a:t>$51.5M</a:t>
            </a:r>
          </a:p>
        </p:txBody>
      </p:sp>
      <p:sp>
        <p:nvSpPr>
          <p:cNvPr id="13" name="TextBox 12"/>
          <p:cNvSpPr txBox="1"/>
          <p:nvPr/>
        </p:nvSpPr>
        <p:spPr>
          <a:xfrm>
            <a:off x="4857078" y="3520503"/>
            <a:ext cx="1630821" cy="369332"/>
          </a:xfrm>
          <a:prstGeom prst="rect">
            <a:avLst/>
          </a:prstGeom>
          <a:noFill/>
        </p:spPr>
        <p:txBody>
          <a:bodyPr wrap="square" rtlCol="0">
            <a:spAutoFit/>
          </a:bodyPr>
          <a:lstStyle/>
          <a:p>
            <a:pPr algn="ctr"/>
            <a:r>
              <a:rPr lang="en-US" dirty="0">
                <a:latin typeface="Cambria" panose="02040503050406030204" pitchFamily="18" charset="0"/>
              </a:rPr>
              <a:t>$4.6M</a:t>
            </a:r>
          </a:p>
        </p:txBody>
      </p:sp>
      <p:sp>
        <p:nvSpPr>
          <p:cNvPr id="14" name="TextBox 13"/>
          <p:cNvSpPr txBox="1"/>
          <p:nvPr/>
        </p:nvSpPr>
        <p:spPr>
          <a:xfrm>
            <a:off x="6726510" y="3809170"/>
            <a:ext cx="1559568" cy="369332"/>
          </a:xfrm>
          <a:prstGeom prst="rect">
            <a:avLst/>
          </a:prstGeom>
          <a:noFill/>
        </p:spPr>
        <p:txBody>
          <a:bodyPr wrap="square" rtlCol="0">
            <a:spAutoFit/>
          </a:bodyPr>
          <a:lstStyle/>
          <a:p>
            <a:pPr algn="ctr"/>
            <a:r>
              <a:rPr lang="en-US" dirty="0">
                <a:latin typeface="Cambria" panose="02040503050406030204" pitchFamily="18" charset="0"/>
              </a:rPr>
              <a:t>$1.1M</a:t>
            </a:r>
          </a:p>
        </p:txBody>
      </p:sp>
      <p:sp>
        <p:nvSpPr>
          <p:cNvPr id="15" name="TextBox 14"/>
          <p:cNvSpPr txBox="1"/>
          <p:nvPr/>
        </p:nvSpPr>
        <p:spPr>
          <a:xfrm>
            <a:off x="1501140" y="4914901"/>
            <a:ext cx="5985510" cy="830997"/>
          </a:xfrm>
          <a:prstGeom prst="rect">
            <a:avLst/>
          </a:prstGeom>
          <a:noFill/>
        </p:spPr>
        <p:txBody>
          <a:bodyPr wrap="square" rtlCol="0">
            <a:spAutoFit/>
          </a:bodyPr>
          <a:lstStyle/>
          <a:p>
            <a:pPr marL="214313" indent="-214313">
              <a:buFont typeface="Arial" panose="020B0604020202020204" pitchFamily="34" charset="0"/>
              <a:buChar char="•"/>
            </a:pPr>
            <a:endParaRPr lang="en-US" sz="1200" dirty="0">
              <a:latin typeface="Cambria" panose="02040503050406030204" pitchFamily="18" charset="0"/>
            </a:endParaRPr>
          </a:p>
          <a:p>
            <a:pPr marL="214313" indent="-214313">
              <a:buFont typeface="Arial" panose="020B0604020202020204" pitchFamily="34" charset="0"/>
              <a:buChar char="•"/>
            </a:pPr>
            <a:r>
              <a:rPr lang="en-US" sz="1200" dirty="0">
                <a:latin typeface="Cambria" panose="02040503050406030204" pitchFamily="18" charset="0"/>
              </a:rPr>
              <a:t>Total ALA FY18 Revenue Budget of $51.5M </a:t>
            </a:r>
          </a:p>
          <a:p>
            <a:pPr marL="214313" indent="-214313">
              <a:buFont typeface="Arial" panose="020B0604020202020204" pitchFamily="34" charset="0"/>
              <a:buChar char="•"/>
            </a:pPr>
            <a:r>
              <a:rPr lang="en-US" sz="1200" dirty="0">
                <a:latin typeface="Cambria" panose="02040503050406030204" pitchFamily="18" charset="0"/>
              </a:rPr>
              <a:t>Total ALA FY18 Expense Budget of $52.3M </a:t>
            </a:r>
          </a:p>
          <a:p>
            <a:pPr marL="214313" indent="-214313">
              <a:buFont typeface="Arial" panose="020B0604020202020204" pitchFamily="34" charset="0"/>
              <a:buChar char="•"/>
            </a:pPr>
            <a:r>
              <a:rPr lang="en-US" sz="1200" dirty="0">
                <a:latin typeface="Cambria" panose="02040503050406030204" pitchFamily="18" charset="0"/>
              </a:rPr>
              <a:t>Budgeted FY18 Net Expense of $753k </a:t>
            </a:r>
          </a:p>
        </p:txBody>
      </p:sp>
      <p:sp>
        <p:nvSpPr>
          <p:cNvPr id="17" name="Slide Number Placeholder 13"/>
          <p:cNvSpPr txBox="1">
            <a:spLocks/>
          </p:cNvSpPr>
          <p:nvPr/>
        </p:nvSpPr>
        <p:spPr>
          <a:xfrm>
            <a:off x="7543800" y="5772151"/>
            <a:ext cx="1543050" cy="273844"/>
          </a:xfrm>
          <a:prstGeom prst="rect">
            <a:avLst/>
          </a:prstGeom>
          <a:noFill/>
        </p:spPr>
        <p:txBody>
          <a:bodyPr vert="horz" lIns="68580" tIns="34290" rIns="68580" bIns="3429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7E78C8F-0D52-4C2E-BA70-A903AD4E88AD}" type="slidenum">
              <a:rPr lang="en-US" sz="900"/>
              <a:pPr/>
              <a:t>6</a:t>
            </a:fld>
            <a:endParaRPr lang="en-US" sz="900" dirty="0"/>
          </a:p>
        </p:txBody>
      </p:sp>
      <p:sp>
        <p:nvSpPr>
          <p:cNvPr id="25" name="Slide Number Placeholder 4">
            <a:extLst>
              <a:ext uri="{FF2B5EF4-FFF2-40B4-BE49-F238E27FC236}">
                <a16:creationId xmlns:a16="http://schemas.microsoft.com/office/drawing/2014/main" id="{1F6CA059-802A-4DCB-BD91-B3EB5E5F0140}"/>
              </a:ext>
            </a:extLst>
          </p:cNvPr>
          <p:cNvSpPr txBox="1">
            <a:spLocks/>
          </p:cNvSpPr>
          <p:nvPr/>
        </p:nvSpPr>
        <p:spPr>
          <a:xfrm>
            <a:off x="146304" y="6210300"/>
            <a:ext cx="457200" cy="457200"/>
          </a:xfrm>
          <a:prstGeom prst="ellipse">
            <a:avLst/>
          </a:prstGeom>
          <a:solidFill>
            <a:schemeClr val="accent1"/>
          </a:solidFill>
        </p:spPr>
        <p:txBody>
          <a:bodyPr wrap="none" lIns="0" tIns="0" rIns="0" bIns="0" anchor="ctr" anchorCtr="1">
            <a:noAutofit/>
          </a:bodyPr>
          <a:lstStyle>
            <a:defPPr>
              <a:defRPr lang="en-US"/>
            </a:defPPr>
            <a:lvl1pPr algn="ctr" rtl="0" eaLnBrk="1" fontAlgn="base" latinLnBrk="0" hangingPunct="1">
              <a:spcBef>
                <a:spcPct val="0"/>
              </a:spcBef>
              <a:spcAft>
                <a:spcPct val="0"/>
              </a:spcAft>
              <a:defRPr kumimoji="0" sz="1400" kern="1200">
                <a:solidFill>
                  <a:srgbClr val="FFFFFF"/>
                </a:solidFill>
                <a:latin typeface="+mj-lt"/>
                <a:ea typeface="+mj-ea"/>
                <a:cs typeface="+mj-cs"/>
              </a:defRPr>
            </a:lvl1pPr>
            <a:lvl2pPr marL="457200" algn="l" rtl="0" fontAlgn="base">
              <a:spcBef>
                <a:spcPct val="0"/>
              </a:spcBef>
              <a:spcAft>
                <a:spcPct val="0"/>
              </a:spcAft>
              <a:defRPr kern="1200">
                <a:solidFill>
                  <a:schemeClr val="tx1"/>
                </a:solidFill>
                <a:latin typeface="Verdana" pitchFamily="34" charset="0"/>
                <a:ea typeface="+mn-ea"/>
                <a:cs typeface="+mn-cs"/>
              </a:defRPr>
            </a:lvl2pPr>
            <a:lvl3pPr marL="914400" algn="l" rtl="0" fontAlgn="base">
              <a:spcBef>
                <a:spcPct val="0"/>
              </a:spcBef>
              <a:spcAft>
                <a:spcPct val="0"/>
              </a:spcAft>
              <a:defRPr kern="1200">
                <a:solidFill>
                  <a:schemeClr val="tx1"/>
                </a:solidFill>
                <a:latin typeface="Verdana" pitchFamily="34" charset="0"/>
                <a:ea typeface="+mn-ea"/>
                <a:cs typeface="+mn-cs"/>
              </a:defRPr>
            </a:lvl3pPr>
            <a:lvl4pPr marL="1371600" algn="l" rtl="0" fontAlgn="base">
              <a:spcBef>
                <a:spcPct val="0"/>
              </a:spcBef>
              <a:spcAft>
                <a:spcPct val="0"/>
              </a:spcAft>
              <a:defRPr kern="1200">
                <a:solidFill>
                  <a:schemeClr val="tx1"/>
                </a:solidFill>
                <a:latin typeface="Verdana" pitchFamily="34" charset="0"/>
                <a:ea typeface="+mn-ea"/>
                <a:cs typeface="+mn-cs"/>
              </a:defRPr>
            </a:lvl4pPr>
            <a:lvl5pPr marL="1828800" algn="l" rtl="0" fontAlgn="base">
              <a:spcBef>
                <a:spcPct val="0"/>
              </a:spcBef>
              <a:spcAft>
                <a:spcPct val="0"/>
              </a:spcAft>
              <a:defRPr kern="1200">
                <a:solidFill>
                  <a:schemeClr val="tx1"/>
                </a:solidFill>
                <a:latin typeface="Verdana" pitchFamily="34" charset="0"/>
                <a:ea typeface="+mn-ea"/>
                <a:cs typeface="+mn-cs"/>
              </a:defRPr>
            </a:lvl5pPr>
            <a:lvl6pPr marL="2286000" algn="l" defTabSz="914400" rtl="0" eaLnBrk="1" latinLnBrk="0" hangingPunct="1">
              <a:defRPr kern="1200">
                <a:solidFill>
                  <a:schemeClr val="tx1"/>
                </a:solidFill>
                <a:latin typeface="Verdana" pitchFamily="34" charset="0"/>
                <a:ea typeface="+mn-ea"/>
                <a:cs typeface="+mn-cs"/>
              </a:defRPr>
            </a:lvl6pPr>
            <a:lvl7pPr marL="2743200" algn="l" defTabSz="914400" rtl="0" eaLnBrk="1" latinLnBrk="0" hangingPunct="1">
              <a:defRPr kern="1200">
                <a:solidFill>
                  <a:schemeClr val="tx1"/>
                </a:solidFill>
                <a:latin typeface="Verdana" pitchFamily="34" charset="0"/>
                <a:ea typeface="+mn-ea"/>
                <a:cs typeface="+mn-cs"/>
              </a:defRPr>
            </a:lvl7pPr>
            <a:lvl8pPr marL="3200400" algn="l" defTabSz="914400" rtl="0" eaLnBrk="1" latinLnBrk="0" hangingPunct="1">
              <a:defRPr kern="1200">
                <a:solidFill>
                  <a:schemeClr val="tx1"/>
                </a:solidFill>
                <a:latin typeface="Verdana" pitchFamily="34" charset="0"/>
                <a:ea typeface="+mn-ea"/>
                <a:cs typeface="+mn-cs"/>
              </a:defRPr>
            </a:lvl8pPr>
            <a:lvl9pPr marL="3657600" algn="l" defTabSz="914400" rtl="0" eaLnBrk="1" latinLnBrk="0" hangingPunct="1">
              <a:defRPr kern="1200">
                <a:solidFill>
                  <a:schemeClr val="tx1"/>
                </a:solidFill>
                <a:latin typeface="Verdana" pitchFamily="34" charset="0"/>
                <a:ea typeface="+mn-ea"/>
                <a:cs typeface="+mn-cs"/>
              </a:defRPr>
            </a:lvl9pPr>
          </a:lstStyle>
          <a:p>
            <a:pPr>
              <a:defRPr/>
            </a:pPr>
            <a:fld id="{4539DB4B-7023-4AF9-97ED-98CC38B5247C}" type="slidenum">
              <a:rPr lang="en-US" smtClean="0"/>
              <a:pPr>
                <a:defRPr/>
              </a:pPr>
              <a:t>6</a:t>
            </a:fld>
            <a:endParaRPr lang="en-US"/>
          </a:p>
        </p:txBody>
      </p:sp>
    </p:spTree>
    <p:extLst>
      <p:ext uri="{BB962C8B-B14F-4D97-AF65-F5344CB8AC3E}">
        <p14:creationId xmlns:p14="http://schemas.microsoft.com/office/powerpoint/2010/main" val="37136632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7891" name="Slide Number Placeholder 3"/>
          <p:cNvSpPr>
            <a:spLocks noGrp="1"/>
          </p:cNvSpPr>
          <p:nvPr>
            <p:ph type="sldNum" sz="quarter" idx="12"/>
          </p:nvPr>
        </p:nvSpPr>
        <p:spPr>
          <a:noFill/>
        </p:spPr>
        <p:txBody>
          <a:bodyPr/>
          <a:lstStyle/>
          <a:p>
            <a:fld id="{159AC1A3-431C-4CA4-BE5A-2E1821829B9C}" type="slidenum">
              <a:rPr lang="en-US" smtClean="0"/>
              <a:pPr/>
              <a:t>7</a:t>
            </a:fld>
            <a:endParaRPr lang="en-US"/>
          </a:p>
        </p:txBody>
      </p:sp>
      <p:sp>
        <p:nvSpPr>
          <p:cNvPr id="7" name="Content Placeholder 2"/>
          <p:cNvSpPr txBox="1">
            <a:spLocks/>
          </p:cNvSpPr>
          <p:nvPr/>
        </p:nvSpPr>
        <p:spPr bwMode="auto">
          <a:xfrm>
            <a:off x="304800" y="1752600"/>
            <a:ext cx="8534400"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fontScale="92500" lnSpcReduction="10000"/>
          </a:bodyPr>
          <a:lstStyle>
            <a:lvl1pPr marL="292100" indent="-292100" algn="l" rtl="0" eaLnBrk="0" fontAlgn="base" hangingPunct="0">
              <a:spcBef>
                <a:spcPct val="0"/>
              </a:spcBef>
              <a:spcAft>
                <a:spcPct val="0"/>
              </a:spcAft>
              <a:buClr>
                <a:schemeClr val="accent1"/>
              </a:buClr>
              <a:buSzPct val="70000"/>
              <a:buFont typeface="Wingdings 2" pitchFamily="18" charset="2"/>
              <a:buChar char=""/>
              <a:defRPr sz="3200" kern="1200">
                <a:solidFill>
                  <a:schemeClr val="tx1"/>
                </a:solidFill>
                <a:latin typeface="+mn-lt"/>
                <a:ea typeface="+mn-ea"/>
                <a:cs typeface="+mn-cs"/>
              </a:defRPr>
            </a:lvl1pPr>
            <a:lvl2pPr marL="639763" indent="-228600" algn="l" rtl="0" eaLnBrk="0" fontAlgn="base" hangingPunct="0">
              <a:spcBef>
                <a:spcPts val="400"/>
              </a:spcBef>
              <a:spcAft>
                <a:spcPct val="0"/>
              </a:spcAft>
              <a:buClr>
                <a:schemeClr val="accent2"/>
              </a:buClr>
              <a:buSzPct val="90000"/>
              <a:buChar char="•"/>
              <a:defRPr sz="2600" kern="1200">
                <a:solidFill>
                  <a:schemeClr val="tx1"/>
                </a:solidFill>
                <a:latin typeface="+mn-lt"/>
                <a:ea typeface="+mn-ea"/>
                <a:cs typeface="+mn-cs"/>
              </a:defRPr>
            </a:lvl2pPr>
            <a:lvl3pPr marL="822325" indent="-190500" algn="l" rtl="0" eaLnBrk="0" fontAlgn="base" hangingPunct="0">
              <a:spcBef>
                <a:spcPts val="400"/>
              </a:spcBef>
              <a:spcAft>
                <a:spcPct val="0"/>
              </a:spcAft>
              <a:buClr>
                <a:srgbClr val="A8CDD7"/>
              </a:buClr>
              <a:buSzPct val="100000"/>
              <a:buFont typeface="Wingdings 2" pitchFamily="18" charset="2"/>
              <a:buChar char=""/>
              <a:defRPr sz="2300" kern="1200">
                <a:solidFill>
                  <a:schemeClr val="tx1"/>
                </a:solidFill>
                <a:latin typeface="+mn-lt"/>
                <a:ea typeface="+mn-ea"/>
                <a:cs typeface="+mn-cs"/>
              </a:defRPr>
            </a:lvl3pPr>
            <a:lvl4pPr marL="1004888" indent="-182563" algn="l" rtl="0" eaLnBrk="0" fontAlgn="base" hangingPunct="0">
              <a:spcBef>
                <a:spcPts val="400"/>
              </a:spcBef>
              <a:spcAft>
                <a:spcPct val="0"/>
              </a:spcAft>
              <a:buClr>
                <a:srgbClr val="A8CDD7"/>
              </a:buClr>
              <a:buSzPct val="100000"/>
              <a:buFont typeface="Wingdings 2" pitchFamily="18" charset="2"/>
              <a:buChar char=""/>
              <a:defRPr sz="2000" kern="1200">
                <a:solidFill>
                  <a:schemeClr val="tx1"/>
                </a:solidFill>
                <a:latin typeface="+mn-lt"/>
                <a:ea typeface="+mn-ea"/>
                <a:cs typeface="+mn-cs"/>
              </a:defRPr>
            </a:lvl4pPr>
            <a:lvl5pPr marL="1187450" indent="-182563" algn="l" rtl="0" eaLnBrk="0" fontAlgn="base" hangingPunct="0">
              <a:spcBef>
                <a:spcPts val="400"/>
              </a:spcBef>
              <a:spcAft>
                <a:spcPct val="0"/>
              </a:spcAft>
              <a:buClr>
                <a:srgbClr val="A8CDD7"/>
              </a:buClr>
              <a:buSzPct val="100000"/>
              <a:buFont typeface="Wingdings 2" pitchFamily="18" charset="2"/>
              <a:buChar char=""/>
              <a:defRPr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a:lstStyle>
          <a:p>
            <a:pPr marL="0" indent="0">
              <a:buNone/>
            </a:pPr>
            <a:endParaRPr lang="en-US" sz="3500" dirty="0">
              <a:highlight>
                <a:srgbClr val="FFFF00"/>
              </a:highlight>
              <a:latin typeface="Constantia" panose="02030602050306030303" pitchFamily="18" charset="0"/>
            </a:endParaRPr>
          </a:p>
          <a:p>
            <a:pPr>
              <a:buFont typeface="Arial" panose="020B0604020202020204" pitchFamily="34" charset="0"/>
              <a:buChar char="•"/>
            </a:pPr>
            <a:r>
              <a:rPr lang="en-US" sz="2400" dirty="0">
                <a:latin typeface="Constantia" panose="02030602050306030303" pitchFamily="18" charset="0"/>
              </a:rPr>
              <a:t>Total operating revenues of $51,534,210</a:t>
            </a:r>
            <a:r>
              <a:rPr lang="en-US" sz="2400" dirty="0">
                <a:solidFill>
                  <a:srgbClr val="FF0000"/>
                </a:solidFill>
                <a:latin typeface="Constantia" panose="02030602050306030303" pitchFamily="18" charset="0"/>
              </a:rPr>
              <a:t> </a:t>
            </a:r>
            <a:r>
              <a:rPr lang="en-US" sz="2400" dirty="0">
                <a:latin typeface="Constantia" panose="02030602050306030303" pitchFamily="18" charset="0"/>
              </a:rPr>
              <a:t>(up 3.0% from FY17)</a:t>
            </a:r>
          </a:p>
          <a:p>
            <a:pPr marL="0" indent="0">
              <a:buNone/>
            </a:pPr>
            <a:endParaRPr lang="en-US" sz="2400" dirty="0">
              <a:latin typeface="Constantia" panose="02030602050306030303" pitchFamily="18" charset="0"/>
            </a:endParaRPr>
          </a:p>
          <a:p>
            <a:pPr>
              <a:buFont typeface="Arial" panose="020B0604020202020204" pitchFamily="34" charset="0"/>
              <a:buChar char="•"/>
            </a:pPr>
            <a:r>
              <a:rPr lang="en-US" sz="2400" dirty="0">
                <a:latin typeface="Constantia" panose="02030602050306030303" pitchFamily="18" charset="0"/>
              </a:rPr>
              <a:t>Total operating expenses of $52,287,161 (up 0.8% from FY17)</a:t>
            </a:r>
          </a:p>
          <a:p>
            <a:pPr marL="0" indent="0">
              <a:buNone/>
            </a:pPr>
            <a:endParaRPr lang="en-US" sz="2400" dirty="0">
              <a:latin typeface="Constantia" panose="02030602050306030303" pitchFamily="18" charset="0"/>
            </a:endParaRPr>
          </a:p>
          <a:p>
            <a:pPr>
              <a:buFont typeface="Arial" panose="020B0604020202020204" pitchFamily="34" charset="0"/>
              <a:buChar char="•"/>
            </a:pPr>
            <a:r>
              <a:rPr lang="en-US" sz="2400" dirty="0">
                <a:latin typeface="Constantia" panose="02030602050306030303" pitchFamily="18" charset="0"/>
              </a:rPr>
              <a:t>General Fund operating revenues of $29,721,427 (up 0.5% from FY17)</a:t>
            </a:r>
          </a:p>
          <a:p>
            <a:pPr marL="0" indent="0">
              <a:buNone/>
            </a:pPr>
            <a:endParaRPr lang="en-US" sz="2400" dirty="0">
              <a:latin typeface="Constantia" panose="02030602050306030303" pitchFamily="18" charset="0"/>
            </a:endParaRPr>
          </a:p>
          <a:p>
            <a:pPr>
              <a:buFont typeface="Arial" panose="020B0604020202020204" pitchFamily="34" charset="0"/>
              <a:buChar char="•"/>
            </a:pPr>
            <a:r>
              <a:rPr lang="en-US" sz="2400" dirty="0">
                <a:latin typeface="Constantia" panose="02030602050306030303" pitchFamily="18" charset="0"/>
              </a:rPr>
              <a:t>General Fund operating expenses of $29,685,055 (up 0.6% from FY17)</a:t>
            </a:r>
          </a:p>
        </p:txBody>
      </p:sp>
      <p:sp>
        <p:nvSpPr>
          <p:cNvPr id="8" name="Text Placeholder 3"/>
          <p:cNvSpPr txBox="1">
            <a:spLocks/>
          </p:cNvSpPr>
          <p:nvPr/>
        </p:nvSpPr>
        <p:spPr>
          <a:xfrm>
            <a:off x="304800" y="-152400"/>
            <a:ext cx="8686800" cy="1143000"/>
          </a:xfrm>
          <a:prstGeom prst="rect">
            <a:avLst/>
          </a:prstGeom>
        </p:spPr>
        <p:txBody>
          <a:bodyPr bIns="91440" anchor="b" anchorCtr="0">
            <a:normAutofit fontScale="92500"/>
          </a:bodyPr>
          <a:lstStyle>
            <a:lvl1pPr eaLnBrk="1" latinLnBrk="0" hangingPunct="1">
              <a:buNone/>
              <a:defRPr kumimoji="0" sz="4400">
                <a:solidFill>
                  <a:schemeClr val="tx2"/>
                </a:solidFill>
                <a:latin typeface="Constantia" pitchFamily="18" charset="0"/>
                <a:ea typeface="+mj-ea"/>
                <a:cs typeface="+mj-cs"/>
              </a:defRPr>
            </a:lvl1pPr>
          </a:lstStyle>
          <a:p>
            <a:r>
              <a:rPr lang="en-US" dirty="0"/>
              <a:t>FY2018 Budget Operating Highlights</a:t>
            </a:r>
          </a:p>
        </p:txBody>
      </p:sp>
      <p:sp>
        <p:nvSpPr>
          <p:cNvPr id="5" name="Slide Number Placeholder 4">
            <a:extLst>
              <a:ext uri="{FF2B5EF4-FFF2-40B4-BE49-F238E27FC236}">
                <a16:creationId xmlns:a16="http://schemas.microsoft.com/office/drawing/2014/main" id="{FC4D5781-AC94-444F-BAB9-C966B16543A4}"/>
              </a:ext>
            </a:extLst>
          </p:cNvPr>
          <p:cNvSpPr txBox="1">
            <a:spLocks/>
          </p:cNvSpPr>
          <p:nvPr/>
        </p:nvSpPr>
        <p:spPr>
          <a:xfrm>
            <a:off x="298704" y="6362700"/>
            <a:ext cx="457200" cy="457200"/>
          </a:xfrm>
          <a:prstGeom prst="ellipse">
            <a:avLst/>
          </a:prstGeom>
          <a:solidFill>
            <a:schemeClr val="accent1"/>
          </a:solidFill>
        </p:spPr>
        <p:txBody>
          <a:bodyPr wrap="none" lIns="0" tIns="0" rIns="0" bIns="0" anchor="ctr" anchorCtr="1">
            <a:noAutofit/>
          </a:bodyPr>
          <a:lstStyle>
            <a:defPPr>
              <a:defRPr lang="en-US"/>
            </a:defPPr>
            <a:lvl1pPr algn="ctr" rtl="0" eaLnBrk="1" fontAlgn="base" latinLnBrk="0" hangingPunct="1">
              <a:spcBef>
                <a:spcPct val="0"/>
              </a:spcBef>
              <a:spcAft>
                <a:spcPct val="0"/>
              </a:spcAft>
              <a:defRPr kumimoji="0" sz="1400" kern="1200">
                <a:solidFill>
                  <a:srgbClr val="FFFFFF"/>
                </a:solidFill>
                <a:latin typeface="+mj-lt"/>
                <a:ea typeface="+mj-ea"/>
                <a:cs typeface="+mj-cs"/>
              </a:defRPr>
            </a:lvl1pPr>
            <a:lvl2pPr marL="457200" algn="l" rtl="0" fontAlgn="base">
              <a:spcBef>
                <a:spcPct val="0"/>
              </a:spcBef>
              <a:spcAft>
                <a:spcPct val="0"/>
              </a:spcAft>
              <a:defRPr kern="1200">
                <a:solidFill>
                  <a:schemeClr val="tx1"/>
                </a:solidFill>
                <a:latin typeface="Verdana" pitchFamily="34" charset="0"/>
                <a:ea typeface="+mn-ea"/>
                <a:cs typeface="+mn-cs"/>
              </a:defRPr>
            </a:lvl2pPr>
            <a:lvl3pPr marL="914400" algn="l" rtl="0" fontAlgn="base">
              <a:spcBef>
                <a:spcPct val="0"/>
              </a:spcBef>
              <a:spcAft>
                <a:spcPct val="0"/>
              </a:spcAft>
              <a:defRPr kern="1200">
                <a:solidFill>
                  <a:schemeClr val="tx1"/>
                </a:solidFill>
                <a:latin typeface="Verdana" pitchFamily="34" charset="0"/>
                <a:ea typeface="+mn-ea"/>
                <a:cs typeface="+mn-cs"/>
              </a:defRPr>
            </a:lvl3pPr>
            <a:lvl4pPr marL="1371600" algn="l" rtl="0" fontAlgn="base">
              <a:spcBef>
                <a:spcPct val="0"/>
              </a:spcBef>
              <a:spcAft>
                <a:spcPct val="0"/>
              </a:spcAft>
              <a:defRPr kern="1200">
                <a:solidFill>
                  <a:schemeClr val="tx1"/>
                </a:solidFill>
                <a:latin typeface="Verdana" pitchFamily="34" charset="0"/>
                <a:ea typeface="+mn-ea"/>
                <a:cs typeface="+mn-cs"/>
              </a:defRPr>
            </a:lvl4pPr>
            <a:lvl5pPr marL="1828800" algn="l" rtl="0" fontAlgn="base">
              <a:spcBef>
                <a:spcPct val="0"/>
              </a:spcBef>
              <a:spcAft>
                <a:spcPct val="0"/>
              </a:spcAft>
              <a:defRPr kern="1200">
                <a:solidFill>
                  <a:schemeClr val="tx1"/>
                </a:solidFill>
                <a:latin typeface="Verdana" pitchFamily="34" charset="0"/>
                <a:ea typeface="+mn-ea"/>
                <a:cs typeface="+mn-cs"/>
              </a:defRPr>
            </a:lvl5pPr>
            <a:lvl6pPr marL="2286000" algn="l" defTabSz="914400" rtl="0" eaLnBrk="1" latinLnBrk="0" hangingPunct="1">
              <a:defRPr kern="1200">
                <a:solidFill>
                  <a:schemeClr val="tx1"/>
                </a:solidFill>
                <a:latin typeface="Verdana" pitchFamily="34" charset="0"/>
                <a:ea typeface="+mn-ea"/>
                <a:cs typeface="+mn-cs"/>
              </a:defRPr>
            </a:lvl6pPr>
            <a:lvl7pPr marL="2743200" algn="l" defTabSz="914400" rtl="0" eaLnBrk="1" latinLnBrk="0" hangingPunct="1">
              <a:defRPr kern="1200">
                <a:solidFill>
                  <a:schemeClr val="tx1"/>
                </a:solidFill>
                <a:latin typeface="Verdana" pitchFamily="34" charset="0"/>
                <a:ea typeface="+mn-ea"/>
                <a:cs typeface="+mn-cs"/>
              </a:defRPr>
            </a:lvl7pPr>
            <a:lvl8pPr marL="3200400" algn="l" defTabSz="914400" rtl="0" eaLnBrk="1" latinLnBrk="0" hangingPunct="1">
              <a:defRPr kern="1200">
                <a:solidFill>
                  <a:schemeClr val="tx1"/>
                </a:solidFill>
                <a:latin typeface="Verdana" pitchFamily="34" charset="0"/>
                <a:ea typeface="+mn-ea"/>
                <a:cs typeface="+mn-cs"/>
              </a:defRPr>
            </a:lvl8pPr>
            <a:lvl9pPr marL="3657600" algn="l" defTabSz="914400" rtl="0" eaLnBrk="1" latinLnBrk="0" hangingPunct="1">
              <a:defRPr kern="1200">
                <a:solidFill>
                  <a:schemeClr val="tx1"/>
                </a:solidFill>
                <a:latin typeface="Verdana" pitchFamily="34" charset="0"/>
                <a:ea typeface="+mn-ea"/>
                <a:cs typeface="+mn-cs"/>
              </a:defRPr>
            </a:lvl9pPr>
          </a:lstStyle>
          <a:p>
            <a:pPr>
              <a:defRPr/>
            </a:pPr>
            <a:fld id="{4539DB4B-7023-4AF9-97ED-98CC38B5247C}" type="slidenum">
              <a:rPr lang="en-US" smtClean="0"/>
              <a:pPr>
                <a:defRPr/>
              </a:pPr>
              <a:t>7</a:t>
            </a:fld>
            <a:endParaRPr lang="en-US"/>
          </a:p>
        </p:txBody>
      </p:sp>
    </p:spTree>
    <p:extLst>
      <p:ext uri="{BB962C8B-B14F-4D97-AF65-F5344CB8AC3E}">
        <p14:creationId xmlns:p14="http://schemas.microsoft.com/office/powerpoint/2010/main" val="23387953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7891" name="Slide Number Placeholder 3"/>
          <p:cNvSpPr>
            <a:spLocks noGrp="1"/>
          </p:cNvSpPr>
          <p:nvPr>
            <p:ph type="sldNum" sz="quarter" idx="12"/>
          </p:nvPr>
        </p:nvSpPr>
        <p:spPr>
          <a:noFill/>
        </p:spPr>
        <p:txBody>
          <a:bodyPr/>
          <a:lstStyle/>
          <a:p>
            <a:fld id="{159AC1A3-431C-4CA4-BE5A-2E1821829B9C}" type="slidenum">
              <a:rPr lang="en-US" smtClean="0"/>
              <a:pPr/>
              <a:t>8</a:t>
            </a:fld>
            <a:endParaRPr lang="en-US"/>
          </a:p>
        </p:txBody>
      </p:sp>
      <p:sp>
        <p:nvSpPr>
          <p:cNvPr id="7" name="Content Placeholder 2"/>
          <p:cNvSpPr txBox="1">
            <a:spLocks/>
          </p:cNvSpPr>
          <p:nvPr/>
        </p:nvSpPr>
        <p:spPr bwMode="auto">
          <a:xfrm>
            <a:off x="381000" y="838200"/>
            <a:ext cx="8686800" cy="5853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lvl1pPr marL="292100" indent="-292100" algn="l" rtl="0" eaLnBrk="0" fontAlgn="base" hangingPunct="0">
              <a:spcBef>
                <a:spcPct val="0"/>
              </a:spcBef>
              <a:spcAft>
                <a:spcPct val="0"/>
              </a:spcAft>
              <a:buClr>
                <a:schemeClr val="accent1"/>
              </a:buClr>
              <a:buSzPct val="70000"/>
              <a:buFont typeface="Wingdings 2" pitchFamily="18" charset="2"/>
              <a:buChar char=""/>
              <a:defRPr sz="3200" kern="1200">
                <a:solidFill>
                  <a:schemeClr val="tx1"/>
                </a:solidFill>
                <a:latin typeface="+mn-lt"/>
                <a:ea typeface="+mn-ea"/>
                <a:cs typeface="+mn-cs"/>
              </a:defRPr>
            </a:lvl1pPr>
            <a:lvl2pPr marL="639763" indent="-228600" algn="l" rtl="0" eaLnBrk="0" fontAlgn="base" hangingPunct="0">
              <a:spcBef>
                <a:spcPts val="400"/>
              </a:spcBef>
              <a:spcAft>
                <a:spcPct val="0"/>
              </a:spcAft>
              <a:buClr>
                <a:schemeClr val="accent2"/>
              </a:buClr>
              <a:buSzPct val="90000"/>
              <a:buChar char="•"/>
              <a:defRPr sz="2600" kern="1200">
                <a:solidFill>
                  <a:schemeClr val="tx1"/>
                </a:solidFill>
                <a:latin typeface="+mn-lt"/>
                <a:ea typeface="+mn-ea"/>
                <a:cs typeface="+mn-cs"/>
              </a:defRPr>
            </a:lvl2pPr>
            <a:lvl3pPr marL="822325" indent="-190500" algn="l" rtl="0" eaLnBrk="0" fontAlgn="base" hangingPunct="0">
              <a:spcBef>
                <a:spcPts val="400"/>
              </a:spcBef>
              <a:spcAft>
                <a:spcPct val="0"/>
              </a:spcAft>
              <a:buClr>
                <a:srgbClr val="A8CDD7"/>
              </a:buClr>
              <a:buSzPct val="100000"/>
              <a:buFont typeface="Wingdings 2" pitchFamily="18" charset="2"/>
              <a:buChar char=""/>
              <a:defRPr sz="2300" kern="1200">
                <a:solidFill>
                  <a:schemeClr val="tx1"/>
                </a:solidFill>
                <a:latin typeface="+mn-lt"/>
                <a:ea typeface="+mn-ea"/>
                <a:cs typeface="+mn-cs"/>
              </a:defRPr>
            </a:lvl3pPr>
            <a:lvl4pPr marL="1004888" indent="-182563" algn="l" rtl="0" eaLnBrk="0" fontAlgn="base" hangingPunct="0">
              <a:spcBef>
                <a:spcPts val="400"/>
              </a:spcBef>
              <a:spcAft>
                <a:spcPct val="0"/>
              </a:spcAft>
              <a:buClr>
                <a:srgbClr val="A8CDD7"/>
              </a:buClr>
              <a:buSzPct val="100000"/>
              <a:buFont typeface="Wingdings 2" pitchFamily="18" charset="2"/>
              <a:buChar char=""/>
              <a:defRPr sz="2000" kern="1200">
                <a:solidFill>
                  <a:schemeClr val="tx1"/>
                </a:solidFill>
                <a:latin typeface="+mn-lt"/>
                <a:ea typeface="+mn-ea"/>
                <a:cs typeface="+mn-cs"/>
              </a:defRPr>
            </a:lvl4pPr>
            <a:lvl5pPr marL="1187450" indent="-182563" algn="l" rtl="0" eaLnBrk="0" fontAlgn="base" hangingPunct="0">
              <a:spcBef>
                <a:spcPts val="400"/>
              </a:spcBef>
              <a:spcAft>
                <a:spcPct val="0"/>
              </a:spcAft>
              <a:buClr>
                <a:srgbClr val="A8CDD7"/>
              </a:buClr>
              <a:buSzPct val="100000"/>
              <a:buFont typeface="Wingdings 2" pitchFamily="18" charset="2"/>
              <a:buChar char=""/>
              <a:defRPr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a:lstStyle>
          <a:p>
            <a:pPr marL="0" indent="0">
              <a:buNone/>
            </a:pPr>
            <a:endParaRPr lang="en-US" sz="2200" dirty="0">
              <a:latin typeface="Perpetua" panose="02020502060401020303" pitchFamily="18" charset="0"/>
            </a:endParaRPr>
          </a:p>
          <a:p>
            <a:pPr lvl="1">
              <a:buFont typeface="Wingdings" panose="05000000000000000000" pitchFamily="2" charset="2"/>
              <a:buChar char="Ø"/>
            </a:pPr>
            <a:r>
              <a:rPr lang="en-US" sz="2000" dirty="0">
                <a:latin typeface="Perpetua" panose="02020502060401020303" pitchFamily="18" charset="0"/>
              </a:rPr>
              <a:t>General Fund revenues/expenses are flat from last year at $29.7 million</a:t>
            </a:r>
          </a:p>
          <a:p>
            <a:pPr marL="411163" lvl="1" indent="0">
              <a:buNone/>
            </a:pPr>
            <a:endParaRPr lang="en-US" sz="2000" dirty="0">
              <a:latin typeface="Perpetua" panose="02020502060401020303" pitchFamily="18" charset="0"/>
            </a:endParaRPr>
          </a:p>
          <a:p>
            <a:pPr lvl="1">
              <a:buFont typeface="Wingdings" panose="05000000000000000000" pitchFamily="2" charset="2"/>
              <a:buChar char="Ø"/>
            </a:pPr>
            <a:r>
              <a:rPr lang="en-US" sz="2000" dirty="0">
                <a:latin typeface="Perpetua" panose="02020502060401020303" pitchFamily="18" charset="0"/>
              </a:rPr>
              <a:t>A 2% compensation increase for staff, along with an additional organization incentive as a top priority for any positive year-end results</a:t>
            </a:r>
          </a:p>
          <a:p>
            <a:pPr marL="411163" lvl="1" indent="0">
              <a:buNone/>
            </a:pPr>
            <a:endParaRPr lang="en-US" sz="2000" dirty="0">
              <a:latin typeface="Perpetua" panose="02020502060401020303" pitchFamily="18" charset="0"/>
            </a:endParaRPr>
          </a:p>
          <a:p>
            <a:pPr lvl="1">
              <a:buFont typeface="Wingdings" panose="05000000000000000000" pitchFamily="2" charset="2"/>
              <a:buChar char="Ø"/>
            </a:pPr>
            <a:r>
              <a:rPr lang="en-US" sz="2000" dirty="0">
                <a:latin typeface="Perpetua" panose="02020502060401020303" pitchFamily="18" charset="0"/>
              </a:rPr>
              <a:t>An increase in Publishing revenue of $436,000 based on the release of the new AASL standards</a:t>
            </a:r>
          </a:p>
          <a:p>
            <a:pPr marL="411163" lvl="1" indent="0">
              <a:buNone/>
            </a:pPr>
            <a:endParaRPr lang="en-US" sz="2000" dirty="0">
              <a:latin typeface="Perpetua" panose="02020502060401020303" pitchFamily="18" charset="0"/>
            </a:endParaRPr>
          </a:p>
          <a:p>
            <a:pPr lvl="1">
              <a:buFont typeface="Wingdings" panose="05000000000000000000" pitchFamily="2" charset="2"/>
              <a:buChar char="Ø"/>
            </a:pPr>
            <a:r>
              <a:rPr lang="en-US" sz="2000" dirty="0">
                <a:latin typeface="Perpetua" panose="02020502060401020303" pitchFamily="18" charset="0"/>
              </a:rPr>
              <a:t>Over $1.0 million in Division investment in </a:t>
            </a:r>
            <a:r>
              <a:rPr lang="en-US" sz="2000" dirty="0"/>
              <a:t>membership, strategic priorities, capacity and revenue building</a:t>
            </a:r>
          </a:p>
          <a:p>
            <a:pPr marL="411163" lvl="1" indent="0">
              <a:buNone/>
            </a:pPr>
            <a:endParaRPr lang="en-US" sz="2000" dirty="0">
              <a:latin typeface="Perpetua" panose="02020502060401020303" pitchFamily="18" charset="0"/>
            </a:endParaRPr>
          </a:p>
          <a:p>
            <a:pPr lvl="1">
              <a:buFont typeface="Wingdings" panose="05000000000000000000" pitchFamily="2" charset="2"/>
              <a:buChar char="Ø"/>
            </a:pPr>
            <a:r>
              <a:rPr lang="en-US" sz="2000" dirty="0"/>
              <a:t>Increases in the budgets for ODLOS, OIF, HRDR, OLA and the Center for the Future of Libraries to support the ALA strategic directions</a:t>
            </a:r>
            <a:endParaRPr lang="en-US" sz="2000" dirty="0">
              <a:latin typeface="Perpetua" panose="02020502060401020303" pitchFamily="18" charset="0"/>
            </a:endParaRPr>
          </a:p>
          <a:p>
            <a:pPr marL="411163" lvl="1" indent="0">
              <a:buNone/>
            </a:pPr>
            <a:endParaRPr lang="en-US" sz="2400" dirty="0">
              <a:latin typeface="Perpetua" panose="02020502060401020303" pitchFamily="18" charset="0"/>
            </a:endParaRPr>
          </a:p>
          <a:p>
            <a:pPr lvl="1">
              <a:buFont typeface="Wingdings" panose="05000000000000000000" pitchFamily="2" charset="2"/>
              <a:buChar char="Ø"/>
            </a:pPr>
            <a:endParaRPr lang="en-US" sz="2200" dirty="0">
              <a:latin typeface="Perpetua" panose="02020502060401020303" pitchFamily="18" charset="0"/>
            </a:endParaRPr>
          </a:p>
          <a:p>
            <a:pPr lvl="1">
              <a:buFont typeface="Wingdings" panose="05000000000000000000" pitchFamily="2" charset="2"/>
              <a:buChar char="Ø"/>
            </a:pPr>
            <a:endParaRPr lang="en-US" sz="2200" dirty="0">
              <a:latin typeface="Perpetua" panose="02020502060401020303" pitchFamily="18" charset="0"/>
            </a:endParaRPr>
          </a:p>
          <a:p>
            <a:pPr marL="471487" lvl="1" indent="0">
              <a:buFontTx/>
              <a:buNone/>
            </a:pPr>
            <a:endParaRPr lang="en-US" sz="1800" dirty="0">
              <a:latin typeface="Perpetua" panose="02020502060401020303" pitchFamily="18" charset="0"/>
            </a:endParaRPr>
          </a:p>
        </p:txBody>
      </p:sp>
      <p:sp>
        <p:nvSpPr>
          <p:cNvPr id="6" name="Text Placeholder 3"/>
          <p:cNvSpPr txBox="1">
            <a:spLocks/>
          </p:cNvSpPr>
          <p:nvPr/>
        </p:nvSpPr>
        <p:spPr>
          <a:xfrm>
            <a:off x="304800" y="-152400"/>
            <a:ext cx="8686800" cy="1143000"/>
          </a:xfrm>
          <a:prstGeom prst="rect">
            <a:avLst/>
          </a:prstGeom>
        </p:spPr>
        <p:txBody>
          <a:bodyPr bIns="91440" anchor="b" anchorCtr="0">
            <a:normAutofit fontScale="92500"/>
          </a:bodyPr>
          <a:lstStyle>
            <a:lvl1pPr eaLnBrk="1" latinLnBrk="0" hangingPunct="1">
              <a:buNone/>
              <a:defRPr kumimoji="0" sz="4400">
                <a:solidFill>
                  <a:schemeClr val="tx2"/>
                </a:solidFill>
                <a:latin typeface="Constantia" pitchFamily="18" charset="0"/>
                <a:ea typeface="+mj-ea"/>
                <a:cs typeface="+mj-cs"/>
              </a:defRPr>
            </a:lvl1pPr>
          </a:lstStyle>
          <a:p>
            <a:r>
              <a:rPr lang="en-US" dirty="0"/>
              <a:t>FY2018 Budget Operating Highlights</a:t>
            </a:r>
          </a:p>
        </p:txBody>
      </p:sp>
      <p:sp>
        <p:nvSpPr>
          <p:cNvPr id="5" name="Slide Number Placeholder 4">
            <a:extLst>
              <a:ext uri="{FF2B5EF4-FFF2-40B4-BE49-F238E27FC236}">
                <a16:creationId xmlns:a16="http://schemas.microsoft.com/office/drawing/2014/main" id="{E5E04DAA-7E7C-4016-B7E5-D76B691A9182}"/>
              </a:ext>
            </a:extLst>
          </p:cNvPr>
          <p:cNvSpPr txBox="1">
            <a:spLocks/>
          </p:cNvSpPr>
          <p:nvPr/>
        </p:nvSpPr>
        <p:spPr>
          <a:xfrm>
            <a:off x="298704" y="6362700"/>
            <a:ext cx="457200" cy="457200"/>
          </a:xfrm>
          <a:prstGeom prst="ellipse">
            <a:avLst/>
          </a:prstGeom>
          <a:solidFill>
            <a:schemeClr val="accent1"/>
          </a:solidFill>
        </p:spPr>
        <p:txBody>
          <a:bodyPr wrap="none" lIns="0" tIns="0" rIns="0" bIns="0" anchor="ctr" anchorCtr="1">
            <a:noAutofit/>
          </a:bodyPr>
          <a:lstStyle>
            <a:defPPr>
              <a:defRPr lang="en-US"/>
            </a:defPPr>
            <a:lvl1pPr algn="ctr" rtl="0" eaLnBrk="1" fontAlgn="base" latinLnBrk="0" hangingPunct="1">
              <a:spcBef>
                <a:spcPct val="0"/>
              </a:spcBef>
              <a:spcAft>
                <a:spcPct val="0"/>
              </a:spcAft>
              <a:defRPr kumimoji="0" sz="1400" kern="1200">
                <a:solidFill>
                  <a:srgbClr val="FFFFFF"/>
                </a:solidFill>
                <a:latin typeface="+mj-lt"/>
                <a:ea typeface="+mj-ea"/>
                <a:cs typeface="+mj-cs"/>
              </a:defRPr>
            </a:lvl1pPr>
            <a:lvl2pPr marL="457200" algn="l" rtl="0" fontAlgn="base">
              <a:spcBef>
                <a:spcPct val="0"/>
              </a:spcBef>
              <a:spcAft>
                <a:spcPct val="0"/>
              </a:spcAft>
              <a:defRPr kern="1200">
                <a:solidFill>
                  <a:schemeClr val="tx1"/>
                </a:solidFill>
                <a:latin typeface="Verdana" pitchFamily="34" charset="0"/>
                <a:ea typeface="+mn-ea"/>
                <a:cs typeface="+mn-cs"/>
              </a:defRPr>
            </a:lvl2pPr>
            <a:lvl3pPr marL="914400" algn="l" rtl="0" fontAlgn="base">
              <a:spcBef>
                <a:spcPct val="0"/>
              </a:spcBef>
              <a:spcAft>
                <a:spcPct val="0"/>
              </a:spcAft>
              <a:defRPr kern="1200">
                <a:solidFill>
                  <a:schemeClr val="tx1"/>
                </a:solidFill>
                <a:latin typeface="Verdana" pitchFamily="34" charset="0"/>
                <a:ea typeface="+mn-ea"/>
                <a:cs typeface="+mn-cs"/>
              </a:defRPr>
            </a:lvl3pPr>
            <a:lvl4pPr marL="1371600" algn="l" rtl="0" fontAlgn="base">
              <a:spcBef>
                <a:spcPct val="0"/>
              </a:spcBef>
              <a:spcAft>
                <a:spcPct val="0"/>
              </a:spcAft>
              <a:defRPr kern="1200">
                <a:solidFill>
                  <a:schemeClr val="tx1"/>
                </a:solidFill>
                <a:latin typeface="Verdana" pitchFamily="34" charset="0"/>
                <a:ea typeface="+mn-ea"/>
                <a:cs typeface="+mn-cs"/>
              </a:defRPr>
            </a:lvl4pPr>
            <a:lvl5pPr marL="1828800" algn="l" rtl="0" fontAlgn="base">
              <a:spcBef>
                <a:spcPct val="0"/>
              </a:spcBef>
              <a:spcAft>
                <a:spcPct val="0"/>
              </a:spcAft>
              <a:defRPr kern="1200">
                <a:solidFill>
                  <a:schemeClr val="tx1"/>
                </a:solidFill>
                <a:latin typeface="Verdana" pitchFamily="34" charset="0"/>
                <a:ea typeface="+mn-ea"/>
                <a:cs typeface="+mn-cs"/>
              </a:defRPr>
            </a:lvl5pPr>
            <a:lvl6pPr marL="2286000" algn="l" defTabSz="914400" rtl="0" eaLnBrk="1" latinLnBrk="0" hangingPunct="1">
              <a:defRPr kern="1200">
                <a:solidFill>
                  <a:schemeClr val="tx1"/>
                </a:solidFill>
                <a:latin typeface="Verdana" pitchFamily="34" charset="0"/>
                <a:ea typeface="+mn-ea"/>
                <a:cs typeface="+mn-cs"/>
              </a:defRPr>
            </a:lvl6pPr>
            <a:lvl7pPr marL="2743200" algn="l" defTabSz="914400" rtl="0" eaLnBrk="1" latinLnBrk="0" hangingPunct="1">
              <a:defRPr kern="1200">
                <a:solidFill>
                  <a:schemeClr val="tx1"/>
                </a:solidFill>
                <a:latin typeface="Verdana" pitchFamily="34" charset="0"/>
                <a:ea typeface="+mn-ea"/>
                <a:cs typeface="+mn-cs"/>
              </a:defRPr>
            </a:lvl7pPr>
            <a:lvl8pPr marL="3200400" algn="l" defTabSz="914400" rtl="0" eaLnBrk="1" latinLnBrk="0" hangingPunct="1">
              <a:defRPr kern="1200">
                <a:solidFill>
                  <a:schemeClr val="tx1"/>
                </a:solidFill>
                <a:latin typeface="Verdana" pitchFamily="34" charset="0"/>
                <a:ea typeface="+mn-ea"/>
                <a:cs typeface="+mn-cs"/>
              </a:defRPr>
            </a:lvl8pPr>
            <a:lvl9pPr marL="3657600" algn="l" defTabSz="914400" rtl="0" eaLnBrk="1" latinLnBrk="0" hangingPunct="1">
              <a:defRPr kern="1200">
                <a:solidFill>
                  <a:schemeClr val="tx1"/>
                </a:solidFill>
                <a:latin typeface="Verdana" pitchFamily="34" charset="0"/>
                <a:ea typeface="+mn-ea"/>
                <a:cs typeface="+mn-cs"/>
              </a:defRPr>
            </a:lvl9pPr>
          </a:lstStyle>
          <a:p>
            <a:pPr>
              <a:defRPr/>
            </a:pPr>
            <a:fld id="{4539DB4B-7023-4AF9-97ED-98CC38B5247C}" type="slidenum">
              <a:rPr lang="en-US" smtClean="0"/>
              <a:pPr>
                <a:defRPr/>
              </a:pPr>
              <a:t>8</a:t>
            </a:fld>
            <a:endParaRPr lang="en-US" dirty="0"/>
          </a:p>
        </p:txBody>
      </p:sp>
    </p:spTree>
    <p:extLst>
      <p:ext uri="{BB962C8B-B14F-4D97-AF65-F5344CB8AC3E}">
        <p14:creationId xmlns:p14="http://schemas.microsoft.com/office/powerpoint/2010/main" val="200589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7891" name="Slide Number Placeholder 3"/>
          <p:cNvSpPr>
            <a:spLocks noGrp="1"/>
          </p:cNvSpPr>
          <p:nvPr>
            <p:ph type="sldNum" sz="quarter" idx="12"/>
          </p:nvPr>
        </p:nvSpPr>
        <p:spPr>
          <a:noFill/>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en-US" dirty="0"/>
              <a:t>9</a:t>
            </a:r>
            <a:fld id="{F44103DA-A7CD-4F49-B85C-EE26098005F7}" type="slidenum">
              <a:rPr lang="en-US" smtClean="0"/>
              <a:pPr marL="0" marR="0" lvl="0" indent="0" algn="ctr" defTabSz="914400" rtl="0" eaLnBrk="1" fontAlgn="base" latinLnBrk="0" hangingPunct="1">
                <a:lnSpc>
                  <a:spcPct val="100000"/>
                </a:lnSpc>
                <a:spcBef>
                  <a:spcPct val="0"/>
                </a:spcBef>
                <a:spcAft>
                  <a:spcPct val="0"/>
                </a:spcAft>
                <a:buClrTx/>
                <a:buSzTx/>
                <a:buFontTx/>
                <a:buNone/>
                <a:tabLst/>
                <a:defRPr/>
              </a:pPr>
              <a:t>9</a:t>
            </a:fld>
            <a:r>
              <a:rPr lang="en-US" dirty="0"/>
              <a:t> 9</a:t>
            </a:r>
          </a:p>
          <a:p>
            <a:pPr marL="0" marR="0" lvl="0" indent="0" algn="ctr" defTabSz="914400" rtl="0" eaLnBrk="1" fontAlgn="base" latinLnBrk="0" hangingPunct="1">
              <a:lnSpc>
                <a:spcPct val="100000"/>
              </a:lnSpc>
              <a:spcBef>
                <a:spcPct val="0"/>
              </a:spcBef>
              <a:spcAft>
                <a:spcPct val="0"/>
              </a:spcAft>
              <a:buClrTx/>
              <a:buSzTx/>
              <a:buFontTx/>
              <a:buNone/>
              <a:tabLst/>
              <a:defRPr/>
            </a:pPr>
            <a:fld id="{F44103DA-A7CD-4F49-B85C-EE26098005F7}" type="slidenum">
              <a:rPr lang="en-US" smtClean="0"/>
              <a:pPr marL="0" marR="0" lvl="0" indent="0" algn="ctr" defTabSz="914400" rtl="0" eaLnBrk="1" fontAlgn="base" latinLnBrk="0" hangingPunct="1">
                <a:lnSpc>
                  <a:spcPct val="100000"/>
                </a:lnSpc>
                <a:spcBef>
                  <a:spcPct val="0"/>
                </a:spcBef>
                <a:spcAft>
                  <a:spcPct val="0"/>
                </a:spcAft>
                <a:buClrTx/>
                <a:buSzTx/>
                <a:buFontTx/>
                <a:buNone/>
                <a:tabLst/>
                <a:defRPr/>
              </a:pPr>
              <a:t>9</a:t>
            </a:fld>
            <a:r>
              <a:rPr lang="en-US" dirty="0"/>
              <a:t> </a:t>
            </a:r>
            <a:fld id="{159AC1A3-431C-4CA4-BE5A-2E1821829B9C}" type="slidenum">
              <a:rPr lang="en-US" smtClean="0"/>
              <a:pPr marL="0" marR="0" lvl="0" indent="0" algn="ctr" defTabSz="914400" rtl="0" eaLnBrk="1" fontAlgn="base" latinLnBrk="0" hangingPunct="1">
                <a:lnSpc>
                  <a:spcPct val="100000"/>
                </a:lnSpc>
                <a:spcBef>
                  <a:spcPct val="0"/>
                </a:spcBef>
                <a:spcAft>
                  <a:spcPct val="0"/>
                </a:spcAft>
                <a:buClrTx/>
                <a:buSzTx/>
                <a:buFontTx/>
                <a:buNone/>
                <a:tabLst/>
                <a:defRPr/>
              </a:pPr>
              <a:t>9</a:t>
            </a:fld>
            <a:endParaRPr lang="en-US" dirty="0"/>
          </a:p>
        </p:txBody>
      </p:sp>
      <p:sp>
        <p:nvSpPr>
          <p:cNvPr id="7" name="Content Placeholder 2"/>
          <p:cNvSpPr txBox="1">
            <a:spLocks/>
          </p:cNvSpPr>
          <p:nvPr/>
        </p:nvSpPr>
        <p:spPr bwMode="auto">
          <a:xfrm>
            <a:off x="381000" y="838201"/>
            <a:ext cx="8686800" cy="525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lvl1pPr marL="292100" indent="-292100" algn="l" rtl="0" eaLnBrk="0" fontAlgn="base" hangingPunct="0">
              <a:spcBef>
                <a:spcPct val="0"/>
              </a:spcBef>
              <a:spcAft>
                <a:spcPct val="0"/>
              </a:spcAft>
              <a:buClr>
                <a:schemeClr val="accent1"/>
              </a:buClr>
              <a:buSzPct val="70000"/>
              <a:buFont typeface="Wingdings 2" pitchFamily="18" charset="2"/>
              <a:buChar char=""/>
              <a:defRPr sz="3200" kern="1200">
                <a:solidFill>
                  <a:schemeClr val="tx1"/>
                </a:solidFill>
                <a:latin typeface="+mn-lt"/>
                <a:ea typeface="+mn-ea"/>
                <a:cs typeface="+mn-cs"/>
              </a:defRPr>
            </a:lvl1pPr>
            <a:lvl2pPr marL="639763" indent="-228600" algn="l" rtl="0" eaLnBrk="0" fontAlgn="base" hangingPunct="0">
              <a:spcBef>
                <a:spcPts val="400"/>
              </a:spcBef>
              <a:spcAft>
                <a:spcPct val="0"/>
              </a:spcAft>
              <a:buClr>
                <a:schemeClr val="accent2"/>
              </a:buClr>
              <a:buSzPct val="90000"/>
              <a:buChar char="•"/>
              <a:defRPr sz="2600" kern="1200">
                <a:solidFill>
                  <a:schemeClr val="tx1"/>
                </a:solidFill>
                <a:latin typeface="+mn-lt"/>
                <a:ea typeface="+mn-ea"/>
                <a:cs typeface="+mn-cs"/>
              </a:defRPr>
            </a:lvl2pPr>
            <a:lvl3pPr marL="822325" indent="-190500" algn="l" rtl="0" eaLnBrk="0" fontAlgn="base" hangingPunct="0">
              <a:spcBef>
                <a:spcPts val="400"/>
              </a:spcBef>
              <a:spcAft>
                <a:spcPct val="0"/>
              </a:spcAft>
              <a:buClr>
                <a:srgbClr val="A8CDD7"/>
              </a:buClr>
              <a:buSzPct val="100000"/>
              <a:buFont typeface="Wingdings 2" pitchFamily="18" charset="2"/>
              <a:buChar char=""/>
              <a:defRPr sz="2300" kern="1200">
                <a:solidFill>
                  <a:schemeClr val="tx1"/>
                </a:solidFill>
                <a:latin typeface="+mn-lt"/>
                <a:ea typeface="+mn-ea"/>
                <a:cs typeface="+mn-cs"/>
              </a:defRPr>
            </a:lvl3pPr>
            <a:lvl4pPr marL="1004888" indent="-182563" algn="l" rtl="0" eaLnBrk="0" fontAlgn="base" hangingPunct="0">
              <a:spcBef>
                <a:spcPts val="400"/>
              </a:spcBef>
              <a:spcAft>
                <a:spcPct val="0"/>
              </a:spcAft>
              <a:buClr>
                <a:srgbClr val="A8CDD7"/>
              </a:buClr>
              <a:buSzPct val="100000"/>
              <a:buFont typeface="Wingdings 2" pitchFamily="18" charset="2"/>
              <a:buChar char=""/>
              <a:defRPr sz="2000" kern="1200">
                <a:solidFill>
                  <a:schemeClr val="tx1"/>
                </a:solidFill>
                <a:latin typeface="+mn-lt"/>
                <a:ea typeface="+mn-ea"/>
                <a:cs typeface="+mn-cs"/>
              </a:defRPr>
            </a:lvl4pPr>
            <a:lvl5pPr marL="1187450" indent="-182563" algn="l" rtl="0" eaLnBrk="0" fontAlgn="base" hangingPunct="0">
              <a:spcBef>
                <a:spcPts val="400"/>
              </a:spcBef>
              <a:spcAft>
                <a:spcPct val="0"/>
              </a:spcAft>
              <a:buClr>
                <a:srgbClr val="A8CDD7"/>
              </a:buClr>
              <a:buSzPct val="100000"/>
              <a:buFont typeface="Wingdings 2" pitchFamily="18" charset="2"/>
              <a:buChar char=""/>
              <a:defRPr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a:lstStyle>
          <a:p>
            <a:pPr marL="0" indent="0">
              <a:buNone/>
            </a:pPr>
            <a:endParaRPr lang="en-US" sz="2200" dirty="0">
              <a:latin typeface="Perpetua" panose="02020502060401020303" pitchFamily="18" charset="0"/>
            </a:endParaRPr>
          </a:p>
          <a:p>
            <a:pPr marL="0" indent="0">
              <a:buNone/>
            </a:pPr>
            <a:endParaRPr lang="en-US" sz="3000" u="sng" dirty="0">
              <a:latin typeface="Perpetua" panose="02020502060401020303" pitchFamily="18" charset="0"/>
            </a:endParaRPr>
          </a:p>
          <a:p>
            <a:pPr lvl="1">
              <a:buFont typeface="Wingdings" panose="05000000000000000000" pitchFamily="2" charset="2"/>
              <a:buChar char="Ø"/>
            </a:pPr>
            <a:r>
              <a:rPr lang="en-US" sz="2000" dirty="0">
                <a:latin typeface="Perpetua" panose="02020502060401020303" pitchFamily="18" charset="0"/>
              </a:rPr>
              <a:t>An increase of donations resulting in $150,000 being allocated for use as one-time initiatives that advance ALA’s Strategic Directions</a:t>
            </a:r>
          </a:p>
          <a:p>
            <a:pPr marL="411163" lvl="1" indent="0">
              <a:buNone/>
            </a:pPr>
            <a:endParaRPr lang="en-US" sz="2000" dirty="0">
              <a:latin typeface="Perpetua" panose="02020502060401020303" pitchFamily="18" charset="0"/>
            </a:endParaRPr>
          </a:p>
          <a:p>
            <a:pPr lvl="1">
              <a:buFont typeface="Wingdings" panose="05000000000000000000" pitchFamily="2" charset="2"/>
              <a:buChar char="Ø"/>
            </a:pPr>
            <a:r>
              <a:rPr lang="en-US" sz="2000" dirty="0">
                <a:latin typeface="Perpetua" panose="02020502060401020303" pitchFamily="18" charset="0"/>
              </a:rPr>
              <a:t>$108,500 in additional investment income for ITTS’ capital expenditures to enhance Technology Infrastructure – fully-functioning e-store, “Next Gen” online learning site, ALA Connect enhancement</a:t>
            </a:r>
          </a:p>
          <a:p>
            <a:pPr marL="411163" lvl="1" indent="0">
              <a:buNone/>
            </a:pPr>
            <a:endParaRPr lang="en-US" sz="2000" dirty="0">
              <a:latin typeface="Perpetua" panose="02020502060401020303" pitchFamily="18" charset="0"/>
            </a:endParaRPr>
          </a:p>
          <a:p>
            <a:pPr lvl="1">
              <a:buFont typeface="Wingdings" panose="05000000000000000000" pitchFamily="2" charset="2"/>
              <a:buChar char="Ø"/>
            </a:pPr>
            <a:r>
              <a:rPr lang="en-US" sz="2000" dirty="0">
                <a:latin typeface="Perpetua" panose="02020502060401020303" pitchFamily="18" charset="0"/>
              </a:rPr>
              <a:t>PLA (Philadelphia) and AASL (Phoenix) will hold national conferences</a:t>
            </a:r>
          </a:p>
          <a:p>
            <a:pPr marL="411163" lvl="1" indent="0">
              <a:buNone/>
            </a:pPr>
            <a:endParaRPr lang="en-US" sz="2000" dirty="0">
              <a:latin typeface="Perpetua" panose="02020502060401020303" pitchFamily="18" charset="0"/>
            </a:endParaRPr>
          </a:p>
          <a:p>
            <a:pPr lvl="1">
              <a:buFont typeface="Wingdings" panose="05000000000000000000" pitchFamily="2" charset="2"/>
              <a:buChar char="Ø"/>
            </a:pPr>
            <a:r>
              <a:rPr lang="en-US" sz="2000" dirty="0">
                <a:latin typeface="Perpetua" panose="02020502060401020303" pitchFamily="18" charset="0"/>
              </a:rPr>
              <a:t>Midwinter Meeting in Denver, CO</a:t>
            </a:r>
          </a:p>
          <a:p>
            <a:pPr marL="411163" lvl="1" indent="0">
              <a:buNone/>
            </a:pPr>
            <a:endParaRPr lang="en-US" sz="2000" dirty="0">
              <a:latin typeface="Perpetua" panose="02020502060401020303" pitchFamily="18" charset="0"/>
            </a:endParaRPr>
          </a:p>
          <a:p>
            <a:pPr lvl="1">
              <a:buFont typeface="Wingdings" panose="05000000000000000000" pitchFamily="2" charset="2"/>
              <a:buChar char="Ø"/>
            </a:pPr>
            <a:r>
              <a:rPr lang="en-US" sz="2000" dirty="0">
                <a:latin typeface="Perpetua" panose="02020502060401020303" pitchFamily="18" charset="0"/>
              </a:rPr>
              <a:t>Annual Conference in New Orleans, LA</a:t>
            </a:r>
          </a:p>
          <a:p>
            <a:pPr marL="411163" lvl="1" indent="0">
              <a:buNone/>
            </a:pPr>
            <a:endParaRPr lang="en-US" sz="2400" dirty="0">
              <a:latin typeface="Perpetua" panose="02020502060401020303" pitchFamily="18" charset="0"/>
            </a:endParaRPr>
          </a:p>
          <a:p>
            <a:pPr marL="411163" lvl="1" indent="0">
              <a:buNone/>
            </a:pPr>
            <a:endParaRPr lang="en-US" sz="2200" dirty="0">
              <a:latin typeface="Perpetua" panose="02020502060401020303" pitchFamily="18" charset="0"/>
            </a:endParaRPr>
          </a:p>
          <a:p>
            <a:pPr marL="411163" lvl="1" indent="0">
              <a:buNone/>
            </a:pPr>
            <a:endParaRPr lang="en-US" sz="2200" dirty="0">
              <a:latin typeface="Perpetua" panose="02020502060401020303" pitchFamily="18" charset="0"/>
            </a:endParaRPr>
          </a:p>
          <a:p>
            <a:pPr marL="471487" lvl="1" indent="0">
              <a:buFontTx/>
              <a:buNone/>
            </a:pPr>
            <a:endParaRPr lang="en-US" sz="1800" dirty="0">
              <a:latin typeface="Perpetua" panose="02020502060401020303" pitchFamily="18" charset="0"/>
            </a:endParaRPr>
          </a:p>
        </p:txBody>
      </p:sp>
      <p:sp>
        <p:nvSpPr>
          <p:cNvPr id="6" name="Text Placeholder 3"/>
          <p:cNvSpPr txBox="1">
            <a:spLocks/>
          </p:cNvSpPr>
          <p:nvPr/>
        </p:nvSpPr>
        <p:spPr>
          <a:xfrm>
            <a:off x="304800" y="304800"/>
            <a:ext cx="8686800" cy="1066800"/>
          </a:xfrm>
          <a:prstGeom prst="rect">
            <a:avLst/>
          </a:prstGeom>
        </p:spPr>
        <p:txBody>
          <a:bodyPr bIns="91440" anchor="b" anchorCtr="0">
            <a:normAutofit fontScale="92500"/>
          </a:bodyPr>
          <a:lstStyle>
            <a:lvl1pPr eaLnBrk="1" latinLnBrk="0" hangingPunct="1">
              <a:buNone/>
              <a:defRPr kumimoji="0" sz="4400">
                <a:solidFill>
                  <a:schemeClr val="tx2"/>
                </a:solidFill>
                <a:latin typeface="Constantia" pitchFamily="18" charset="0"/>
                <a:ea typeface="+mj-ea"/>
                <a:cs typeface="+mj-cs"/>
              </a:defRPr>
            </a:lvl1pPr>
          </a:lstStyle>
          <a:p>
            <a:r>
              <a:rPr lang="en-US" dirty="0"/>
              <a:t>FY2018 Budget Operating Highlights</a:t>
            </a:r>
          </a:p>
          <a:p>
            <a:r>
              <a:rPr lang="en-US" sz="2200" dirty="0"/>
              <a:t>(</a:t>
            </a:r>
            <a:r>
              <a:rPr lang="en-US" sz="2200" dirty="0" err="1"/>
              <a:t>Con’t</a:t>
            </a:r>
            <a:r>
              <a:rPr lang="en-US" sz="2200" dirty="0"/>
              <a:t>)</a:t>
            </a:r>
          </a:p>
        </p:txBody>
      </p:sp>
      <p:sp>
        <p:nvSpPr>
          <p:cNvPr id="8" name="Slide Number Placeholder 4">
            <a:extLst>
              <a:ext uri="{FF2B5EF4-FFF2-40B4-BE49-F238E27FC236}">
                <a16:creationId xmlns:a16="http://schemas.microsoft.com/office/drawing/2014/main" id="{DD516EB9-79CD-4470-A918-D025727A9711}"/>
              </a:ext>
            </a:extLst>
          </p:cNvPr>
          <p:cNvSpPr txBox="1">
            <a:spLocks/>
          </p:cNvSpPr>
          <p:nvPr/>
        </p:nvSpPr>
        <p:spPr>
          <a:xfrm>
            <a:off x="304800" y="6324600"/>
            <a:ext cx="451104" cy="495300"/>
          </a:xfrm>
          <a:prstGeom prst="ellipse">
            <a:avLst/>
          </a:prstGeom>
          <a:solidFill>
            <a:schemeClr val="accent1"/>
          </a:solidFill>
        </p:spPr>
        <p:txBody>
          <a:bodyPr wrap="none" lIns="0" tIns="0" rIns="0" bIns="0" anchor="ctr" anchorCtr="1">
            <a:noAutofit/>
          </a:bodyPr>
          <a:lstStyle>
            <a:defPPr>
              <a:defRPr lang="en-US"/>
            </a:defPPr>
            <a:lvl1pPr algn="ctr" rtl="0" eaLnBrk="1" fontAlgn="base" latinLnBrk="0" hangingPunct="1">
              <a:spcBef>
                <a:spcPct val="0"/>
              </a:spcBef>
              <a:spcAft>
                <a:spcPct val="0"/>
              </a:spcAft>
              <a:defRPr kumimoji="0" sz="1400" kern="1200">
                <a:solidFill>
                  <a:srgbClr val="FFFFFF"/>
                </a:solidFill>
                <a:latin typeface="+mj-lt"/>
                <a:ea typeface="+mj-ea"/>
                <a:cs typeface="+mj-cs"/>
              </a:defRPr>
            </a:lvl1pPr>
            <a:lvl2pPr marL="457200" algn="l" rtl="0" fontAlgn="base">
              <a:spcBef>
                <a:spcPct val="0"/>
              </a:spcBef>
              <a:spcAft>
                <a:spcPct val="0"/>
              </a:spcAft>
              <a:defRPr kern="1200">
                <a:solidFill>
                  <a:schemeClr val="tx1"/>
                </a:solidFill>
                <a:latin typeface="Verdana" pitchFamily="34" charset="0"/>
                <a:ea typeface="+mn-ea"/>
                <a:cs typeface="+mn-cs"/>
              </a:defRPr>
            </a:lvl2pPr>
            <a:lvl3pPr marL="914400" algn="l" rtl="0" fontAlgn="base">
              <a:spcBef>
                <a:spcPct val="0"/>
              </a:spcBef>
              <a:spcAft>
                <a:spcPct val="0"/>
              </a:spcAft>
              <a:defRPr kern="1200">
                <a:solidFill>
                  <a:schemeClr val="tx1"/>
                </a:solidFill>
                <a:latin typeface="Verdana" pitchFamily="34" charset="0"/>
                <a:ea typeface="+mn-ea"/>
                <a:cs typeface="+mn-cs"/>
              </a:defRPr>
            </a:lvl3pPr>
            <a:lvl4pPr marL="1371600" algn="l" rtl="0" fontAlgn="base">
              <a:spcBef>
                <a:spcPct val="0"/>
              </a:spcBef>
              <a:spcAft>
                <a:spcPct val="0"/>
              </a:spcAft>
              <a:defRPr kern="1200">
                <a:solidFill>
                  <a:schemeClr val="tx1"/>
                </a:solidFill>
                <a:latin typeface="Verdana" pitchFamily="34" charset="0"/>
                <a:ea typeface="+mn-ea"/>
                <a:cs typeface="+mn-cs"/>
              </a:defRPr>
            </a:lvl4pPr>
            <a:lvl5pPr marL="1828800" algn="l" rtl="0" fontAlgn="base">
              <a:spcBef>
                <a:spcPct val="0"/>
              </a:spcBef>
              <a:spcAft>
                <a:spcPct val="0"/>
              </a:spcAft>
              <a:defRPr kern="1200">
                <a:solidFill>
                  <a:schemeClr val="tx1"/>
                </a:solidFill>
                <a:latin typeface="Verdana" pitchFamily="34" charset="0"/>
                <a:ea typeface="+mn-ea"/>
                <a:cs typeface="+mn-cs"/>
              </a:defRPr>
            </a:lvl5pPr>
            <a:lvl6pPr marL="2286000" algn="l" defTabSz="914400" rtl="0" eaLnBrk="1" latinLnBrk="0" hangingPunct="1">
              <a:defRPr kern="1200">
                <a:solidFill>
                  <a:schemeClr val="tx1"/>
                </a:solidFill>
                <a:latin typeface="Verdana" pitchFamily="34" charset="0"/>
                <a:ea typeface="+mn-ea"/>
                <a:cs typeface="+mn-cs"/>
              </a:defRPr>
            </a:lvl6pPr>
            <a:lvl7pPr marL="2743200" algn="l" defTabSz="914400" rtl="0" eaLnBrk="1" latinLnBrk="0" hangingPunct="1">
              <a:defRPr kern="1200">
                <a:solidFill>
                  <a:schemeClr val="tx1"/>
                </a:solidFill>
                <a:latin typeface="Verdana" pitchFamily="34" charset="0"/>
                <a:ea typeface="+mn-ea"/>
                <a:cs typeface="+mn-cs"/>
              </a:defRPr>
            </a:lvl7pPr>
            <a:lvl8pPr marL="3200400" algn="l" defTabSz="914400" rtl="0" eaLnBrk="1" latinLnBrk="0" hangingPunct="1">
              <a:defRPr kern="1200">
                <a:solidFill>
                  <a:schemeClr val="tx1"/>
                </a:solidFill>
                <a:latin typeface="Verdana" pitchFamily="34" charset="0"/>
                <a:ea typeface="+mn-ea"/>
                <a:cs typeface="+mn-cs"/>
              </a:defRPr>
            </a:lvl8pPr>
            <a:lvl9pPr marL="3657600" algn="l" defTabSz="914400" rtl="0" eaLnBrk="1" latinLnBrk="0" hangingPunct="1">
              <a:defRPr kern="1200">
                <a:solidFill>
                  <a:schemeClr val="tx1"/>
                </a:solidFill>
                <a:latin typeface="Verdana" pitchFamily="34" charset="0"/>
                <a:ea typeface="+mn-ea"/>
                <a:cs typeface="+mn-cs"/>
              </a:defRPr>
            </a:lvl9pPr>
          </a:lstStyle>
          <a:p>
            <a:pPr>
              <a:defRPr/>
            </a:pPr>
            <a:r>
              <a:rPr lang="en-US" dirty="0"/>
              <a:t>9</a:t>
            </a:r>
          </a:p>
        </p:txBody>
      </p:sp>
    </p:spTree>
    <p:extLst>
      <p:ext uri="{BB962C8B-B14F-4D97-AF65-F5344CB8AC3E}">
        <p14:creationId xmlns:p14="http://schemas.microsoft.com/office/powerpoint/2010/main" val="28369052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28707</TotalTime>
  <Words>1345</Words>
  <Application>Microsoft Office PowerPoint</Application>
  <PresentationFormat>On-screen Show (4:3)</PresentationFormat>
  <Paragraphs>305</Paragraphs>
  <Slides>19</Slides>
  <Notes>14</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19</vt:i4>
      </vt:variant>
    </vt:vector>
  </HeadingPairs>
  <TitlesOfParts>
    <vt:vector size="31" baseType="lpstr">
      <vt:lpstr>ＭＳ Ｐゴシック</vt:lpstr>
      <vt:lpstr>Arial</vt:lpstr>
      <vt:lpstr>Cambria</vt:lpstr>
      <vt:lpstr>Constantia</vt:lpstr>
      <vt:lpstr>Franklin Gothic Book</vt:lpstr>
      <vt:lpstr>Perpetua</vt:lpstr>
      <vt:lpstr>Tahoma</vt:lpstr>
      <vt:lpstr>Times New Roman</vt:lpstr>
      <vt:lpstr>Verdana</vt:lpstr>
      <vt:lpstr>Wingdings</vt:lpstr>
      <vt:lpstr>Wingdings 2</vt:lpstr>
      <vt:lpstr>Equity</vt:lpstr>
      <vt:lpstr>Treasurer’s Report to Council </vt:lpstr>
      <vt:lpstr>FY 2018 Preliminary Budget</vt:lpstr>
      <vt:lpstr>ALA Programmatic  Priorities – Aligned with the FY 2018 Budget</vt:lpstr>
      <vt:lpstr>Strategic Directions - Strategic Framework aligned with FY 2018 Budget</vt:lpstr>
      <vt:lpstr>Enabling Strategies </vt:lpstr>
      <vt:lpstr>FY 2018 Preliminary Budget Details (The Numbers Behind Our Plan for FY 2018)</vt:lpstr>
      <vt:lpstr>PowerPoint Presentation</vt:lpstr>
      <vt:lpstr>PowerPoint Presentation</vt:lpstr>
      <vt:lpstr>PowerPoint Presentation</vt:lpstr>
      <vt:lpstr>Total ALA Fiscal Year 2018 Budgetary Ceiling</vt:lpstr>
      <vt:lpstr>Total ALA FY 2018 Budgetary Ceilings</vt:lpstr>
      <vt:lpstr>General Fund Annual  Estimate of Income</vt:lpstr>
      <vt:lpstr>Divisions Annual   Estimate of Income</vt:lpstr>
      <vt:lpstr> Round Tables Annual  Estimate of Income</vt:lpstr>
      <vt:lpstr>Grants and Awards Annual Estimate of Income</vt:lpstr>
      <vt:lpstr>Long-Term Investment  Annual Estimate of Income</vt:lpstr>
      <vt:lpstr>REQUEST OF COUNCIL    </vt:lpstr>
      <vt:lpstr>Mark Your Ballot</vt:lpstr>
      <vt:lpstr>Thank You    </vt:lpstr>
    </vt:vector>
  </TitlesOfParts>
  <Company>American Library Association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Keith Brown</dc:creator>
  <cp:lastModifiedBy>Datasis</cp:lastModifiedBy>
  <cp:revision>929</cp:revision>
  <cp:lastPrinted>2016-06-17T15:16:10Z</cp:lastPrinted>
  <dcterms:created xsi:type="dcterms:W3CDTF">2010-06-07T14:55:50Z</dcterms:created>
  <dcterms:modified xsi:type="dcterms:W3CDTF">2017-06-26T16:19:19Z</dcterms:modified>
</cp:coreProperties>
</file>