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7" r:id="rId2"/>
    <p:sldId id="829" r:id="rId3"/>
    <p:sldId id="828" r:id="rId4"/>
    <p:sldId id="271" r:id="rId5"/>
    <p:sldId id="284" r:id="rId6"/>
    <p:sldId id="537" r:id="rId7"/>
    <p:sldId id="267" r:id="rId8"/>
    <p:sldId id="280" r:id="rId9"/>
    <p:sldId id="275" r:id="rId10"/>
    <p:sldId id="538" r:id="rId11"/>
    <p:sldId id="268" r:id="rId12"/>
    <p:sldId id="826" r:id="rId13"/>
    <p:sldId id="820" r:id="rId14"/>
    <p:sldId id="824" r:id="rId15"/>
    <p:sldId id="281" r:id="rId16"/>
    <p:sldId id="802" r:id="rId17"/>
    <p:sldId id="539" r:id="rId18"/>
    <p:sldId id="273" r:id="rId19"/>
    <p:sldId id="831" r:id="rId20"/>
    <p:sldId id="830" r:id="rId21"/>
    <p:sldId id="827" r:id="rId22"/>
    <p:sldId id="256" r:id="rId23"/>
    <p:sldId id="82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660"/>
  </p:normalViewPr>
  <p:slideViewPr>
    <p:cSldViewPr snapToGrid="0">
      <p:cViewPr varScale="1">
        <p:scale>
          <a:sx n="114" d="100"/>
          <a:sy n="114" d="100"/>
        </p:scale>
        <p:origin x="180" y="114"/>
      </p:cViewPr>
      <p:guideLst/>
    </p:cSldViewPr>
  </p:slideViewPr>
  <p:notesTextViewPr>
    <p:cViewPr>
      <p:scale>
        <a:sx n="1" d="1"/>
        <a:sy n="1" d="1"/>
      </p:scale>
      <p:origin x="0" y="0"/>
    </p:cViewPr>
  </p:notesTextViewPr>
  <p:notesViewPr>
    <p:cSldViewPr snapToGrid="0">
      <p:cViewPr varScale="1">
        <p:scale>
          <a:sx n="51" d="100"/>
          <a:sy n="51" d="100"/>
        </p:scale>
        <p:origin x="768"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package" Target="../embeddings/Microsoft_Excel_Worksheet.xlsx"/><Relationship Id="rId4" Type="http://schemas.openxmlformats.org/officeDocument/2006/relationships/image" Target="../media/image8.jpe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Sheet5!$B$6</c:f>
              <c:strCache>
                <c:ptCount val="1"/>
                <c:pt idx="0">
                  <c:v>Actual</c:v>
                </c:pt>
              </c:strCache>
            </c:strRef>
          </c:tx>
          <c:spPr>
            <a:solidFill>
              <a:srgbClr val="00B050"/>
            </a:solidFill>
            <a:ln>
              <a:noFill/>
            </a:ln>
            <a:effectLst/>
          </c:spPr>
          <c:invertIfNegative val="0"/>
          <c:cat>
            <c:strRef>
              <c:f>Sheet5!$A$7:$A$9</c:f>
              <c:strCache>
                <c:ptCount val="3"/>
                <c:pt idx="0">
                  <c:v>Total Revenues</c:v>
                </c:pt>
                <c:pt idx="1">
                  <c:v>Total Expenses</c:v>
                </c:pt>
                <c:pt idx="2">
                  <c:v>Net Revenue (Expenses)</c:v>
                </c:pt>
              </c:strCache>
            </c:strRef>
          </c:cat>
          <c:val>
            <c:numRef>
              <c:f>Sheet5!$B$7:$B$9</c:f>
              <c:numCache>
                <c:formatCode>_("$"* #,##0_);_("$"* \(#,##0\);_("$"* "-"??_);_(@_)</c:formatCode>
                <c:ptCount val="3"/>
                <c:pt idx="0">
                  <c:v>33192695.469999999</c:v>
                </c:pt>
                <c:pt idx="1">
                  <c:v>34191637.32</c:v>
                </c:pt>
                <c:pt idx="2">
                  <c:v>-998941.85000000149</c:v>
                </c:pt>
              </c:numCache>
            </c:numRef>
          </c:val>
          <c:extLst>
            <c:ext xmlns:c16="http://schemas.microsoft.com/office/drawing/2014/chart" uri="{C3380CC4-5D6E-409C-BE32-E72D297353CC}">
              <c16:uniqueId val="{00000000-818E-4A75-9DB3-5230A4C8CCD3}"/>
            </c:ext>
          </c:extLst>
        </c:ser>
        <c:ser>
          <c:idx val="1"/>
          <c:order val="1"/>
          <c:tx>
            <c:strRef>
              <c:f>Sheet5!$C$6</c:f>
              <c:strCache>
                <c:ptCount val="1"/>
                <c:pt idx="0">
                  <c:v>Budget</c:v>
                </c:pt>
              </c:strCache>
            </c:strRef>
          </c:tx>
          <c:spPr>
            <a:blipFill>
              <a:blip xmlns:r="http://schemas.openxmlformats.org/officeDocument/2006/relationships" r:embed="rId4"/>
              <a:tile tx="0" ty="0" sx="100000" sy="100000" flip="none" algn="tl"/>
            </a:blipFill>
            <a:ln>
              <a:noFill/>
            </a:ln>
            <a:effectLst/>
          </c:spPr>
          <c:invertIfNegative val="0"/>
          <c:cat>
            <c:strRef>
              <c:f>Sheet5!$A$7:$A$9</c:f>
              <c:strCache>
                <c:ptCount val="3"/>
                <c:pt idx="0">
                  <c:v>Total Revenues</c:v>
                </c:pt>
                <c:pt idx="1">
                  <c:v>Total Expenses</c:v>
                </c:pt>
                <c:pt idx="2">
                  <c:v>Net Revenue (Expenses)</c:v>
                </c:pt>
              </c:strCache>
            </c:strRef>
          </c:cat>
          <c:val>
            <c:numRef>
              <c:f>Sheet5!$C$7:$C$9</c:f>
              <c:numCache>
                <c:formatCode>_("$"* #,##0_);_("$"* \(#,##0\);_("$"* "-"??_);_(@_)</c:formatCode>
                <c:ptCount val="3"/>
                <c:pt idx="0">
                  <c:v>32923371.836120006</c:v>
                </c:pt>
                <c:pt idx="1">
                  <c:v>34355559.496519752</c:v>
                </c:pt>
                <c:pt idx="2">
                  <c:v>-1432187.6603997461</c:v>
                </c:pt>
              </c:numCache>
            </c:numRef>
          </c:val>
          <c:extLst>
            <c:ext xmlns:c16="http://schemas.microsoft.com/office/drawing/2014/chart" uri="{C3380CC4-5D6E-409C-BE32-E72D297353CC}">
              <c16:uniqueId val="{00000001-818E-4A75-9DB3-5230A4C8CCD3}"/>
            </c:ext>
          </c:extLst>
        </c:ser>
        <c:dLbls>
          <c:showLegendKey val="0"/>
          <c:showVal val="0"/>
          <c:showCatName val="0"/>
          <c:showSerName val="0"/>
          <c:showPercent val="0"/>
          <c:showBubbleSize val="0"/>
        </c:dLbls>
        <c:gapWidth val="219"/>
        <c:overlap val="-27"/>
        <c:axId val="387797872"/>
        <c:axId val="387798200"/>
      </c:barChart>
      <c:catAx>
        <c:axId val="38779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387798200"/>
        <c:crosses val="autoZero"/>
        <c:auto val="1"/>
        <c:lblAlgn val="ctr"/>
        <c:lblOffset val="100"/>
        <c:noMultiLvlLbl val="0"/>
      </c:catAx>
      <c:valAx>
        <c:axId val="387798200"/>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crossAx val="38779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mbria" panose="02040503050406030204" pitchFamily="18"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674AE-0349-43D1-954B-5B323C15CF73}" type="datetimeFigureOut">
              <a:rPr lang="en-US" smtClean="0"/>
              <a:t>6/19/2018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36E7B9-B1E1-4D63-BD6F-11816FD9D65C}" type="slidenum">
              <a:rPr lang="en-US" smtClean="0"/>
              <a:t>‹#›</a:t>
            </a:fld>
            <a:endParaRPr lang="en-US"/>
          </a:p>
        </p:txBody>
      </p:sp>
    </p:spTree>
    <p:extLst>
      <p:ext uri="{BB962C8B-B14F-4D97-AF65-F5344CB8AC3E}">
        <p14:creationId xmlns:p14="http://schemas.microsoft.com/office/powerpoint/2010/main" val="806837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 me welcome you to the Council’s finance</a:t>
            </a:r>
            <a:r>
              <a:rPr lang="en-US" baseline="0" dirty="0"/>
              <a:t> orientation  on the ALA </a:t>
            </a:r>
            <a:r>
              <a:rPr lang="en-US" dirty="0"/>
              <a:t>budget development process. </a:t>
            </a:r>
          </a:p>
          <a:p>
            <a:endParaRPr lang="en-US" dirty="0"/>
          </a:p>
          <a:p>
            <a:r>
              <a:rPr lang="en-US" dirty="0"/>
              <a:t>This orientation is more detailed than in previous years.  Councilors had a number of financial questions at the </a:t>
            </a:r>
            <a:r>
              <a:rPr lang="en-US" dirty="0" err="1"/>
              <a:t>MidWinter</a:t>
            </a:r>
            <a:r>
              <a:rPr lang="en-US" dirty="0"/>
              <a:t> meeting in Denver. We thought it would be helpful to go into more detail in this presentation and have time for questions.  We invited division and roundtable fiscal officers and all councilors to the session.  I hope this is useful for all.   Although I want to cover all the topics, I think it would be useful for you to pose questions during the presentation if there is something that is not clear.    We will also have time for questions at the end of the presentation.</a:t>
            </a:r>
          </a:p>
          <a:p>
            <a:endParaRPr lang="en-US" dirty="0"/>
          </a:p>
        </p:txBody>
      </p:sp>
      <p:sp>
        <p:nvSpPr>
          <p:cNvPr id="4" name="Slide Number Placeholder 3"/>
          <p:cNvSpPr>
            <a:spLocks noGrp="1"/>
          </p:cNvSpPr>
          <p:nvPr>
            <p:ph type="sldNum" sz="quarter" idx="10"/>
          </p:nvPr>
        </p:nvSpPr>
        <p:spPr/>
        <p:txBody>
          <a:bodyPr/>
          <a:lstStyle/>
          <a:p>
            <a:fld id="{D53B62BA-6C66-4B2F-83D8-BCF186CDD99E}" type="slidenum">
              <a:rPr lang="en-US" smtClean="0"/>
              <a:pPr/>
              <a:t>1</a:t>
            </a:fld>
            <a:endParaRPr lang="en-US" dirty="0"/>
          </a:p>
        </p:txBody>
      </p:sp>
    </p:spTree>
    <p:extLst>
      <p:ext uri="{BB962C8B-B14F-4D97-AF65-F5344CB8AC3E}">
        <p14:creationId xmlns:p14="http://schemas.microsoft.com/office/powerpoint/2010/main" val="2914867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CE17846-35EC-4883-A6EC-4D8E19D9A61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E040607C-0841-4DAE-A346-307C3DDB86FC}"/>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The diagram on this slide illustrates the steps and timing of ALA’s annual budget process   - review steps</a:t>
            </a:r>
          </a:p>
          <a:p>
            <a:pPr marL="171450" indent="-171450">
              <a:buFontTx/>
              <a:buChar char="•"/>
            </a:pPr>
            <a:r>
              <a:rPr lang="en-US" altLang="en-US" dirty="0">
                <a:latin typeface="Arial" panose="020B0604020202020204" pitchFamily="34" charset="0"/>
              </a:rPr>
              <a:t>Annual budget is developed by each of ALA’s budget managers and presented to BARC, F&amp;A, and the Board for review and approval.  Council is asked to take action at  Annual and midwinter</a:t>
            </a:r>
          </a:p>
          <a:p>
            <a:pPr marL="171450" indent="-171450">
              <a:buFontTx/>
              <a:buChar char="•"/>
            </a:pPr>
            <a:r>
              <a:rPr lang="en-US" altLang="en-US" dirty="0">
                <a:latin typeface="Arial" panose="020B0604020202020204" pitchFamily="34" charset="0"/>
              </a:rPr>
              <a:t>ALA’s fiscal year is September 1 – August 31.  At any time, we are often dealing with 3 fiscal years.  Right now we are in 4</a:t>
            </a:r>
            <a:r>
              <a:rPr lang="en-US" altLang="en-US" baseline="30000" dirty="0">
                <a:latin typeface="Arial" panose="020B0604020202020204" pitchFamily="34" charset="0"/>
              </a:rPr>
              <a:t>th</a:t>
            </a:r>
            <a:r>
              <a:rPr lang="en-US" altLang="en-US" dirty="0">
                <a:latin typeface="Arial" panose="020B0604020202020204" pitchFamily="34" charset="0"/>
              </a:rPr>
              <a:t> quarter of FY 18, we will begin FY 19 in September and starting planning for FY 20 in fall of 19.  </a:t>
            </a:r>
          </a:p>
        </p:txBody>
      </p:sp>
    </p:spTree>
    <p:extLst>
      <p:ext uri="{BB962C8B-B14F-4D97-AF65-F5344CB8AC3E}">
        <p14:creationId xmlns:p14="http://schemas.microsoft.com/office/powerpoint/2010/main" val="312125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 Although the ALA budget year begins September </a:t>
            </a:r>
            <a:r>
              <a:rPr lang="en-US" dirty="0"/>
              <a:t>1,</a:t>
            </a:r>
            <a:r>
              <a:rPr lang="en-US" baseline="0" dirty="0"/>
              <a:t> the final</a:t>
            </a:r>
            <a:r>
              <a:rPr lang="en-US" dirty="0"/>
              <a:t> </a:t>
            </a:r>
            <a:r>
              <a:rPr lang="en-US" baseline="0" dirty="0"/>
              <a:t> budget is not approved until the fall executive board meeting in October. There isn’t a need </a:t>
            </a:r>
            <a:r>
              <a:rPr lang="en-US" dirty="0"/>
              <a:t>for concern</a:t>
            </a:r>
            <a:r>
              <a:rPr lang="en-US" baseline="0" dirty="0"/>
              <a:t> as the changes between AC and the fall meeting are generally small</a:t>
            </a:r>
            <a:r>
              <a:rPr lang="en-US" dirty="0"/>
              <a:t> and  based on year end results.</a:t>
            </a:r>
            <a:r>
              <a:rPr lang="en-US" baseline="0" dirty="0"/>
              <a:t> Once the budget is approved at the fall meeting, there are usually no other additions i.e. new initiatives/projects/activities etc., unless the need has to be deemed critical.                                                                                                                                       </a:t>
            </a:r>
          </a:p>
          <a:p>
            <a:endParaRPr lang="en-US" baseline="0" dirty="0"/>
          </a:p>
        </p:txBody>
      </p:sp>
      <p:sp>
        <p:nvSpPr>
          <p:cNvPr id="4" name="Slide Number Placeholder 3"/>
          <p:cNvSpPr>
            <a:spLocks noGrp="1"/>
          </p:cNvSpPr>
          <p:nvPr>
            <p:ph type="sldNum" sz="quarter" idx="10"/>
          </p:nvPr>
        </p:nvSpPr>
        <p:spPr/>
        <p:txBody>
          <a:bodyPr/>
          <a:lstStyle/>
          <a:p>
            <a:fld id="{D53B62BA-6C66-4B2F-83D8-BCF186CDD99E}" type="slidenum">
              <a:rPr lang="en-US" smtClean="0"/>
              <a:pPr/>
              <a:t>11</a:t>
            </a:fld>
            <a:endParaRPr lang="en-US" dirty="0"/>
          </a:p>
        </p:txBody>
      </p:sp>
    </p:spTree>
    <p:extLst>
      <p:ext uri="{BB962C8B-B14F-4D97-AF65-F5344CB8AC3E}">
        <p14:creationId xmlns:p14="http://schemas.microsoft.com/office/powerpoint/2010/main" val="420027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36E7B9-B1E1-4D63-BD6F-11816FD9D65C}" type="slidenum">
              <a:rPr lang="en-US" smtClean="0"/>
              <a:t>12</a:t>
            </a:fld>
            <a:endParaRPr lang="en-US"/>
          </a:p>
        </p:txBody>
      </p:sp>
    </p:spTree>
    <p:extLst>
      <p:ext uri="{BB962C8B-B14F-4D97-AF65-F5344CB8AC3E}">
        <p14:creationId xmlns:p14="http://schemas.microsoft.com/office/powerpoint/2010/main" val="1377705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0CFB7AE-223A-4E1B-B7CF-D4E3896BF7C5}"/>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0BAE8C12-A9B8-43C1-BF96-78ADC95398A9}"/>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Arial" panose="020B0604020202020204" pitchFamily="34" charset="0"/>
              </a:rPr>
              <a:t>Overhead or indirect cost rate is very familiar to revenue producing units, i.e. publishing and conferences, as well as divisions and roundtables.  Review slide</a:t>
            </a:r>
          </a:p>
          <a:p>
            <a:r>
              <a:rPr lang="en-US" altLang="en-US" dirty="0">
                <a:latin typeface="Arial" panose="020B0604020202020204" pitchFamily="34" charset="0"/>
              </a:rPr>
              <a:t>  It is calculated annually and applied to specific categories of revenue</a:t>
            </a:r>
          </a:p>
          <a:p>
            <a:r>
              <a:rPr lang="en-US" altLang="en-US" dirty="0">
                <a:latin typeface="Arial" panose="020B0604020202020204" pitchFamily="34" charset="0"/>
              </a:rPr>
              <a:t>Funds generated from overhead support association wide functions, i.e. development, HR, IT, that are centralized  and provide benefit to all ALA units. </a:t>
            </a:r>
          </a:p>
        </p:txBody>
      </p:sp>
    </p:spTree>
    <p:extLst>
      <p:ext uri="{BB962C8B-B14F-4D97-AF65-F5344CB8AC3E}">
        <p14:creationId xmlns:p14="http://schemas.microsoft.com/office/powerpoint/2010/main" val="943072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how the indirect cost rate is applied.  50% of the rate or 13.2%  is applied to publishing revenues.  100% of the rate, 26.4% , is applied to conference revenues. No overhead is applied to dues or contributions.</a:t>
            </a:r>
          </a:p>
        </p:txBody>
      </p:sp>
      <p:sp>
        <p:nvSpPr>
          <p:cNvPr id="4" name="Slide Number Placeholder 3"/>
          <p:cNvSpPr>
            <a:spLocks noGrp="1"/>
          </p:cNvSpPr>
          <p:nvPr>
            <p:ph type="sldNum" sz="quarter" idx="10"/>
          </p:nvPr>
        </p:nvSpPr>
        <p:spPr/>
        <p:txBody>
          <a:bodyPr/>
          <a:lstStyle/>
          <a:p>
            <a:fld id="{0736E7B9-B1E1-4D63-BD6F-11816FD9D65C}" type="slidenum">
              <a:rPr lang="en-US" smtClean="0"/>
              <a:t>14</a:t>
            </a:fld>
            <a:endParaRPr lang="en-US"/>
          </a:p>
        </p:txBody>
      </p:sp>
    </p:spTree>
    <p:extLst>
      <p:ext uri="{BB962C8B-B14F-4D97-AF65-F5344CB8AC3E}">
        <p14:creationId xmlns:p14="http://schemas.microsoft.com/office/powerpoint/2010/main" val="3689522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Illustration of significance of overhead funds to association revenue</a:t>
            </a:r>
          </a:p>
          <a:p>
            <a:r>
              <a:rPr lang="en-US" dirty="0"/>
              <a:t>Publishing, meetings and conferences, divisions and roundtables contribute OH that funds critical activities of ALA units</a:t>
            </a:r>
          </a:p>
          <a:p>
            <a:r>
              <a:rPr lang="en-US" dirty="0"/>
              <a:t>Note that $7.4 million in OH was contributed - $3M from publishing, $2.5M from conferences. $1.6 M was contributed from divisions.  - RT $17k  both in other category</a:t>
            </a:r>
          </a:p>
          <a:p>
            <a:r>
              <a:rPr lang="en-US" dirty="0"/>
              <a:t>OH rate in FY 17 was 26.4% .   Application of OH rate varies depending on the category of funds.</a:t>
            </a:r>
          </a:p>
          <a:p>
            <a:endParaRPr lang="en-US" dirty="0"/>
          </a:p>
        </p:txBody>
      </p:sp>
      <p:sp>
        <p:nvSpPr>
          <p:cNvPr id="4" name="Slide Number Placeholder 3"/>
          <p:cNvSpPr>
            <a:spLocks noGrp="1"/>
          </p:cNvSpPr>
          <p:nvPr>
            <p:ph type="sldNum" sz="quarter" idx="10"/>
          </p:nvPr>
        </p:nvSpPr>
        <p:spPr/>
        <p:txBody>
          <a:bodyPr/>
          <a:lstStyle/>
          <a:p>
            <a:fld id="{9B971376-DE68-44D6-BE4A-AB31399B0BF0}" type="slidenum">
              <a:rPr lang="en-US" smtClean="0"/>
              <a:t>15</a:t>
            </a:fld>
            <a:endParaRPr lang="en-US" dirty="0"/>
          </a:p>
        </p:txBody>
      </p:sp>
    </p:spTree>
    <p:extLst>
      <p:ext uri="{BB962C8B-B14F-4D97-AF65-F5344CB8AC3E}">
        <p14:creationId xmlns:p14="http://schemas.microsoft.com/office/powerpoint/2010/main" val="244591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 well in FY 18</a:t>
            </a:r>
          </a:p>
          <a:p>
            <a:r>
              <a:rPr lang="en-US" dirty="0"/>
              <a:t>Result of careful forecasting and managing expenses</a:t>
            </a:r>
          </a:p>
          <a:p>
            <a:r>
              <a:rPr lang="en-US" dirty="0"/>
              <a:t>Hope to end year with a balanced budget, small amount to the good</a:t>
            </a:r>
          </a:p>
          <a:p>
            <a:r>
              <a:rPr lang="en-US" dirty="0"/>
              <a:t>Results of annual conference will impact fiscal year outcome</a:t>
            </a:r>
          </a:p>
          <a:p>
            <a:endParaRPr lang="en-US" dirty="0"/>
          </a:p>
        </p:txBody>
      </p:sp>
      <p:sp>
        <p:nvSpPr>
          <p:cNvPr id="4" name="Slide Number Placeholder 3"/>
          <p:cNvSpPr>
            <a:spLocks noGrp="1"/>
          </p:cNvSpPr>
          <p:nvPr>
            <p:ph type="sldNum" sz="quarter" idx="10"/>
          </p:nvPr>
        </p:nvSpPr>
        <p:spPr/>
        <p:txBody>
          <a:bodyPr/>
          <a:lstStyle/>
          <a:p>
            <a:fld id="{0736E7B9-B1E1-4D63-BD6F-11816FD9D65C}" type="slidenum">
              <a:rPr lang="en-US" smtClean="0"/>
              <a:t>16</a:t>
            </a:fld>
            <a:endParaRPr lang="en-US"/>
          </a:p>
        </p:txBody>
      </p:sp>
    </p:spTree>
    <p:extLst>
      <p:ext uri="{BB962C8B-B14F-4D97-AF65-F5344CB8AC3E}">
        <p14:creationId xmlns:p14="http://schemas.microsoft.com/office/powerpoint/2010/main" val="135733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A6CF48-A8EE-423D-9C33-14DD33DCA19A}" type="slidenum">
              <a:rPr lang="en-US" smtClean="0"/>
              <a:t>17</a:t>
            </a:fld>
            <a:endParaRPr lang="en-US" dirty="0"/>
          </a:p>
        </p:txBody>
      </p:sp>
    </p:spTree>
    <p:extLst>
      <p:ext uri="{BB962C8B-B14F-4D97-AF65-F5344CB8AC3E}">
        <p14:creationId xmlns:p14="http://schemas.microsoft.com/office/powerpoint/2010/main" val="710989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preliminary picture for the FY 19 budget.  This budget  is subject to revisions based on the FY 18 fourth quarter revenue and expenses and any other critical factors.</a:t>
            </a:r>
          </a:p>
          <a:p>
            <a:endParaRPr lang="en-US" dirty="0"/>
          </a:p>
          <a:p>
            <a:r>
              <a:rPr lang="en-US" dirty="0"/>
              <a:t>The General Fund budget reflects planned strategic investments that will both improve the overall Association’s financial prospects as well as attain mission. </a:t>
            </a:r>
          </a:p>
          <a:p>
            <a:r>
              <a:rPr lang="en-US" dirty="0"/>
              <a:t>Investment budget of $1.7M in general fund supported by use of net assets.</a:t>
            </a:r>
          </a:p>
          <a:p>
            <a:r>
              <a:rPr lang="en-US" dirty="0"/>
              <a:t> </a:t>
            </a:r>
          </a:p>
          <a:p>
            <a:r>
              <a:rPr lang="en-US" dirty="0"/>
              <a:t> Grants and awards are projected based on grants in hand as well as grants anticipated.</a:t>
            </a:r>
          </a:p>
          <a:p>
            <a:endParaRPr lang="en-US" dirty="0"/>
          </a:p>
          <a:p>
            <a:r>
              <a:rPr lang="en-US" dirty="0"/>
              <a:t>Division are using $2.2M of their net assets to invest in membership, strategic initiatives, capacity building for new programs and new revenue streams</a:t>
            </a:r>
          </a:p>
          <a:p>
            <a:endParaRPr lang="en-US" strike="noStrike" dirty="0"/>
          </a:p>
        </p:txBody>
      </p:sp>
    </p:spTree>
    <p:extLst>
      <p:ext uri="{BB962C8B-B14F-4D97-AF65-F5344CB8AC3E}">
        <p14:creationId xmlns:p14="http://schemas.microsoft.com/office/powerpoint/2010/main" val="392256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9668FE4-0B9C-4558-9697-BA89F9403879}"/>
              </a:ext>
            </a:extLst>
          </p:cNvPr>
          <p:cNvSpPr>
            <a:spLocks noGrp="1" noRot="1" noChangeAspect="1" noChangeArrowheads="1" noTextEdit="1"/>
          </p:cNvSpPr>
          <p:nvPr>
            <p:ph type="sldImg"/>
          </p:nvPr>
        </p:nvSpPr>
        <p:spPr>
          <a:xfrm>
            <a:off x="457200" y="719138"/>
            <a:ext cx="6400800" cy="3600450"/>
          </a:xfrm>
          <a:ln/>
        </p:spPr>
      </p:sp>
      <p:sp>
        <p:nvSpPr>
          <p:cNvPr id="8195" name="Rectangle 3">
            <a:extLst>
              <a:ext uri="{FF2B5EF4-FFF2-40B4-BE49-F238E27FC236}">
                <a16:creationId xmlns:a16="http://schemas.microsoft.com/office/drawing/2014/main" id="{C49148BB-4345-42BF-87A0-79D06EEAA805}"/>
              </a:ext>
            </a:extLst>
          </p:cNvPr>
          <p:cNvSpPr>
            <a:spLocks noGrp="1" noChangeArrowheads="1"/>
          </p:cNvSpPr>
          <p:nvPr>
            <p:ph type="body" idx="1"/>
          </p:nvPr>
        </p:nvSpPr>
        <p:spPr>
          <a:xfrm>
            <a:off x="731838" y="4560888"/>
            <a:ext cx="5851525" cy="43211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Let’s talk about net </a:t>
            </a:r>
            <a:r>
              <a:rPr lang="en-US" altLang="en-US" dirty="0" err="1">
                <a:latin typeface="Arial" panose="020B0604020202020204" pitchFamily="34" charset="0"/>
              </a:rPr>
              <a:t>assets.This</a:t>
            </a:r>
            <a:r>
              <a:rPr lang="en-US" altLang="en-US" dirty="0">
                <a:latin typeface="Arial" panose="020B0604020202020204" pitchFamily="34" charset="0"/>
              </a:rPr>
              <a:t> represents ALA’s audited balance sheet at the end of FY 17 or August 2017.  It is recalculated at the end of each fiscal year with the annual audit so will be revised in fall 2018.</a:t>
            </a:r>
          </a:p>
          <a:p>
            <a:endParaRPr lang="en-US" altLang="en-US" dirty="0">
              <a:latin typeface="Arial" panose="020B0604020202020204" pitchFamily="34" charset="0"/>
            </a:endParaRPr>
          </a:p>
          <a:p>
            <a:r>
              <a:rPr lang="en-US" altLang="en-US" dirty="0">
                <a:latin typeface="Arial" panose="020B0604020202020204" pitchFamily="34" charset="0"/>
              </a:rPr>
              <a:t>ALA has a strong balance sheet</a:t>
            </a:r>
          </a:p>
          <a:p>
            <a:endParaRPr lang="en-US" altLang="en-US" dirty="0">
              <a:latin typeface="Arial" panose="020B0604020202020204" pitchFamily="34" charset="0"/>
            </a:endParaRPr>
          </a:p>
          <a:p>
            <a:r>
              <a:rPr lang="en-US" altLang="en-US" dirty="0">
                <a:latin typeface="Arial" panose="020B0604020202020204" pitchFamily="34" charset="0"/>
              </a:rPr>
              <a:t> The equation for the Statement of Financial Position or Balance Sheet is:</a:t>
            </a:r>
          </a:p>
          <a:p>
            <a:r>
              <a:rPr lang="en-US" altLang="en-US" dirty="0">
                <a:latin typeface="Arial" panose="020B0604020202020204" pitchFamily="34" charset="0"/>
              </a:rPr>
              <a:t>Net Assets = Assets – Liabilities</a:t>
            </a: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On left – what we have: $72.5M</a:t>
            </a:r>
          </a:p>
          <a:p>
            <a:r>
              <a:rPr lang="en-US" altLang="en-US" dirty="0">
                <a:latin typeface="Arial" panose="020B0604020202020204" pitchFamily="34" charset="0"/>
              </a:rPr>
              <a:t>Assets = Cash, Investments/Endowment, Real Estate, Inventory etc.</a:t>
            </a:r>
          </a:p>
          <a:p>
            <a:r>
              <a:rPr lang="en-US" altLang="en-US" dirty="0">
                <a:latin typeface="Arial" panose="020B0604020202020204" pitchFamily="34" charset="0"/>
              </a:rPr>
              <a:t>On  lower right  - what we owe $32.6 M 45%</a:t>
            </a:r>
          </a:p>
          <a:p>
            <a:r>
              <a:rPr lang="en-US" altLang="en-US" dirty="0">
                <a:latin typeface="Arial" panose="020B0604020202020204" pitchFamily="34" charset="0"/>
              </a:rPr>
              <a:t>Liabilities = Payroll, Accounts Payable, Bank Debt, Post retirement Obligation</a:t>
            </a:r>
          </a:p>
          <a:p>
            <a:r>
              <a:rPr lang="en-US" altLang="en-US" dirty="0">
                <a:latin typeface="Arial" panose="020B0604020202020204" pitchFamily="34" charset="0"/>
              </a:rPr>
              <a:t>On upper right – what we have when all liabilities are paid - $39.9 M  55%</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Tree>
    <p:extLst>
      <p:ext uri="{BB962C8B-B14F-4D97-AF65-F5344CB8AC3E}">
        <p14:creationId xmlns:p14="http://schemas.microsoft.com/office/powerpoint/2010/main" val="1147227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2950" y="973138"/>
            <a:ext cx="5486400" cy="3086100"/>
          </a:xfrm>
        </p:spPr>
      </p:sp>
      <p:sp>
        <p:nvSpPr>
          <p:cNvPr id="3" name="Notes Placeholder 2"/>
          <p:cNvSpPr>
            <a:spLocks noGrp="1"/>
          </p:cNvSpPr>
          <p:nvPr>
            <p:ph type="body" idx="1"/>
          </p:nvPr>
        </p:nvSpPr>
        <p:spPr/>
        <p:txBody>
          <a:bodyPr/>
          <a:lstStyle/>
          <a:p>
            <a:r>
              <a:rPr lang="en-US" dirty="0"/>
              <a:t>2 major budget actions that Council takes </a:t>
            </a:r>
          </a:p>
          <a:p>
            <a:r>
              <a:rPr lang="en-US" dirty="0"/>
              <a:t>For those who have served on Council previously, in the past you were asked to approve the annual budgetary ceiling.   This year we will ask you to approve the Annual Estimates of Income and we will touch on that in more detail later in the presentation.</a:t>
            </a:r>
          </a:p>
        </p:txBody>
      </p:sp>
      <p:sp>
        <p:nvSpPr>
          <p:cNvPr id="4" name="Slide Number Placeholder 3"/>
          <p:cNvSpPr>
            <a:spLocks noGrp="1"/>
          </p:cNvSpPr>
          <p:nvPr>
            <p:ph type="sldNum" sz="quarter" idx="10"/>
          </p:nvPr>
        </p:nvSpPr>
        <p:spPr/>
        <p:txBody>
          <a:bodyPr/>
          <a:lstStyle/>
          <a:p>
            <a:fld id="{D53B62BA-6C66-4B2F-83D8-BCF186CDD99E}" type="slidenum">
              <a:rPr lang="en-US" smtClean="0"/>
              <a:pPr/>
              <a:t>2</a:t>
            </a:fld>
            <a:endParaRPr lang="en-US" dirty="0"/>
          </a:p>
        </p:txBody>
      </p:sp>
    </p:spTree>
    <p:extLst>
      <p:ext uri="{BB962C8B-B14F-4D97-AF65-F5344CB8AC3E}">
        <p14:creationId xmlns:p14="http://schemas.microsoft.com/office/powerpoint/2010/main" val="1171862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developed the FY 19 budget we realized that the budgetary ceiling approach would not work.  In past budgets, the general fund was always balanced, even though that protocol may have limited the capacity of the association to move forward.</a:t>
            </a:r>
          </a:p>
          <a:p>
            <a:r>
              <a:rPr lang="en-US" dirty="0"/>
              <a:t>Only the division and roundtable net assets were included in the budgetary ceiling calculation.  For FY 19 we are also including the General Fund net assets to develop the annual estimate of income.    The development of the budgetary ceiling was a practice that has been in place for a number of years but was not defined in any fiscal policy. </a:t>
            </a:r>
          </a:p>
          <a:p>
            <a:r>
              <a:rPr lang="en-US" dirty="0"/>
              <a:t>Here are specific examples.  </a:t>
            </a:r>
          </a:p>
        </p:txBody>
      </p:sp>
      <p:sp>
        <p:nvSpPr>
          <p:cNvPr id="4" name="Slide Number Placeholder 3"/>
          <p:cNvSpPr>
            <a:spLocks noGrp="1"/>
          </p:cNvSpPr>
          <p:nvPr>
            <p:ph type="sldNum" sz="quarter" idx="10"/>
          </p:nvPr>
        </p:nvSpPr>
        <p:spPr/>
        <p:txBody>
          <a:bodyPr/>
          <a:lstStyle/>
          <a:p>
            <a:fld id="{0736E7B9-B1E1-4D63-BD6F-11816FD9D65C}" type="slidenum">
              <a:rPr lang="en-US" smtClean="0"/>
              <a:t>20</a:t>
            </a:fld>
            <a:endParaRPr lang="en-US"/>
          </a:p>
        </p:txBody>
      </p:sp>
    </p:spTree>
    <p:extLst>
      <p:ext uri="{BB962C8B-B14F-4D97-AF65-F5344CB8AC3E}">
        <p14:creationId xmlns:p14="http://schemas.microsoft.com/office/powerpoint/2010/main" val="3274749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have been on Council previously you may have seen this presentation of the budgetary ceiling. I know this print is small but the important factor to note is that only the net assets of the divisions and roundtables were represented here.  Using the budgetary ceiling protocol, the FY 19 budgetary ceiling is $61.7M.  The budgetary is more that the total operating budget – it is the amount beyond which the association cannot incur expenses.</a:t>
            </a:r>
          </a:p>
        </p:txBody>
      </p:sp>
      <p:sp>
        <p:nvSpPr>
          <p:cNvPr id="4" name="Slide Number Placeholder 3"/>
          <p:cNvSpPr>
            <a:spLocks noGrp="1"/>
          </p:cNvSpPr>
          <p:nvPr>
            <p:ph type="sldNum" sz="quarter" idx="10"/>
          </p:nvPr>
        </p:nvSpPr>
        <p:spPr/>
        <p:txBody>
          <a:bodyPr/>
          <a:lstStyle/>
          <a:p>
            <a:fld id="{0736E7B9-B1E1-4D63-BD6F-11816FD9D65C}" type="slidenum">
              <a:rPr lang="en-US" smtClean="0"/>
              <a:t>21</a:t>
            </a:fld>
            <a:endParaRPr lang="en-US"/>
          </a:p>
        </p:txBody>
      </p:sp>
    </p:spTree>
    <p:extLst>
      <p:ext uri="{BB962C8B-B14F-4D97-AF65-F5344CB8AC3E}">
        <p14:creationId xmlns:p14="http://schemas.microsoft.com/office/powerpoint/2010/main" val="1832342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annual estimate of income represents the net assets of the association as a whole and the estimated revenue for FY 19.  The annual estimate of income is defined in ALA bylaws as the net assets of the association plus the anticipated revenue for the upcoming fiscal year.   The annual estimate for FY 19 is $84.3 M, which is $22.6 M more than the budgetary ceiling.</a:t>
            </a:r>
          </a:p>
          <a:p>
            <a:endParaRPr lang="en-US" dirty="0"/>
          </a:p>
          <a:p>
            <a:r>
              <a:rPr lang="en-US" dirty="0"/>
              <a:t>The annual estimate of income provides a more complete financial picture of the association than the budgetary ceiling.  In any case, the annual estimate represents how much money the association could spend.   It is far beyond what will be spent in FY 19  based on the revenue estimate of $46.6 M</a:t>
            </a:r>
          </a:p>
          <a:p>
            <a:endParaRPr lang="en-US" dirty="0"/>
          </a:p>
          <a:p>
            <a:r>
              <a:rPr lang="en-US" dirty="0"/>
              <a:t>You will be asked on Monday at Council II to approve the annual estimate of income of $84.3M.</a:t>
            </a:r>
          </a:p>
          <a:p>
            <a:endParaRPr lang="en-US" dirty="0"/>
          </a:p>
        </p:txBody>
      </p:sp>
      <p:sp>
        <p:nvSpPr>
          <p:cNvPr id="4" name="Slide Number Placeholder 3"/>
          <p:cNvSpPr>
            <a:spLocks noGrp="1"/>
          </p:cNvSpPr>
          <p:nvPr>
            <p:ph type="sldNum" sz="quarter" idx="10"/>
          </p:nvPr>
        </p:nvSpPr>
        <p:spPr/>
        <p:txBody>
          <a:bodyPr/>
          <a:lstStyle/>
          <a:p>
            <a:fld id="{0736E7B9-B1E1-4D63-BD6F-11816FD9D65C}" type="slidenum">
              <a:rPr lang="en-US" smtClean="0"/>
              <a:t>22</a:t>
            </a:fld>
            <a:endParaRPr lang="en-US"/>
          </a:p>
        </p:txBody>
      </p:sp>
    </p:spTree>
    <p:extLst>
      <p:ext uri="{BB962C8B-B14F-4D97-AF65-F5344CB8AC3E}">
        <p14:creationId xmlns:p14="http://schemas.microsoft.com/office/powerpoint/2010/main" val="3857695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B2827F4-1ED2-4786-B1AC-994013C223F9}"/>
              </a:ext>
            </a:extLst>
          </p:cNvPr>
          <p:cNvSpPr>
            <a:spLocks noGrp="1" noRot="1" noChangeAspect="1" noChangeArrowheads="1" noTextEdit="1"/>
          </p:cNvSpPr>
          <p:nvPr>
            <p:ph type="sldImg"/>
          </p:nvPr>
        </p:nvSpPr>
        <p:spPr>
          <a:xfrm>
            <a:off x="406400" y="696913"/>
            <a:ext cx="6197600" cy="3486150"/>
          </a:xfrm>
          <a:ln/>
        </p:spPr>
      </p:sp>
      <p:sp>
        <p:nvSpPr>
          <p:cNvPr id="44035" name="Rectangle 3">
            <a:extLst>
              <a:ext uri="{FF2B5EF4-FFF2-40B4-BE49-F238E27FC236}">
                <a16:creationId xmlns:a16="http://schemas.microsoft.com/office/drawing/2014/main" id="{BC45F272-3027-4052-ACBD-F79F3A667339}"/>
              </a:ext>
            </a:extLst>
          </p:cNvPr>
          <p:cNvSpPr>
            <a:spLocks noGrp="1" noChangeArrowheads="1"/>
          </p:cNvSpPr>
          <p:nvPr>
            <p:ph type="body" idx="1"/>
          </p:nvPr>
        </p:nvSpPr>
        <p:spPr>
          <a:xfrm>
            <a:off x="701675" y="4416425"/>
            <a:ext cx="5607050"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Many resources available to you re ALA finances.   This presentation is on </a:t>
            </a:r>
            <a:r>
              <a:rPr lang="en-US" altLang="en-US">
                <a:latin typeface="Arial" panose="020B0604020202020204" pitchFamily="34" charset="0"/>
              </a:rPr>
              <a:t>the Treasurer’s page/  </a:t>
            </a:r>
            <a:endParaRPr lang="en-US" altLang="en-US" dirty="0">
              <a:latin typeface="Arial" panose="020B0604020202020204" pitchFamily="34" charset="0"/>
            </a:endParaRPr>
          </a:p>
        </p:txBody>
      </p:sp>
    </p:spTree>
    <p:extLst>
      <p:ext uri="{BB962C8B-B14F-4D97-AF65-F5344CB8AC3E}">
        <p14:creationId xmlns:p14="http://schemas.microsoft.com/office/powerpoint/2010/main" val="132005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dirty="0"/>
              <a:t>The ALA Dollar, based on 2018 budget, updated annually and is on Treasurer’s page</a:t>
            </a:r>
          </a:p>
          <a:p>
            <a:pPr marL="171450" indent="-171450">
              <a:buFont typeface="Arial" panose="020B0604020202020204" pitchFamily="34" charset="0"/>
              <a:buChar char="•"/>
            </a:pPr>
            <a:r>
              <a:rPr lang="en-US" strike="noStrike" dirty="0"/>
              <a:t>Illustrates how we pay for the many things we do as an Association</a:t>
            </a:r>
          </a:p>
          <a:p>
            <a:pPr marL="171450" indent="-171450">
              <a:buFont typeface="Arial" panose="020B0604020202020204" pitchFamily="34" charset="0"/>
              <a:buChar char="•"/>
            </a:pPr>
            <a:r>
              <a:rPr lang="en-US" dirty="0"/>
              <a:t>Note that publishing and meetings and conferences are primary sources of income</a:t>
            </a:r>
          </a:p>
          <a:p>
            <a:pPr marL="171450" indent="-171450">
              <a:buFont typeface="Arial" panose="020B0604020202020204" pitchFamily="34" charset="0"/>
              <a:buChar char="•"/>
            </a:pPr>
            <a:r>
              <a:rPr lang="en-US" dirty="0"/>
              <a:t>Thanks for your support of the dues increase.  The increase will be useful in keeping up with rising costs and supporting key initiatives but at 17% of overall revenue, dues income cannot support all the activities of the association.</a:t>
            </a:r>
          </a:p>
          <a:p>
            <a:pPr marL="171450" indent="-171450">
              <a:buFont typeface="Arial" panose="020B0604020202020204" pitchFamily="34" charset="0"/>
              <a:buChar char="•"/>
            </a:pPr>
            <a:r>
              <a:rPr lang="en-US" strike="noStrike" dirty="0"/>
              <a:t>Other is primarily </a:t>
            </a:r>
            <a:r>
              <a:rPr lang="en-US" strike="noStrike" dirty="0" err="1"/>
              <a:t>royaltie</a:t>
            </a:r>
            <a:r>
              <a:rPr lang="en-US" strike="noStrike" dirty="0"/>
              <a:t> ($1.8M) and </a:t>
            </a:r>
            <a:r>
              <a:rPr lang="en-US" strike="noStrike" dirty="0" err="1"/>
              <a:t>misc</a:t>
            </a:r>
            <a:r>
              <a:rPr lang="en-US" strike="noStrike" dirty="0"/>
              <a:t> fees- total </a:t>
            </a:r>
            <a:r>
              <a:rPr lang="en-US" strike="noStrike"/>
              <a:t>is about $3M</a:t>
            </a:r>
            <a:endParaRPr lang="en-US" strike="noStrike" dirty="0"/>
          </a:p>
        </p:txBody>
      </p:sp>
      <p:sp>
        <p:nvSpPr>
          <p:cNvPr id="4" name="Slide Number Placeholder 3"/>
          <p:cNvSpPr>
            <a:spLocks noGrp="1"/>
          </p:cNvSpPr>
          <p:nvPr>
            <p:ph type="sldNum" sz="quarter" idx="10"/>
          </p:nvPr>
        </p:nvSpPr>
        <p:spPr/>
        <p:txBody>
          <a:bodyPr/>
          <a:lstStyle/>
          <a:p>
            <a:fld id="{2DA6CF48-A8EE-423D-9C33-14DD33DCA19A}" type="slidenum">
              <a:rPr lang="en-US" smtClean="0"/>
              <a:t>3</a:t>
            </a:fld>
            <a:endParaRPr lang="en-US" dirty="0"/>
          </a:p>
        </p:txBody>
      </p:sp>
    </p:spTree>
    <p:extLst>
      <p:ext uri="{BB962C8B-B14F-4D97-AF65-F5344CB8AC3E}">
        <p14:creationId xmlns:p14="http://schemas.microsoft.com/office/powerpoint/2010/main" val="116187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trike="noStrike" dirty="0"/>
              <a:t>This graphic clearly shows how your ALA dues dollar is spent and is determined by ALA’s Mission and Strategic Directions.   Based on 2018 budget, updated annually and is on Treasurer’s page</a:t>
            </a:r>
          </a:p>
          <a:p>
            <a:pPr marL="171450" indent="-171450">
              <a:buFont typeface="Arial" panose="020B0604020202020204" pitchFamily="34" charset="0"/>
              <a:buChar char="•"/>
            </a:pPr>
            <a:r>
              <a:rPr lang="en-US" strike="noStrike" dirty="0"/>
              <a:t>Includes activities of the Washington Office, the Office of Intellectual Freedom, the Office of Diversity, Literacy and Outreach Services as well as general Member Support</a:t>
            </a:r>
          </a:p>
          <a:p>
            <a:pPr marL="171450" indent="-171450">
              <a:buFont typeface="Arial" panose="020B0604020202020204" pitchFamily="34" charset="0"/>
              <a:buChar char="•"/>
            </a:pPr>
            <a:r>
              <a:rPr lang="en-US" dirty="0"/>
              <a:t>Activities in these areas overlap, professional development may intersect with equity but we have allocated major expenses as clearly as possible</a:t>
            </a:r>
            <a:endParaRPr lang="en-US" strike="noStrike" dirty="0"/>
          </a:p>
        </p:txBody>
      </p:sp>
      <p:sp>
        <p:nvSpPr>
          <p:cNvPr id="4" name="Slide Number Placeholder 3"/>
          <p:cNvSpPr>
            <a:spLocks noGrp="1"/>
          </p:cNvSpPr>
          <p:nvPr>
            <p:ph type="sldNum" sz="quarter" idx="10"/>
          </p:nvPr>
        </p:nvSpPr>
        <p:spPr/>
        <p:txBody>
          <a:bodyPr/>
          <a:lstStyle/>
          <a:p>
            <a:fld id="{2DA6CF48-A8EE-423D-9C33-14DD33DCA19A}" type="slidenum">
              <a:rPr lang="en-US" smtClean="0"/>
              <a:t>4</a:t>
            </a:fld>
            <a:endParaRPr lang="en-US" dirty="0"/>
          </a:p>
        </p:txBody>
      </p:sp>
    </p:spTree>
    <p:extLst>
      <p:ext uri="{BB962C8B-B14F-4D97-AF65-F5344CB8AC3E}">
        <p14:creationId xmlns:p14="http://schemas.microsoft.com/office/powerpoint/2010/main" val="4261380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Depiction of how we structure our budget, by “funds”</a:t>
            </a:r>
          </a:p>
          <a:p>
            <a:r>
              <a:rPr lang="en-US" dirty="0"/>
              <a:t>- ALA’s Operating budget is the primary focus of organization and includes general fund, divisions and round tables</a:t>
            </a:r>
          </a:p>
          <a:p>
            <a:r>
              <a:rPr lang="en-US" dirty="0"/>
              <a:t>- ALA’s Capital budget includes our physical facilities in Chicago,  DC and CHOICE offices in CT  as well as our IT systems </a:t>
            </a:r>
          </a:p>
          <a:p>
            <a:r>
              <a:rPr lang="en-US" dirty="0"/>
              <a:t>- ALA’s Grant budget includes mission related grant activities for ALA as a whole as well as the Divisions</a:t>
            </a:r>
          </a:p>
          <a:p>
            <a:r>
              <a:rPr lang="en-US" dirty="0"/>
              <a:t>- ALA’s Endowment includes a variety of investments but the organization primarily relies on the interest generated by these investments</a:t>
            </a:r>
          </a:p>
        </p:txBody>
      </p:sp>
    </p:spTree>
    <p:extLst>
      <p:ext uri="{BB962C8B-B14F-4D97-AF65-F5344CB8AC3E}">
        <p14:creationId xmlns:p14="http://schemas.microsoft.com/office/powerpoint/2010/main" val="1315888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3AD5FA0-5281-4044-8A98-F5A6DE868CA0}"/>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9DEDC1B8-3C85-404B-9A10-438D3BBB3F97}"/>
              </a:ext>
            </a:extLst>
          </p:cNvPr>
          <p:cNvSpPr>
            <a:spLocks noGrp="1" noChangeArrowheads="1"/>
          </p:cNvSpPr>
          <p:nvPr>
            <p:ph type="body" idx="1"/>
          </p:nvPr>
        </p:nvSpPr>
        <p:spPr>
          <a:xfrm>
            <a:off x="701675" y="4416425"/>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latin typeface="Arial" panose="020B0604020202020204" pitchFamily="34" charset="0"/>
              </a:rPr>
              <a:t>Having discussed ALA’s revenue sources and uses, how do we set priorities and ensure alignment with ALA’s mission?</a:t>
            </a:r>
          </a:p>
          <a:p>
            <a:pPr marL="171450" indent="-171450">
              <a:buFontTx/>
              <a:buChar char="•"/>
            </a:pPr>
            <a:r>
              <a:rPr lang="en-US" altLang="en-US" dirty="0">
                <a:latin typeface="Arial" panose="020B0604020202020204" pitchFamily="34" charset="0"/>
              </a:rPr>
              <a:t>Answer: we start with the mission FIRST, which then informs ALA’s Key Action Areas &amp; Strategic Directions which were defined during ALA’s Strategic Planning Process</a:t>
            </a:r>
          </a:p>
          <a:p>
            <a:pPr marL="171450" indent="-171450">
              <a:buFontTx/>
              <a:buChar char="•"/>
            </a:pPr>
            <a:r>
              <a:rPr lang="en-US" altLang="en-US" dirty="0">
                <a:latin typeface="Arial" panose="020B0604020202020204" pitchFamily="34" charset="0"/>
              </a:rPr>
              <a:t>Given finite financial resources, how do we evaluate and manage trade-offs when setting strategy and program goals and objectives?</a:t>
            </a:r>
          </a:p>
          <a:p>
            <a:pPr marL="171450" indent="-171450">
              <a:buFontTx/>
              <a:buChar char="•"/>
            </a:pPr>
            <a:r>
              <a:rPr lang="en-US" altLang="en-US" dirty="0">
                <a:latin typeface="Arial" panose="020B0604020202020204" pitchFamily="34" charset="0"/>
              </a:rPr>
              <a:t>Answer: we consider ALA’s core organizational values as well as the overall long term financial sustainability of the Association</a:t>
            </a:r>
          </a:p>
          <a:p>
            <a:pPr marL="171450" indent="-171450">
              <a:buFontTx/>
              <a:buChar char="•"/>
            </a:pPr>
            <a:r>
              <a:rPr lang="en-US" altLang="en-US" dirty="0">
                <a:latin typeface="Arial" panose="020B0604020202020204" pitchFamily="34" charset="0"/>
              </a:rPr>
              <a:t>The translation of our mission, goals, and strategy is captured in ALA’s Five Year Financial Plan</a:t>
            </a:r>
          </a:p>
          <a:p>
            <a:pPr marL="628650" lvl="1" indent="-171450">
              <a:buFontTx/>
              <a:buChar char="•"/>
            </a:pPr>
            <a:r>
              <a:rPr lang="en-US" altLang="en-US" dirty="0">
                <a:latin typeface="Arial" panose="020B0604020202020204" pitchFamily="34" charset="0"/>
              </a:rPr>
              <a:t>The Five Year Plan helps to ensure that the Association is considering longer term investments in the mission as well as financial sustainability</a:t>
            </a:r>
          </a:p>
          <a:p>
            <a:pPr marL="171450" indent="-171450">
              <a:buFontTx/>
              <a:buChar char="•"/>
            </a:pPr>
            <a:r>
              <a:rPr lang="en-US" altLang="en-US" dirty="0">
                <a:latin typeface="Arial" panose="020B0604020202020204" pitchFamily="34" charset="0"/>
              </a:rPr>
              <a:t>The Five Year Plan then informs the Annual Budget Process</a:t>
            </a:r>
          </a:p>
        </p:txBody>
      </p:sp>
    </p:spTree>
    <p:extLst>
      <p:ext uri="{BB962C8B-B14F-4D97-AF65-F5344CB8AC3E}">
        <p14:creationId xmlns:p14="http://schemas.microsoft.com/office/powerpoint/2010/main" val="3517006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When</a:t>
            </a:r>
            <a:r>
              <a:rPr lang="en-US" baseline="0" dirty="0"/>
              <a:t> is comes to budgeting, w</a:t>
            </a:r>
            <a:r>
              <a:rPr lang="en-US" dirty="0"/>
              <a:t>ho are the stakeholders? Development of the ALA budget is a very comprehensive and inclusive process.</a:t>
            </a:r>
            <a:r>
              <a:rPr lang="en-US" baseline="0" dirty="0"/>
              <a:t> It begins with the “Broad Overview,” which includes the ALA strategic plan used as a  guide in the development </a:t>
            </a:r>
            <a:r>
              <a:rPr lang="en-US" dirty="0"/>
              <a:t>of the </a:t>
            </a:r>
            <a:r>
              <a:rPr lang="en-US" baseline="0" dirty="0"/>
              <a:t>budget</a:t>
            </a:r>
          </a:p>
          <a:p>
            <a:r>
              <a:rPr lang="en-US" dirty="0"/>
              <a:t>Important to participate in </a:t>
            </a:r>
            <a:r>
              <a:rPr lang="en-US" baseline="0" dirty="0"/>
              <a:t>the Planning and Budget Assembly</a:t>
            </a:r>
            <a:r>
              <a:rPr lang="en-US" dirty="0"/>
              <a:t> and strategic planning discussions.</a:t>
            </a:r>
          </a:p>
          <a:p>
            <a:endParaRPr lang="en-US" dirty="0"/>
          </a:p>
          <a:p>
            <a:r>
              <a:rPr lang="en-US" baseline="0" dirty="0"/>
              <a:t>Other stakeholders include staff and  governance representatives.</a:t>
            </a:r>
            <a:endParaRPr lang="en-US" dirty="0"/>
          </a:p>
        </p:txBody>
      </p:sp>
      <p:sp>
        <p:nvSpPr>
          <p:cNvPr id="4" name="Slide Number Placeholder 3"/>
          <p:cNvSpPr>
            <a:spLocks noGrp="1"/>
          </p:cNvSpPr>
          <p:nvPr>
            <p:ph type="sldNum" sz="quarter" idx="10"/>
          </p:nvPr>
        </p:nvSpPr>
        <p:spPr/>
        <p:txBody>
          <a:bodyPr/>
          <a:lstStyle/>
          <a:p>
            <a:fld id="{D53B62BA-6C66-4B2F-83D8-BCF186CDD99E}" type="slidenum">
              <a:rPr lang="en-US" smtClean="0"/>
              <a:pPr/>
              <a:t>7</a:t>
            </a:fld>
            <a:endParaRPr lang="en-US" dirty="0"/>
          </a:p>
        </p:txBody>
      </p:sp>
    </p:spTree>
    <p:extLst>
      <p:ext uri="{BB962C8B-B14F-4D97-AF65-F5344CB8AC3E}">
        <p14:creationId xmlns:p14="http://schemas.microsoft.com/office/powerpoint/2010/main" val="361688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info on slide</a:t>
            </a:r>
          </a:p>
          <a:p>
            <a:endParaRPr lang="en-US" dirty="0"/>
          </a:p>
          <a:p>
            <a:r>
              <a:rPr lang="en-US" dirty="0"/>
              <a:t>Serves as the eyes and ears of the association and its members in all aspects of the budget process.</a:t>
            </a:r>
          </a:p>
        </p:txBody>
      </p:sp>
      <p:sp>
        <p:nvSpPr>
          <p:cNvPr id="4" name="Slide Number Placeholder 3"/>
          <p:cNvSpPr>
            <a:spLocks noGrp="1"/>
          </p:cNvSpPr>
          <p:nvPr>
            <p:ph type="sldNum" sz="quarter" idx="10"/>
          </p:nvPr>
        </p:nvSpPr>
        <p:spPr/>
        <p:txBody>
          <a:bodyPr/>
          <a:lstStyle/>
          <a:p>
            <a:fld id="{D53B62BA-6C66-4B2F-83D8-BCF186CDD99E}" type="slidenum">
              <a:rPr lang="en-US" smtClean="0"/>
              <a:pPr/>
              <a:t>8</a:t>
            </a:fld>
            <a:endParaRPr lang="en-US" dirty="0"/>
          </a:p>
        </p:txBody>
      </p:sp>
    </p:spTree>
    <p:extLst>
      <p:ext uri="{BB962C8B-B14F-4D97-AF65-F5344CB8AC3E}">
        <p14:creationId xmlns:p14="http://schemas.microsoft.com/office/powerpoint/2010/main" val="168999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Objective analytical view of initiatives in light of other fiscal issues or priorities.  </a:t>
            </a:r>
          </a:p>
        </p:txBody>
      </p:sp>
      <p:sp>
        <p:nvSpPr>
          <p:cNvPr id="4" name="Slide Number Placeholder 3"/>
          <p:cNvSpPr>
            <a:spLocks noGrp="1"/>
          </p:cNvSpPr>
          <p:nvPr>
            <p:ph type="sldNum" sz="quarter" idx="10"/>
          </p:nvPr>
        </p:nvSpPr>
        <p:spPr/>
        <p:txBody>
          <a:bodyPr/>
          <a:lstStyle/>
          <a:p>
            <a:fld id="{4843587D-5768-4940-B9C8-B10E3F323BAC}" type="slidenum">
              <a:rPr lang="en-US" smtClean="0"/>
              <a:pPr/>
              <a:t>9</a:t>
            </a:fld>
            <a:endParaRPr lang="en-US"/>
          </a:p>
        </p:txBody>
      </p:sp>
    </p:spTree>
    <p:extLst>
      <p:ext uri="{BB962C8B-B14F-4D97-AF65-F5344CB8AC3E}">
        <p14:creationId xmlns:p14="http://schemas.microsoft.com/office/powerpoint/2010/main" val="3754827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9DF80-E9B1-4C12-8930-6B7B431032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9124BD-22EE-4122-AFFE-D83E6F78B5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5D46F-9D7E-4148-978D-E07695C146D8}"/>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5" name="Footer Placeholder 4">
            <a:extLst>
              <a:ext uri="{FF2B5EF4-FFF2-40B4-BE49-F238E27FC236}">
                <a16:creationId xmlns:a16="http://schemas.microsoft.com/office/drawing/2014/main" id="{604B8EDF-39F0-4D77-844B-5649277AA5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B0A9A-AF1E-46DF-8C74-681962E6B6B9}"/>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1599061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1FAF-D2E6-4384-9F7D-5E7646DDD3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2FDB03-23BD-427C-8EA4-2F57449951F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DE4AD-FB60-420A-9390-6BE9F2431FF6}"/>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5" name="Footer Placeholder 4">
            <a:extLst>
              <a:ext uri="{FF2B5EF4-FFF2-40B4-BE49-F238E27FC236}">
                <a16:creationId xmlns:a16="http://schemas.microsoft.com/office/drawing/2014/main" id="{EA5CDF9C-74F8-4E61-A769-2860549F3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162FD7-F6AC-4CA0-8384-B8F88BC9F0B1}"/>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31104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027F4D-3470-4A13-9E06-1CE6133C5E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070FEE-3A63-4E3E-BBA6-9938B3DAF2A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A6E0D-242D-4771-8F6B-DB669606E568}"/>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5" name="Footer Placeholder 4">
            <a:extLst>
              <a:ext uri="{FF2B5EF4-FFF2-40B4-BE49-F238E27FC236}">
                <a16:creationId xmlns:a16="http://schemas.microsoft.com/office/drawing/2014/main" id="{59FB5AC2-148E-493B-B10B-1F360A5DF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C8733E-B2AB-4267-83CF-8B2E1DA781ED}"/>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1553876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7C68-8DF1-4CFB-B3C0-41058C4361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06544-790B-4A09-8FA7-A13D53A01E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B5DAE5-B282-4F45-A385-EAC5FD91F57F}"/>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5" name="Footer Placeholder 4">
            <a:extLst>
              <a:ext uri="{FF2B5EF4-FFF2-40B4-BE49-F238E27FC236}">
                <a16:creationId xmlns:a16="http://schemas.microsoft.com/office/drawing/2014/main" id="{E8D1F3DB-78E1-49CF-AE44-BC3C3965D3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89BE44-B23B-4166-B757-70DD9E58E1D7}"/>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36032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D2A3-DDA0-4B17-8439-1073A6B51A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ED3D4B-E737-4996-A8C6-97772AF9D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A266E7-FBA4-48F1-AAA3-34ABBE4EBD96}"/>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5" name="Footer Placeholder 4">
            <a:extLst>
              <a:ext uri="{FF2B5EF4-FFF2-40B4-BE49-F238E27FC236}">
                <a16:creationId xmlns:a16="http://schemas.microsoft.com/office/drawing/2014/main" id="{F626B337-1A33-4E18-80A4-53CE45CFD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BB6650-1670-4AF5-89D5-EFFEDDD123FF}"/>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858746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EA3DC-E3CE-4500-BED2-6A470AE54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7610C7-4ED7-4B4C-90D2-BF67E5B34F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AE2F56-0843-4F67-98E6-6D55DC2A3A3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1A1EBF-9889-4EA4-85E1-01ABD2795505}"/>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6" name="Footer Placeholder 5">
            <a:extLst>
              <a:ext uri="{FF2B5EF4-FFF2-40B4-BE49-F238E27FC236}">
                <a16:creationId xmlns:a16="http://schemas.microsoft.com/office/drawing/2014/main" id="{8837D0E2-DFE1-40B7-8DE8-E22F6D61A7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318C4-39E4-4B72-A057-A170C795042E}"/>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2313458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F8E8C-77AC-4A91-A39E-198FB919D5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306297-0A8D-494F-95C9-37284301F1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AEC8C7E-171C-4475-AAFF-CDBA8988E2A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227D28-5D49-4F26-B3A0-95ACAB80DF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B2B6939-8966-4AA6-BACF-328FE247451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2550D3-37B8-43CB-9D22-D18F0106119E}"/>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8" name="Footer Placeholder 7">
            <a:extLst>
              <a:ext uri="{FF2B5EF4-FFF2-40B4-BE49-F238E27FC236}">
                <a16:creationId xmlns:a16="http://schemas.microsoft.com/office/drawing/2014/main" id="{9E7A1ACC-6DEA-473E-B85E-BB62ED252C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3E669C-ACC7-4C7B-9CA3-1F5D59FDCD9C}"/>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2404899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7CDC-4396-46BE-9792-25F3EE9DAC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9E2695-B75B-4F93-A1A2-79A74CDC738B}"/>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4" name="Footer Placeholder 3">
            <a:extLst>
              <a:ext uri="{FF2B5EF4-FFF2-40B4-BE49-F238E27FC236}">
                <a16:creationId xmlns:a16="http://schemas.microsoft.com/office/drawing/2014/main" id="{63268C64-FB63-408A-9617-FA1CDFE759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D6BAF8-6786-427B-A05C-9392E69A7A09}"/>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425305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C344CB-45A2-4783-9254-03EB48A11374}"/>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3" name="Footer Placeholder 2">
            <a:extLst>
              <a:ext uri="{FF2B5EF4-FFF2-40B4-BE49-F238E27FC236}">
                <a16:creationId xmlns:a16="http://schemas.microsoft.com/office/drawing/2014/main" id="{9352BC89-EABE-4F2C-8F83-89008B1D62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973BC6-4571-49CF-A331-252997083AB4}"/>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240251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5EA7-5EA6-4530-A4C6-499B42A157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EB28E-BC96-499F-B075-1BBAD701DB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217C5F-3204-4720-93B4-7EFE5B5E52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1A747DA-D0C5-4924-8F7F-6366A8527E81}"/>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6" name="Footer Placeholder 5">
            <a:extLst>
              <a:ext uri="{FF2B5EF4-FFF2-40B4-BE49-F238E27FC236}">
                <a16:creationId xmlns:a16="http://schemas.microsoft.com/office/drawing/2014/main" id="{69C29F07-74AF-4F85-9780-0D22475274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38540B-F190-4D30-AE11-3D5D843E0641}"/>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97353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F4BA-B13E-4850-89C8-CA909FDD60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CE8F62-99FC-4042-9121-D0D5746A70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472EF4-1028-4CBC-9DCD-B36D1C13BE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FFA90C1-4CED-4D35-9C32-7E9D8C2A93CC}"/>
              </a:ext>
            </a:extLst>
          </p:cNvPr>
          <p:cNvSpPr>
            <a:spLocks noGrp="1"/>
          </p:cNvSpPr>
          <p:nvPr>
            <p:ph type="dt" sz="half" idx="10"/>
          </p:nvPr>
        </p:nvSpPr>
        <p:spPr/>
        <p:txBody>
          <a:bodyPr/>
          <a:lstStyle/>
          <a:p>
            <a:fld id="{AEDC8B53-8AE5-49C8-918D-8774820E2269}" type="datetimeFigureOut">
              <a:rPr lang="en-US" smtClean="0"/>
              <a:t>6/19/2018</a:t>
            </a:fld>
            <a:endParaRPr lang="en-US"/>
          </a:p>
        </p:txBody>
      </p:sp>
      <p:sp>
        <p:nvSpPr>
          <p:cNvPr id="6" name="Footer Placeholder 5">
            <a:extLst>
              <a:ext uri="{FF2B5EF4-FFF2-40B4-BE49-F238E27FC236}">
                <a16:creationId xmlns:a16="http://schemas.microsoft.com/office/drawing/2014/main" id="{6E025BD7-B336-4053-B343-0B14FECB3B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BA3F9A-E070-4B29-8504-A4304FABE3AA}"/>
              </a:ext>
            </a:extLst>
          </p:cNvPr>
          <p:cNvSpPr>
            <a:spLocks noGrp="1"/>
          </p:cNvSpPr>
          <p:nvPr>
            <p:ph type="sldNum" sz="quarter" idx="12"/>
          </p:nvPr>
        </p:nvSpPr>
        <p:spPr/>
        <p:txBody>
          <a:bodyPr/>
          <a:lstStyle/>
          <a:p>
            <a:fld id="{B3C680FB-9998-4768-96E7-9172829088D1}" type="slidenum">
              <a:rPr lang="en-US" smtClean="0"/>
              <a:t>‹#›</a:t>
            </a:fld>
            <a:endParaRPr lang="en-US"/>
          </a:p>
        </p:txBody>
      </p:sp>
    </p:spTree>
    <p:extLst>
      <p:ext uri="{BB962C8B-B14F-4D97-AF65-F5344CB8AC3E}">
        <p14:creationId xmlns:p14="http://schemas.microsoft.com/office/powerpoint/2010/main" val="308205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12689-E804-4F3E-9486-4A635EFD3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B4E49E-4580-4BA5-A2DE-6839253FD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809F1-46A4-4D92-9216-6B959966B3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C8B53-8AE5-49C8-918D-8774820E2269}" type="datetimeFigureOut">
              <a:rPr lang="en-US" smtClean="0"/>
              <a:t>6/19/2018</a:t>
            </a:fld>
            <a:endParaRPr lang="en-US"/>
          </a:p>
        </p:txBody>
      </p:sp>
      <p:sp>
        <p:nvSpPr>
          <p:cNvPr id="5" name="Footer Placeholder 4">
            <a:extLst>
              <a:ext uri="{FF2B5EF4-FFF2-40B4-BE49-F238E27FC236}">
                <a16:creationId xmlns:a16="http://schemas.microsoft.com/office/drawing/2014/main" id="{851F0843-B1E5-436F-B498-3E1A9342E6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B8918A-5A98-473F-865E-909F95B39C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680FB-9998-4768-96E7-9172829088D1}" type="slidenum">
              <a:rPr lang="en-US" smtClean="0"/>
              <a:t>‹#›</a:t>
            </a:fld>
            <a:endParaRPr lang="en-US"/>
          </a:p>
        </p:txBody>
      </p:sp>
    </p:spTree>
    <p:extLst>
      <p:ext uri="{BB962C8B-B14F-4D97-AF65-F5344CB8AC3E}">
        <p14:creationId xmlns:p14="http://schemas.microsoft.com/office/powerpoint/2010/main" val="1630132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Excel_Worksheet1.xlsx"/></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ala.org/aboutala/governance/financialdata"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www.ala.org/aboutala/sites/ala.org.aboutala/files/content/governance/financialdata/financialrpts/ALA_Financial_Handbook_Final15.pdf" TargetMode="External"/><Relationship Id="rId4" Type="http://schemas.openxmlformats.org/officeDocument/2006/relationships/hyperlink" Target="http://www.ala.org/aboutala/governance/financialdata/finlear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8720" y="718602"/>
            <a:ext cx="9536576" cy="1033462"/>
          </a:xfrm>
        </p:spPr>
        <p:txBody>
          <a:bodyPr>
            <a:normAutofit fontScale="90000"/>
          </a:bodyPr>
          <a:lstStyle/>
          <a:p>
            <a:r>
              <a:rPr lang="en-US" b="1" dirty="0"/>
              <a:t>Council Financial Orientation </a:t>
            </a:r>
          </a:p>
        </p:txBody>
      </p:sp>
      <p:sp>
        <p:nvSpPr>
          <p:cNvPr id="3" name="Subtitle 2"/>
          <p:cNvSpPr>
            <a:spLocks noGrp="1"/>
          </p:cNvSpPr>
          <p:nvPr>
            <p:ph type="body" idx="1"/>
          </p:nvPr>
        </p:nvSpPr>
        <p:spPr>
          <a:xfrm>
            <a:off x="3120738" y="2456411"/>
            <a:ext cx="6437312" cy="914400"/>
          </a:xfrm>
        </p:spPr>
        <p:txBody>
          <a:bodyPr>
            <a:normAutofit fontScale="85000" lnSpcReduction="10000"/>
          </a:bodyPr>
          <a:lstStyle/>
          <a:p>
            <a:r>
              <a:rPr lang="en-US" sz="3200" i="1" dirty="0"/>
              <a:t> </a:t>
            </a:r>
          </a:p>
          <a:p>
            <a:r>
              <a:rPr lang="en-US" sz="2800" i="1" dirty="0">
                <a:latin typeface="+mj-lt"/>
              </a:rPr>
              <a:t>- The ALA Budget and Decision Making Process -</a:t>
            </a:r>
          </a:p>
        </p:txBody>
      </p:sp>
      <p:sp>
        <p:nvSpPr>
          <p:cNvPr id="5" name="TextBox 4"/>
          <p:cNvSpPr txBox="1"/>
          <p:nvPr/>
        </p:nvSpPr>
        <p:spPr>
          <a:xfrm>
            <a:off x="8305800" y="5622667"/>
            <a:ext cx="3810000" cy="830997"/>
          </a:xfrm>
          <a:prstGeom prst="rect">
            <a:avLst/>
          </a:prstGeom>
          <a:noFill/>
        </p:spPr>
        <p:txBody>
          <a:bodyPr wrap="square" rtlCol="0">
            <a:spAutoFit/>
          </a:bodyPr>
          <a:lstStyle/>
          <a:p>
            <a:r>
              <a:rPr lang="en-US" sz="2400" dirty="0">
                <a:latin typeface="+mj-lt"/>
              </a:rPr>
              <a:t>Saturday - June, 23 2018</a:t>
            </a:r>
          </a:p>
          <a:p>
            <a:r>
              <a:rPr lang="en-US" sz="2400" dirty="0">
                <a:latin typeface="+mj-lt"/>
              </a:rPr>
              <a:t>New Orleans, LA</a:t>
            </a:r>
          </a:p>
        </p:txBody>
      </p:sp>
      <p:sp>
        <p:nvSpPr>
          <p:cNvPr id="6" name="TextBox 5"/>
          <p:cNvSpPr txBox="1"/>
          <p:nvPr/>
        </p:nvSpPr>
        <p:spPr>
          <a:xfrm>
            <a:off x="421177" y="5715000"/>
            <a:ext cx="4799215" cy="738664"/>
          </a:xfrm>
          <a:prstGeom prst="rect">
            <a:avLst/>
          </a:prstGeom>
          <a:noFill/>
        </p:spPr>
        <p:txBody>
          <a:bodyPr wrap="square" rtlCol="0">
            <a:spAutoFit/>
          </a:bodyPr>
          <a:lstStyle/>
          <a:p>
            <a:r>
              <a:rPr lang="en-US" sz="2400" dirty="0">
                <a:latin typeface="+mj-lt"/>
              </a:rPr>
              <a:t>Susan Hildreth – ALA Treasurer</a:t>
            </a:r>
          </a:p>
          <a:p>
            <a:endParaRPr lang="en-US" dirty="0"/>
          </a:p>
        </p:txBody>
      </p:sp>
    </p:spTree>
    <p:extLst>
      <p:ext uri="{BB962C8B-B14F-4D97-AF65-F5344CB8AC3E}">
        <p14:creationId xmlns:p14="http://schemas.microsoft.com/office/powerpoint/2010/main" val="4063381714"/>
      </p:ext>
    </p:extLst>
  </p:cSld>
  <p:clrMapOvr>
    <a:masterClrMapping/>
  </p:clrMapOvr>
  <p:transition spd="slow">
    <p:cut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778852DC-6F8C-4B2D-8D7D-CC927E920906}"/>
              </a:ext>
            </a:extLst>
          </p:cNvPr>
          <p:cNvSpPr>
            <a:spLocks noGrp="1"/>
          </p:cNvSpPr>
          <p:nvPr>
            <p:ph type="title" idx="4294967295"/>
          </p:nvPr>
        </p:nvSpPr>
        <p:spPr>
          <a:xfrm>
            <a:off x="2057401" y="161926"/>
            <a:ext cx="8194675" cy="600075"/>
          </a:xfrm>
        </p:spPr>
        <p:txBody>
          <a:bodyPr>
            <a:normAutofit fontScale="90000"/>
          </a:bodyPr>
          <a:lstStyle/>
          <a:p>
            <a:r>
              <a:rPr lang="en-US" altLang="en-US" sz="1800" b="1" dirty="0"/>
              <a:t>ALA’s Annual Budget Process</a:t>
            </a:r>
            <a:br>
              <a:rPr lang="en-US" altLang="en-US" sz="2400" b="1" dirty="0"/>
            </a:br>
            <a:r>
              <a:rPr lang="en-US" altLang="en-US" sz="2400" b="1" dirty="0"/>
              <a:t>How Do We Set Priorities and Allocate Resources Annually? </a:t>
            </a:r>
            <a:endParaRPr lang="es-ES_tradnl" altLang="en-US" sz="2400" b="1" dirty="0"/>
          </a:p>
        </p:txBody>
      </p:sp>
      <p:sp>
        <p:nvSpPr>
          <p:cNvPr id="6" name="Rectangle 5">
            <a:extLst>
              <a:ext uri="{FF2B5EF4-FFF2-40B4-BE49-F238E27FC236}">
                <a16:creationId xmlns:a16="http://schemas.microsoft.com/office/drawing/2014/main" id="{89E8371C-A876-4BD1-8CEE-4C1933005794}"/>
              </a:ext>
            </a:extLst>
          </p:cNvPr>
          <p:cNvSpPr/>
          <p:nvPr/>
        </p:nvSpPr>
        <p:spPr bwMode="auto">
          <a:xfrm>
            <a:off x="2667000" y="5791200"/>
            <a:ext cx="7010400" cy="685800"/>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nchor="ctr"/>
          <a:lstStyle/>
          <a:p>
            <a:pPr>
              <a:defRPr/>
            </a:pPr>
            <a:r>
              <a:rPr lang="en-US" dirty="0">
                <a:latin typeface="Arial" charset="0"/>
              </a:rPr>
              <a:t>With the dual goals of mission attainment and financial sustainability, the process for FY19 began in Oct-Dec 2017 (1</a:t>
            </a:r>
            <a:r>
              <a:rPr lang="en-US" baseline="30000" dirty="0">
                <a:latin typeface="Arial" charset="0"/>
              </a:rPr>
              <a:t>st</a:t>
            </a:r>
            <a:r>
              <a:rPr lang="en-US" dirty="0">
                <a:latin typeface="Arial" charset="0"/>
              </a:rPr>
              <a:t> Quarter FY18)</a:t>
            </a:r>
          </a:p>
        </p:txBody>
      </p:sp>
      <p:pic>
        <p:nvPicPr>
          <p:cNvPr id="23556" name="Picture 2">
            <a:extLst>
              <a:ext uri="{FF2B5EF4-FFF2-40B4-BE49-F238E27FC236}">
                <a16:creationId xmlns:a16="http://schemas.microsoft.com/office/drawing/2014/main" id="{98B32CFD-CE58-48D6-B157-32121EC53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30300"/>
            <a:ext cx="6400800" cy="44323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7" name="TextBox 20">
            <a:extLst>
              <a:ext uri="{FF2B5EF4-FFF2-40B4-BE49-F238E27FC236}">
                <a16:creationId xmlns:a16="http://schemas.microsoft.com/office/drawing/2014/main" id="{26219FBC-44CE-4D8C-85CC-826D23F527D3}"/>
              </a:ext>
            </a:extLst>
          </p:cNvPr>
          <p:cNvSpPr txBox="1">
            <a:spLocks noChangeArrowheads="1"/>
          </p:cNvSpPr>
          <p:nvPr/>
        </p:nvSpPr>
        <p:spPr bwMode="auto">
          <a:xfrm>
            <a:off x="5029200" y="838200"/>
            <a:ext cx="2819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600" b="1">
                <a:latin typeface="Arial" panose="020B0604020202020204" pitchFamily="34" charset="0"/>
              </a:rPr>
              <a:t>The ALA Budget Cycle</a:t>
            </a:r>
          </a:p>
        </p:txBody>
      </p:sp>
      <p:sp>
        <p:nvSpPr>
          <p:cNvPr id="23558" name="TextBox 21">
            <a:extLst>
              <a:ext uri="{FF2B5EF4-FFF2-40B4-BE49-F238E27FC236}">
                <a16:creationId xmlns:a16="http://schemas.microsoft.com/office/drawing/2014/main" id="{223AA9A1-35B2-4E1E-8A8D-CDE5141C6252}"/>
              </a:ext>
            </a:extLst>
          </p:cNvPr>
          <p:cNvSpPr txBox="1">
            <a:spLocks noChangeArrowheads="1"/>
          </p:cNvSpPr>
          <p:nvPr/>
        </p:nvSpPr>
        <p:spPr bwMode="auto">
          <a:xfrm>
            <a:off x="7391400" y="1103314"/>
            <a:ext cx="3352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0" indent="0">
              <a:spcBef>
                <a:spcPct val="0"/>
              </a:spcBef>
              <a:buClrTx/>
              <a:buSzTx/>
              <a:buNone/>
            </a:pPr>
            <a:r>
              <a:rPr lang="en-US" altLang="en-US" sz="1400" dirty="0">
                <a:latin typeface="Arial" panose="020B0604020202020204" pitchFamily="34" charset="0"/>
              </a:rPr>
              <a:t>ALA Staff:</a:t>
            </a:r>
          </a:p>
          <a:p>
            <a:pPr>
              <a:spcBef>
                <a:spcPct val="0"/>
              </a:spcBef>
              <a:buClrTx/>
              <a:buSzTx/>
              <a:buFontTx/>
              <a:buChar char="•"/>
            </a:pPr>
            <a:r>
              <a:rPr lang="en-US" altLang="en-US" sz="1400" dirty="0">
                <a:latin typeface="Arial" panose="020B0604020202020204" pitchFamily="34" charset="0"/>
              </a:rPr>
              <a:t>updates Five Year Plan</a:t>
            </a:r>
          </a:p>
          <a:p>
            <a:pPr>
              <a:spcBef>
                <a:spcPct val="0"/>
              </a:spcBef>
              <a:buClrTx/>
              <a:buSzTx/>
              <a:buFontTx/>
              <a:buChar char="•"/>
            </a:pPr>
            <a:r>
              <a:rPr lang="en-US" altLang="en-US" sz="1400" dirty="0">
                <a:latin typeface="Arial" panose="020B0604020202020204" pitchFamily="34" charset="0"/>
              </a:rPr>
              <a:t>creates revenue projections </a:t>
            </a:r>
          </a:p>
          <a:p>
            <a:pPr>
              <a:spcBef>
                <a:spcPct val="0"/>
              </a:spcBef>
              <a:buClrTx/>
              <a:buSzTx/>
              <a:buFontTx/>
              <a:buChar char="•"/>
            </a:pPr>
            <a:r>
              <a:rPr lang="en-US" altLang="en-US" sz="1400" dirty="0">
                <a:latin typeface="Arial" panose="020B0604020202020204" pitchFamily="34" charset="0"/>
              </a:rPr>
              <a:t>develops budget requests</a:t>
            </a:r>
          </a:p>
        </p:txBody>
      </p:sp>
      <p:sp>
        <p:nvSpPr>
          <p:cNvPr id="23559" name="TextBox 22">
            <a:extLst>
              <a:ext uri="{FF2B5EF4-FFF2-40B4-BE49-F238E27FC236}">
                <a16:creationId xmlns:a16="http://schemas.microsoft.com/office/drawing/2014/main" id="{FF1E77F1-4273-45EA-913C-1DB2CAA2A00C}"/>
              </a:ext>
            </a:extLst>
          </p:cNvPr>
          <p:cNvSpPr txBox="1">
            <a:spLocks noChangeArrowheads="1"/>
          </p:cNvSpPr>
          <p:nvPr/>
        </p:nvSpPr>
        <p:spPr bwMode="auto">
          <a:xfrm>
            <a:off x="8763000" y="2398713"/>
            <a:ext cx="17526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dirty="0">
                <a:latin typeface="Arial" panose="020B0604020202020204" pitchFamily="34" charset="0"/>
              </a:rPr>
              <a:t>Key Fiscal Year Assumptions presented to BARC. </a:t>
            </a:r>
          </a:p>
          <a:p>
            <a:pPr>
              <a:spcBef>
                <a:spcPct val="0"/>
              </a:spcBef>
              <a:buClrTx/>
              <a:buSzTx/>
              <a:buFontTx/>
              <a:buChar char="•"/>
            </a:pPr>
            <a:r>
              <a:rPr lang="en-US" altLang="en-US" sz="1400" dirty="0">
                <a:latin typeface="Arial" panose="020B0604020202020204" pitchFamily="34" charset="0"/>
              </a:rPr>
              <a:t>PBA guidance and input </a:t>
            </a:r>
          </a:p>
          <a:p>
            <a:pPr>
              <a:spcBef>
                <a:spcPct val="0"/>
              </a:spcBef>
              <a:buClrTx/>
              <a:buSzTx/>
              <a:buFontTx/>
              <a:buChar char="•"/>
            </a:pPr>
            <a:r>
              <a:rPr lang="en-US" altLang="en-US" sz="1400" dirty="0">
                <a:latin typeface="Arial" panose="020B0604020202020204" pitchFamily="34" charset="0"/>
              </a:rPr>
              <a:t>Approval by Council </a:t>
            </a:r>
          </a:p>
        </p:txBody>
      </p:sp>
      <p:sp>
        <p:nvSpPr>
          <p:cNvPr id="23560" name="TextBox 23">
            <a:extLst>
              <a:ext uri="{FF2B5EF4-FFF2-40B4-BE49-F238E27FC236}">
                <a16:creationId xmlns:a16="http://schemas.microsoft.com/office/drawing/2014/main" id="{A8E38EBB-40D4-4712-A35D-1C7A0445C019}"/>
              </a:ext>
            </a:extLst>
          </p:cNvPr>
          <p:cNvSpPr txBox="1">
            <a:spLocks noChangeArrowheads="1"/>
          </p:cNvSpPr>
          <p:nvPr/>
        </p:nvSpPr>
        <p:spPr bwMode="auto">
          <a:xfrm>
            <a:off x="8153400" y="4495800"/>
            <a:ext cx="2209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a:latin typeface="Arial" panose="020B0604020202020204" pitchFamily="34" charset="0"/>
              </a:rPr>
              <a:t>ALA “Preliminary” Budget presented to BARC, F&amp;A, and Board </a:t>
            </a:r>
          </a:p>
        </p:txBody>
      </p:sp>
      <p:sp>
        <p:nvSpPr>
          <p:cNvPr id="23561" name="TextBox 24">
            <a:extLst>
              <a:ext uri="{FF2B5EF4-FFF2-40B4-BE49-F238E27FC236}">
                <a16:creationId xmlns:a16="http://schemas.microsoft.com/office/drawing/2014/main" id="{E67B71B3-DDFB-4225-B1DF-76B9108BB99B}"/>
              </a:ext>
            </a:extLst>
          </p:cNvPr>
          <p:cNvSpPr txBox="1">
            <a:spLocks noChangeArrowheads="1"/>
          </p:cNvSpPr>
          <p:nvPr/>
        </p:nvSpPr>
        <p:spPr bwMode="auto">
          <a:xfrm>
            <a:off x="2438400" y="4595814"/>
            <a:ext cx="2057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dirty="0">
                <a:latin typeface="Arial" panose="020B0604020202020204" pitchFamily="34" charset="0"/>
              </a:rPr>
              <a:t>ALA “Total” Budget presented to BARC, F&amp;A, and Board</a:t>
            </a:r>
          </a:p>
          <a:p>
            <a:pPr>
              <a:spcBef>
                <a:spcPct val="0"/>
              </a:spcBef>
              <a:buClrTx/>
              <a:buSzTx/>
              <a:buFontTx/>
              <a:buChar char="•"/>
            </a:pPr>
            <a:r>
              <a:rPr lang="en-US" altLang="en-US" sz="1400" dirty="0">
                <a:latin typeface="Arial" panose="020B0604020202020204" pitchFamily="34" charset="0"/>
              </a:rPr>
              <a:t>Approval by Council</a:t>
            </a:r>
          </a:p>
        </p:txBody>
      </p:sp>
      <p:sp>
        <p:nvSpPr>
          <p:cNvPr id="23562" name="TextBox 25">
            <a:extLst>
              <a:ext uri="{FF2B5EF4-FFF2-40B4-BE49-F238E27FC236}">
                <a16:creationId xmlns:a16="http://schemas.microsoft.com/office/drawing/2014/main" id="{E5D37073-2403-4D7C-AA58-5243701D0636}"/>
              </a:ext>
            </a:extLst>
          </p:cNvPr>
          <p:cNvSpPr txBox="1">
            <a:spLocks noChangeArrowheads="1"/>
          </p:cNvSpPr>
          <p:nvPr/>
        </p:nvSpPr>
        <p:spPr bwMode="auto">
          <a:xfrm>
            <a:off x="1828800" y="2538414"/>
            <a:ext cx="2133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Char char="•"/>
            </a:pPr>
            <a:r>
              <a:rPr lang="en-US" altLang="en-US" sz="1400">
                <a:latin typeface="Arial" panose="020B0604020202020204" pitchFamily="34" charset="0"/>
              </a:rPr>
              <a:t>ALA “Final” Budget presented to BARC, F&amp;A, and Board</a:t>
            </a:r>
          </a:p>
        </p:txBody>
      </p:sp>
    </p:spTree>
    <p:extLst>
      <p:ext uri="{BB962C8B-B14F-4D97-AF65-F5344CB8AC3E}">
        <p14:creationId xmlns:p14="http://schemas.microsoft.com/office/powerpoint/2010/main" val="3557568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2438400" y="274638"/>
            <a:ext cx="7772400" cy="944562"/>
          </a:xfrm>
        </p:spPr>
        <p:txBody>
          <a:bodyPr>
            <a:normAutofit fontScale="90000"/>
          </a:bodyPr>
          <a:lstStyle/>
          <a:p>
            <a:pPr eaLnBrk="1" hangingPunct="1"/>
            <a:r>
              <a:rPr lang="en-US" sz="3600" b="1" dirty="0">
                <a:cs typeface="Arial" pitchFamily="34" charset="0"/>
              </a:rPr>
              <a:t>Other Important Information to Know</a:t>
            </a:r>
          </a:p>
        </p:txBody>
      </p:sp>
      <p:sp>
        <p:nvSpPr>
          <p:cNvPr id="13316" name="Rectangle 3"/>
          <p:cNvSpPr>
            <a:spLocks noGrp="1" noChangeArrowheads="1"/>
          </p:cNvSpPr>
          <p:nvPr>
            <p:ph sz="quarter" idx="1"/>
          </p:nvPr>
        </p:nvSpPr>
        <p:spPr>
          <a:xfrm>
            <a:off x="2667000" y="1524000"/>
            <a:ext cx="7010400" cy="4953000"/>
          </a:xfrm>
        </p:spPr>
        <p:txBody>
          <a:bodyPr>
            <a:normAutofit fontScale="92500" lnSpcReduction="10000"/>
          </a:bodyPr>
          <a:lstStyle/>
          <a:p>
            <a:pPr eaLnBrk="1" hangingPunct="1"/>
            <a:r>
              <a:rPr lang="en-US" dirty="0">
                <a:latin typeface="+mj-lt"/>
              </a:rPr>
              <a:t>Final adjustments can and are made to budget between Annual Conference and Fall Executive Board meeting</a:t>
            </a:r>
          </a:p>
          <a:p>
            <a:pPr eaLnBrk="1" hangingPunct="1">
              <a:buNone/>
            </a:pPr>
            <a:r>
              <a:rPr lang="en-US" sz="1800" dirty="0">
                <a:latin typeface="+mj-lt"/>
              </a:rPr>
              <a:t>           - final budget is approved at this time (October), even though  new fiscal year has started</a:t>
            </a:r>
          </a:p>
          <a:p>
            <a:pPr eaLnBrk="1" hangingPunct="1">
              <a:buNone/>
            </a:pPr>
            <a:endParaRPr lang="en-US" sz="1800" dirty="0">
              <a:latin typeface="+mj-lt"/>
            </a:endParaRPr>
          </a:p>
          <a:p>
            <a:pPr eaLnBrk="1" hangingPunct="1"/>
            <a:r>
              <a:rPr lang="en-US" dirty="0">
                <a:latin typeface="+mj-lt"/>
              </a:rPr>
              <a:t>Once final budget is approved, it is final </a:t>
            </a:r>
          </a:p>
          <a:p>
            <a:pPr eaLnBrk="1" hangingPunct="1">
              <a:buNone/>
            </a:pPr>
            <a:endParaRPr lang="en-US" dirty="0">
              <a:latin typeface="+mj-lt"/>
            </a:endParaRPr>
          </a:p>
          <a:p>
            <a:pPr eaLnBrk="1" hangingPunct="1"/>
            <a:r>
              <a:rPr lang="en-US" dirty="0">
                <a:latin typeface="+mj-lt"/>
              </a:rPr>
              <a:t>New projects/initiatives introduced outside approved budget process will generally have to wait until next budget cycle</a:t>
            </a:r>
          </a:p>
          <a:p>
            <a:pPr eaLnBrk="1" hangingPunct="1">
              <a:buNone/>
            </a:pPr>
            <a:r>
              <a:rPr lang="en-US" dirty="0">
                <a:latin typeface="+mj-lt"/>
              </a:rPr>
              <a:t>        </a:t>
            </a:r>
            <a:r>
              <a:rPr lang="en-US" sz="1800" dirty="0">
                <a:latin typeface="+mj-lt"/>
              </a:rPr>
              <a:t>- new projects/initiatives developed outside budget process are handled on a case by case basis and encouraged to wait until next budget cycle </a:t>
            </a:r>
          </a:p>
          <a:p>
            <a:pPr eaLnBrk="1" hangingPunct="1">
              <a:buNone/>
            </a:pPr>
            <a:endParaRPr lang="en-US" sz="1800" dirty="0">
              <a:latin typeface="+mj-lt"/>
            </a:endParaRPr>
          </a:p>
          <a:p>
            <a:pPr eaLnBrk="1" hangingPunct="1">
              <a:buNone/>
            </a:pPr>
            <a:endParaRPr lang="en-US" dirty="0"/>
          </a:p>
        </p:txBody>
      </p:sp>
    </p:spTree>
    <p:extLst>
      <p:ext uri="{BB962C8B-B14F-4D97-AF65-F5344CB8AC3E}">
        <p14:creationId xmlns:p14="http://schemas.microsoft.com/office/powerpoint/2010/main" val="2122194362"/>
      </p:ext>
    </p:extLst>
  </p:cSld>
  <p:clrMapOvr>
    <a:masterClrMapping/>
  </p:clrMapOvr>
  <p:transition spd="slow">
    <p:wheel spokes="8"/>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4969A-FB4C-4CC3-B393-9603712E438D}"/>
              </a:ext>
            </a:extLst>
          </p:cNvPr>
          <p:cNvSpPr>
            <a:spLocks noGrp="1"/>
          </p:cNvSpPr>
          <p:nvPr>
            <p:ph type="title"/>
          </p:nvPr>
        </p:nvSpPr>
        <p:spPr/>
        <p:txBody>
          <a:bodyPr>
            <a:normAutofit fontScale="90000"/>
          </a:bodyPr>
          <a:lstStyle/>
          <a:p>
            <a:pPr algn="ctr"/>
            <a:br>
              <a:rPr lang="en-US" kern="0" dirty="0">
                <a:solidFill>
                  <a:srgbClr val="000000"/>
                </a:solidFill>
                <a:latin typeface="Arial"/>
              </a:rPr>
            </a:br>
            <a:r>
              <a:rPr lang="en-US" b="1" kern="0" dirty="0">
                <a:solidFill>
                  <a:srgbClr val="000000"/>
                </a:solidFill>
              </a:rPr>
              <a:t>The ALA Operating Agreement</a:t>
            </a:r>
            <a:br>
              <a:rPr lang="en-US" dirty="0"/>
            </a:br>
            <a:endParaRPr lang="en-US" dirty="0"/>
          </a:p>
        </p:txBody>
      </p:sp>
      <p:sp>
        <p:nvSpPr>
          <p:cNvPr id="3" name="Content Placeholder 2">
            <a:extLst>
              <a:ext uri="{FF2B5EF4-FFF2-40B4-BE49-F238E27FC236}">
                <a16:creationId xmlns:a16="http://schemas.microsoft.com/office/drawing/2014/main" id="{AEE42891-1677-4DD7-A90A-FECBB369FAEB}"/>
              </a:ext>
            </a:extLst>
          </p:cNvPr>
          <p:cNvSpPr>
            <a:spLocks noGrp="1"/>
          </p:cNvSpPr>
          <p:nvPr>
            <p:ph idx="1"/>
          </p:nvPr>
        </p:nvSpPr>
        <p:spPr>
          <a:xfrm>
            <a:off x="838200" y="2083320"/>
            <a:ext cx="10515600" cy="4351338"/>
          </a:xfrm>
        </p:spPr>
        <p:txBody>
          <a:bodyPr>
            <a:normAutofit lnSpcReduction="10000"/>
          </a:bodyPr>
          <a:lstStyle/>
          <a:p>
            <a:r>
              <a:rPr lang="en-US" altLang="en-US" dirty="0">
                <a:latin typeface="+mj-lt"/>
              </a:rPr>
              <a:t>Establishes a shared responsibility for the management of the Association</a:t>
            </a:r>
          </a:p>
          <a:p>
            <a:r>
              <a:rPr lang="en-US" altLang="en-US" dirty="0">
                <a:latin typeface="+mj-lt"/>
              </a:rPr>
              <a:t>Adopted in 1976 by ALA Council, revised in 1982</a:t>
            </a:r>
          </a:p>
          <a:p>
            <a:r>
              <a:rPr lang="en-US" altLang="en-US" dirty="0">
                <a:latin typeface="+mj-lt"/>
              </a:rPr>
              <a:t>Framework for ALA General Fund and Divisions to function together effectively and efficiently</a:t>
            </a:r>
          </a:p>
          <a:p>
            <a:r>
              <a:rPr lang="en-US" altLang="en-US" dirty="0">
                <a:latin typeface="+mj-lt"/>
              </a:rPr>
              <a:t>Divisions have the autonomy, independence and freedom to pursue goals and objectives specific to them </a:t>
            </a:r>
          </a:p>
          <a:p>
            <a:r>
              <a:rPr lang="en-US" altLang="en-US" dirty="0">
                <a:latin typeface="+mj-lt"/>
              </a:rPr>
              <a:t> Collaboration/Cooperation is our primary priority as ALA and its Divisions have opportunities</a:t>
            </a:r>
            <a:r>
              <a:rPr lang="en-US" altLang="en-US" dirty="0">
                <a:latin typeface="+mj-lt"/>
                <a:cs typeface="Arial" panose="020B0604020202020204" pitchFamily="34" charset="0"/>
              </a:rPr>
              <a:t>…to stimulate and build on each other’s strengths</a:t>
            </a:r>
            <a:endParaRPr lang="en-US" altLang="en-US" dirty="0">
              <a:latin typeface="+mj-lt"/>
            </a:endParaRPr>
          </a:p>
          <a:p>
            <a:endParaRPr lang="en-US" altLang="en-US" dirty="0"/>
          </a:p>
          <a:p>
            <a:endParaRPr lang="en-US" altLang="en-US" dirty="0"/>
          </a:p>
          <a:p>
            <a:endParaRPr lang="en-US" dirty="0"/>
          </a:p>
        </p:txBody>
      </p:sp>
    </p:spTree>
    <p:extLst>
      <p:ext uri="{BB962C8B-B14F-4D97-AF65-F5344CB8AC3E}">
        <p14:creationId xmlns:p14="http://schemas.microsoft.com/office/powerpoint/2010/main" val="29677478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6D201DB-F464-47C6-AE4D-0ACA2959CE0D}"/>
              </a:ext>
            </a:extLst>
          </p:cNvPr>
          <p:cNvSpPr>
            <a:spLocks noGrp="1" noChangeArrowheads="1"/>
          </p:cNvSpPr>
          <p:nvPr>
            <p:ph type="title"/>
          </p:nvPr>
        </p:nvSpPr>
        <p:spPr>
          <a:xfrm>
            <a:off x="304800" y="467160"/>
            <a:ext cx="11887200" cy="409575"/>
          </a:xfrm>
        </p:spPr>
        <p:txBody>
          <a:bodyPr anchor="ctr">
            <a:noAutofit/>
          </a:bodyPr>
          <a:lstStyle/>
          <a:p>
            <a:pPr algn="ctr"/>
            <a:r>
              <a:rPr lang="en-US" altLang="en-US" sz="4000" b="1" dirty="0"/>
              <a:t>An Important Aspect of the Operating Agreement</a:t>
            </a:r>
          </a:p>
        </p:txBody>
      </p:sp>
      <p:sp>
        <p:nvSpPr>
          <p:cNvPr id="39939" name="Content Placeholder 2">
            <a:extLst>
              <a:ext uri="{FF2B5EF4-FFF2-40B4-BE49-F238E27FC236}">
                <a16:creationId xmlns:a16="http://schemas.microsoft.com/office/drawing/2014/main" id="{436848CF-8F65-43DD-BDDB-3319E118634B}"/>
              </a:ext>
            </a:extLst>
          </p:cNvPr>
          <p:cNvSpPr>
            <a:spLocks noGrp="1" noChangeArrowheads="1"/>
          </p:cNvSpPr>
          <p:nvPr>
            <p:ph idx="1"/>
          </p:nvPr>
        </p:nvSpPr>
        <p:spPr>
          <a:xfrm>
            <a:off x="5049174" y="1681942"/>
            <a:ext cx="5340350" cy="5062538"/>
          </a:xfrm>
        </p:spPr>
        <p:txBody>
          <a:bodyPr/>
          <a:lstStyle/>
          <a:p>
            <a:r>
              <a:rPr lang="en-US" altLang="en-US" sz="2400" dirty="0">
                <a:latin typeface="+mj-lt"/>
              </a:rPr>
              <a:t>Covers mandated central services i.e. Human Resources, Accounting, Building, Office Space, Legal etc. </a:t>
            </a:r>
          </a:p>
          <a:p>
            <a:r>
              <a:rPr lang="en-US" altLang="en-US" sz="2400" dirty="0">
                <a:latin typeface="+mj-lt"/>
              </a:rPr>
              <a:t>The rate is calculated annually in  Spring/Early Summer via a financial model</a:t>
            </a:r>
          </a:p>
          <a:p>
            <a:r>
              <a:rPr lang="en-US" altLang="en-US" sz="2400" dirty="0">
                <a:latin typeface="+mj-lt"/>
              </a:rPr>
              <a:t>The calculation is determined by taking the indirect costs generated by the model for ALA’s revenue generating units - </a:t>
            </a:r>
            <a:r>
              <a:rPr lang="en-US" altLang="en-US" sz="2400" i="1" u="sng" dirty="0">
                <a:latin typeface="+mj-lt"/>
              </a:rPr>
              <a:t>Conferences and Publishing </a:t>
            </a:r>
            <a:r>
              <a:rPr lang="en-US" altLang="en-US" sz="2400" dirty="0">
                <a:latin typeface="+mj-lt"/>
              </a:rPr>
              <a:t> divided by their revenue</a:t>
            </a:r>
          </a:p>
        </p:txBody>
      </p:sp>
      <p:sp>
        <p:nvSpPr>
          <p:cNvPr id="39940" name="Text Placeholder 3">
            <a:extLst>
              <a:ext uri="{FF2B5EF4-FFF2-40B4-BE49-F238E27FC236}">
                <a16:creationId xmlns:a16="http://schemas.microsoft.com/office/drawing/2014/main" id="{DDB3EAF4-6513-466E-B418-FCE62E006BA3}"/>
              </a:ext>
            </a:extLst>
          </p:cNvPr>
          <p:cNvSpPr>
            <a:spLocks noGrp="1" noChangeArrowheads="1"/>
          </p:cNvSpPr>
          <p:nvPr>
            <p:ph type="body" sz="half" idx="2"/>
          </p:nvPr>
        </p:nvSpPr>
        <p:spPr>
          <a:xfrm>
            <a:off x="1490749" y="2162695"/>
            <a:ext cx="2895600" cy="2846388"/>
          </a:xfrm>
        </p:spPr>
        <p:txBody>
          <a:bodyPr/>
          <a:lstStyle/>
          <a:p>
            <a:r>
              <a:rPr lang="en-US" altLang="en-US" sz="4400" dirty="0">
                <a:latin typeface="+mj-lt"/>
              </a:rPr>
              <a:t>The Overhead </a:t>
            </a:r>
            <a:r>
              <a:rPr lang="en-US" altLang="en-US" sz="2400" dirty="0">
                <a:latin typeface="+mj-lt"/>
              </a:rPr>
              <a:t>AKA </a:t>
            </a:r>
            <a:r>
              <a:rPr lang="en-US" altLang="en-US" sz="4400" dirty="0">
                <a:latin typeface="+mj-lt"/>
              </a:rPr>
              <a:t>Indirect Cost Rate</a:t>
            </a:r>
          </a:p>
        </p:txBody>
      </p:sp>
    </p:spTree>
    <p:extLst>
      <p:ext uri="{BB962C8B-B14F-4D97-AF65-F5344CB8AC3E}">
        <p14:creationId xmlns:p14="http://schemas.microsoft.com/office/powerpoint/2010/main" val="37739315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6FA671EE-4BD0-4BBF-A9F8-CF601894F20A}"/>
              </a:ext>
            </a:extLst>
          </p:cNvPr>
          <p:cNvSpPr>
            <a:spLocks noGrp="1" noChangeArrowheads="1"/>
          </p:cNvSpPr>
          <p:nvPr>
            <p:ph type="title"/>
          </p:nvPr>
        </p:nvSpPr>
        <p:spPr>
          <a:xfrm>
            <a:off x="2152650" y="365126"/>
            <a:ext cx="8058150" cy="1006475"/>
          </a:xfrm>
        </p:spPr>
        <p:txBody>
          <a:bodyPr/>
          <a:lstStyle/>
          <a:p>
            <a:pPr eaLnBrk="1" hangingPunct="1"/>
            <a:r>
              <a:rPr lang="en-US" altLang="en-US" sz="3200" b="1" dirty="0">
                <a:cs typeface="Arial" panose="020B0604020202020204" pitchFamily="34" charset="0"/>
              </a:rPr>
              <a:t>The FY 2017 Indirect Cost Rate – 26.4%</a:t>
            </a:r>
          </a:p>
        </p:txBody>
      </p:sp>
      <p:sp>
        <p:nvSpPr>
          <p:cNvPr id="41987" name="TextBox 4">
            <a:extLst>
              <a:ext uri="{FF2B5EF4-FFF2-40B4-BE49-F238E27FC236}">
                <a16:creationId xmlns:a16="http://schemas.microsoft.com/office/drawing/2014/main" id="{6D1238AA-10C0-4880-8F86-BE8117E4FDF8}"/>
              </a:ext>
            </a:extLst>
          </p:cNvPr>
          <p:cNvSpPr txBox="1">
            <a:spLocks noChangeArrowheads="1"/>
          </p:cNvSpPr>
          <p:nvPr/>
        </p:nvSpPr>
        <p:spPr bwMode="auto">
          <a:xfrm>
            <a:off x="789709" y="6324600"/>
            <a:ext cx="896389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900" dirty="0">
                <a:latin typeface="+mj-lt"/>
              </a:rPr>
              <a:t>*Includes Sale of Materials, Advertising and Subscriptions</a:t>
            </a:r>
          </a:p>
          <a:p>
            <a:pPr>
              <a:lnSpc>
                <a:spcPct val="100000"/>
              </a:lnSpc>
              <a:spcBef>
                <a:spcPct val="0"/>
              </a:spcBef>
              <a:buFontTx/>
              <a:buNone/>
            </a:pPr>
            <a:r>
              <a:rPr lang="en-US" altLang="en-US" sz="900" dirty="0">
                <a:latin typeface="+mj-lt"/>
              </a:rPr>
              <a:t>Source: Rate application - ALA  Operating Agreement page 8 </a:t>
            </a:r>
          </a:p>
        </p:txBody>
      </p:sp>
      <p:graphicFrame>
        <p:nvGraphicFramePr>
          <p:cNvPr id="16" name="Table 15">
            <a:extLst>
              <a:ext uri="{FF2B5EF4-FFF2-40B4-BE49-F238E27FC236}">
                <a16:creationId xmlns:a16="http://schemas.microsoft.com/office/drawing/2014/main" id="{1BFBF817-B3A1-407E-8436-847250356EA9}"/>
              </a:ext>
            </a:extLst>
          </p:cNvPr>
          <p:cNvGraphicFramePr>
            <a:graphicFrameLocks noGrp="1"/>
          </p:cNvGraphicFramePr>
          <p:nvPr>
            <p:extLst>
              <p:ext uri="{D42A27DB-BD31-4B8C-83A1-F6EECF244321}">
                <p14:modId xmlns:p14="http://schemas.microsoft.com/office/powerpoint/2010/main" val="2190189550"/>
              </p:ext>
            </p:extLst>
          </p:nvPr>
        </p:nvGraphicFramePr>
        <p:xfrm>
          <a:off x="2362200" y="1676400"/>
          <a:ext cx="7467600" cy="4038600"/>
        </p:xfrm>
        <a:graphic>
          <a:graphicData uri="http://schemas.openxmlformats.org/drawingml/2006/table">
            <a:tbl>
              <a:tblPr>
                <a:tableStyleId>{5C22544A-7EE6-4342-B048-85BDC9FD1C3A}</a:tableStyleId>
              </a:tblPr>
              <a:tblGrid>
                <a:gridCol w="2889250">
                  <a:extLst>
                    <a:ext uri="{9D8B030D-6E8A-4147-A177-3AD203B41FA5}">
                      <a16:colId xmlns:a16="http://schemas.microsoft.com/office/drawing/2014/main" val="3873555704"/>
                    </a:ext>
                  </a:extLst>
                </a:gridCol>
                <a:gridCol w="1844676">
                  <a:extLst>
                    <a:ext uri="{9D8B030D-6E8A-4147-A177-3AD203B41FA5}">
                      <a16:colId xmlns:a16="http://schemas.microsoft.com/office/drawing/2014/main" val="1692296440"/>
                    </a:ext>
                  </a:extLst>
                </a:gridCol>
                <a:gridCol w="1444624">
                  <a:extLst>
                    <a:ext uri="{9D8B030D-6E8A-4147-A177-3AD203B41FA5}">
                      <a16:colId xmlns:a16="http://schemas.microsoft.com/office/drawing/2014/main" val="513850641"/>
                    </a:ext>
                  </a:extLst>
                </a:gridCol>
                <a:gridCol w="1289050">
                  <a:extLst>
                    <a:ext uri="{9D8B030D-6E8A-4147-A177-3AD203B41FA5}">
                      <a16:colId xmlns:a16="http://schemas.microsoft.com/office/drawing/2014/main" val="2678402405"/>
                    </a:ext>
                  </a:extLst>
                </a:gridCol>
              </a:tblGrid>
              <a:tr h="609600">
                <a:tc>
                  <a:txBody>
                    <a:bodyPr/>
                    <a:lstStyle/>
                    <a:p>
                      <a:pPr algn="l" fontAlgn="b"/>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Calculated</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a:effectLst/>
                          <a:latin typeface="+mj-lt"/>
                          <a:cs typeface="Arial" panose="020B0604020202020204" pitchFamily="34" charset="0"/>
                        </a:rPr>
                        <a:t>% of Rate</a:t>
                      </a:r>
                      <a:endParaRPr lang="en-US" sz="2000" b="0" i="0" u="none" strike="noStrike">
                        <a:solidFill>
                          <a:srgbClr val="000000"/>
                        </a:solidFill>
                        <a:effectLst/>
                        <a:latin typeface="+mj-lt"/>
                        <a:cs typeface="Arial" panose="020B0604020202020204" pitchFamily="34" charset="0"/>
                      </a:endParaRPr>
                    </a:p>
                  </a:txBody>
                  <a:tcPr marL="7620" marR="7620" marT="7620" marB="0" anchor="b"/>
                </a:tc>
                <a:tc>
                  <a:txBody>
                    <a:bodyPr/>
                    <a:lstStyle/>
                    <a:p>
                      <a:pPr algn="l" fontAlgn="b"/>
                      <a:r>
                        <a:rPr lang="en-US" sz="2000" u="none" strike="noStrike" dirty="0">
                          <a:effectLst/>
                          <a:latin typeface="+mj-lt"/>
                          <a:cs typeface="Arial" panose="020B0604020202020204" pitchFamily="34" charset="0"/>
                        </a:rPr>
                        <a:t>  Effective</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820991915"/>
                  </a:ext>
                </a:extLst>
              </a:tr>
              <a:tr h="381000">
                <a:tc>
                  <a:txBody>
                    <a:bodyPr/>
                    <a:lstStyle/>
                    <a:p>
                      <a:pPr algn="ctr" fontAlgn="b"/>
                      <a:r>
                        <a:rPr lang="en-US" sz="2000" u="sng" strike="noStrike">
                          <a:effectLst/>
                          <a:latin typeface="+mj-lt"/>
                          <a:cs typeface="Arial" panose="020B0604020202020204" pitchFamily="34" charset="0"/>
                        </a:rPr>
                        <a:t>Revenue Category</a:t>
                      </a:r>
                      <a:endParaRPr lang="en-US" sz="2000" b="0" i="0" u="sng" strike="noStrike">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sng" strike="noStrike" dirty="0">
                          <a:effectLst/>
                          <a:latin typeface="+mj-lt"/>
                          <a:cs typeface="Arial" panose="020B0604020202020204" pitchFamily="34" charset="0"/>
                        </a:rPr>
                        <a:t>Overhead Rate</a:t>
                      </a:r>
                      <a:endParaRPr lang="en-US" sz="2000" b="0" i="0" u="sng"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sng" strike="noStrike" dirty="0">
                          <a:effectLst/>
                          <a:latin typeface="+mj-lt"/>
                          <a:cs typeface="Arial" panose="020B0604020202020204" pitchFamily="34" charset="0"/>
                        </a:rPr>
                        <a:t>Applied</a:t>
                      </a:r>
                      <a:endParaRPr lang="en-US" sz="2000" b="0" i="0" u="sng"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sng" strike="noStrike">
                          <a:effectLst/>
                          <a:latin typeface="+mj-lt"/>
                          <a:cs typeface="Arial" panose="020B0604020202020204" pitchFamily="34" charset="0"/>
                        </a:rPr>
                        <a:t>Rate</a:t>
                      </a:r>
                      <a:endParaRPr lang="en-US" sz="2000" b="0" i="0" u="sng" strike="noStrike">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1424943629"/>
                  </a:ext>
                </a:extLst>
              </a:tr>
              <a:tr h="609600">
                <a:tc>
                  <a:txBody>
                    <a:bodyPr/>
                    <a:lstStyle/>
                    <a:p>
                      <a:pPr algn="l" fontAlgn="b"/>
                      <a:r>
                        <a:rPr lang="en-US" sz="2000" u="none" strike="noStrike">
                          <a:effectLst/>
                          <a:latin typeface="+mj-lt"/>
                          <a:cs typeface="Arial" panose="020B0604020202020204" pitchFamily="34" charset="0"/>
                        </a:rPr>
                        <a:t>Dues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rowSpan="5">
                  <a:txBody>
                    <a:bodyPr/>
                    <a:lstStyle/>
                    <a:p>
                      <a:pPr algn="ctr" fontAlgn="ctr"/>
                      <a:r>
                        <a:rPr lang="en-US" sz="2000" u="none" strike="noStrike">
                          <a:effectLst/>
                          <a:latin typeface="+mj-lt"/>
                          <a:cs typeface="Arial" panose="020B0604020202020204" pitchFamily="34" charset="0"/>
                        </a:rPr>
                        <a:t>26.4%</a:t>
                      </a:r>
                      <a:endParaRPr lang="en-US" sz="2000" b="0" i="0" u="none" strike="noStrike">
                        <a:solidFill>
                          <a:srgbClr val="000000"/>
                        </a:solidFill>
                        <a:effectLst/>
                        <a:latin typeface="+mj-lt"/>
                        <a:cs typeface="Arial" panose="020B0604020202020204" pitchFamily="34" charset="0"/>
                      </a:endParaRPr>
                    </a:p>
                  </a:txBody>
                  <a:tcPr marL="7620" marR="7620" marT="7620" marB="0" anchor="ctr"/>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a:effectLst/>
                          <a:latin typeface="+mj-lt"/>
                          <a:cs typeface="Arial" panose="020B0604020202020204" pitchFamily="34" charset="0"/>
                        </a:rPr>
                        <a:t>NA</a:t>
                      </a:r>
                      <a:endParaRPr lang="en-US" sz="2000" b="0" i="0" u="none" strike="noStrike">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1816988515"/>
                  </a:ext>
                </a:extLst>
              </a:tr>
              <a:tr h="609600">
                <a:tc>
                  <a:txBody>
                    <a:bodyPr/>
                    <a:lstStyle/>
                    <a:p>
                      <a:pPr algn="l" fontAlgn="b"/>
                      <a:r>
                        <a:rPr lang="en-US" sz="2000" u="none" strike="noStrike">
                          <a:effectLst/>
                          <a:latin typeface="+mj-lt"/>
                          <a:cs typeface="Arial" panose="020B0604020202020204" pitchFamily="34" charset="0"/>
                        </a:rPr>
                        <a:t>Publishing*</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dirty="0">
                          <a:effectLst/>
                          <a:latin typeface="+mj-lt"/>
                          <a:cs typeface="Arial" panose="020B0604020202020204" pitchFamily="34" charset="0"/>
                        </a:rPr>
                        <a:t>50%</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13.2%</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3915061893"/>
                  </a:ext>
                </a:extLst>
              </a:tr>
              <a:tr h="609600">
                <a:tc>
                  <a:txBody>
                    <a:bodyPr/>
                    <a:lstStyle/>
                    <a:p>
                      <a:pPr algn="l" fontAlgn="b"/>
                      <a:r>
                        <a:rPr lang="en-US" sz="2000" u="none" strike="noStrike">
                          <a:effectLst/>
                          <a:latin typeface="+mj-lt"/>
                          <a:cs typeface="Arial" panose="020B0604020202020204" pitchFamily="34" charset="0"/>
                        </a:rPr>
                        <a:t>Meetings &amp; Conferences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dirty="0">
                          <a:effectLst/>
                          <a:latin typeface="+mj-lt"/>
                          <a:cs typeface="Arial" panose="020B0604020202020204" pitchFamily="34" charset="0"/>
                        </a:rPr>
                        <a:t>100%</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26.4%</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2848492406"/>
                  </a:ext>
                </a:extLst>
              </a:tr>
              <a:tr h="609600">
                <a:tc>
                  <a:txBody>
                    <a:bodyPr/>
                    <a:lstStyle/>
                    <a:p>
                      <a:pPr algn="l" fontAlgn="b"/>
                      <a:r>
                        <a:rPr lang="en-US" sz="2000" u="none" strike="noStrike">
                          <a:effectLst/>
                          <a:latin typeface="+mj-lt"/>
                          <a:cs typeface="Arial" panose="020B0604020202020204" pitchFamily="34" charset="0"/>
                        </a:rPr>
                        <a:t>Contributions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3188380770"/>
                  </a:ext>
                </a:extLst>
              </a:tr>
              <a:tr h="609600">
                <a:tc>
                  <a:txBody>
                    <a:bodyPr/>
                    <a:lstStyle/>
                    <a:p>
                      <a:pPr algn="l" fontAlgn="b"/>
                      <a:r>
                        <a:rPr lang="en-US" sz="2000" u="none" strike="noStrike">
                          <a:effectLst/>
                          <a:latin typeface="+mj-lt"/>
                          <a:cs typeface="Arial" panose="020B0604020202020204" pitchFamily="34" charset="0"/>
                        </a:rPr>
                        <a:t>Miscellaneous</a:t>
                      </a:r>
                      <a:endParaRPr lang="en-US" sz="2000" b="0" i="0" u="none" strike="noStrike">
                        <a:solidFill>
                          <a:srgbClr val="000000"/>
                        </a:solidFill>
                        <a:effectLst/>
                        <a:latin typeface="+mj-lt"/>
                        <a:cs typeface="Arial" panose="020B0604020202020204" pitchFamily="34" charset="0"/>
                      </a:endParaRPr>
                    </a:p>
                  </a:txBody>
                  <a:tcPr marL="7620" marR="7620" marT="7620" marB="0" anchor="b"/>
                </a:tc>
                <a:tc vMerge="1">
                  <a:txBody>
                    <a:bodyPr/>
                    <a:lstStyle/>
                    <a:p>
                      <a:endParaRPr lang="en-US"/>
                    </a:p>
                  </a:txBody>
                  <a:tcPr/>
                </a:tc>
                <a:tc>
                  <a:txBody>
                    <a:bodyPr/>
                    <a:lstStyle/>
                    <a:p>
                      <a:pPr algn="ctr" fontAlgn="b"/>
                      <a:r>
                        <a:rPr lang="en-US" sz="2000" u="none" strike="noStrike">
                          <a:effectLst/>
                          <a:latin typeface="+mj-lt"/>
                          <a:cs typeface="Arial" panose="020B0604020202020204" pitchFamily="34" charset="0"/>
                        </a:rPr>
                        <a:t>NA</a:t>
                      </a:r>
                      <a:endParaRPr lang="en-US" sz="2000" b="0" i="0" u="none" strike="noStrike">
                        <a:solidFill>
                          <a:srgbClr val="000000"/>
                        </a:solidFill>
                        <a:effectLst/>
                        <a:latin typeface="+mj-lt"/>
                        <a:cs typeface="Arial" panose="020B0604020202020204" pitchFamily="34" charset="0"/>
                      </a:endParaRPr>
                    </a:p>
                  </a:txBody>
                  <a:tcPr marL="7620" marR="7620" marT="7620" marB="0" anchor="b"/>
                </a:tc>
                <a:tc>
                  <a:txBody>
                    <a:bodyPr/>
                    <a:lstStyle/>
                    <a:p>
                      <a:pPr algn="ctr" fontAlgn="b"/>
                      <a:r>
                        <a:rPr lang="en-US" sz="2000" u="none" strike="noStrike" dirty="0">
                          <a:effectLst/>
                          <a:latin typeface="+mj-lt"/>
                          <a:cs typeface="Arial" panose="020B0604020202020204" pitchFamily="34" charset="0"/>
                        </a:rPr>
                        <a:t>NA</a:t>
                      </a:r>
                      <a:endParaRPr lang="en-US" sz="2000" b="0" i="0" u="none" strike="noStrike" dirty="0">
                        <a:solidFill>
                          <a:srgbClr val="000000"/>
                        </a:solidFill>
                        <a:effectLst/>
                        <a:latin typeface="+mj-lt"/>
                        <a:cs typeface="Arial" panose="020B0604020202020204" pitchFamily="34" charset="0"/>
                      </a:endParaRPr>
                    </a:p>
                  </a:txBody>
                  <a:tcPr marL="7620" marR="7620" marT="7620" marB="0" anchor="b"/>
                </a:tc>
                <a:extLst>
                  <a:ext uri="{0D108BD9-81ED-4DB2-BD59-A6C34878D82A}">
                    <a16:rowId xmlns:a16="http://schemas.microsoft.com/office/drawing/2014/main" val="527242981"/>
                  </a:ext>
                </a:extLst>
              </a:tr>
            </a:tbl>
          </a:graphicData>
        </a:graphic>
      </p:graphicFrame>
    </p:spTree>
    <p:extLst>
      <p:ext uri="{BB962C8B-B14F-4D97-AF65-F5344CB8AC3E}">
        <p14:creationId xmlns:p14="http://schemas.microsoft.com/office/powerpoint/2010/main" val="28862893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853" y="295275"/>
            <a:ext cx="10712760" cy="1270417"/>
          </a:xfrm>
        </p:spPr>
        <p:txBody>
          <a:bodyPr>
            <a:normAutofit fontScale="90000"/>
          </a:bodyPr>
          <a:lstStyle/>
          <a:p>
            <a:pPr algn="ctr"/>
            <a:r>
              <a:rPr lang="en-US" sz="4400" dirty="0"/>
              <a:t>General Fund Net Revenue Sources – 2017</a:t>
            </a:r>
            <a:br>
              <a:rPr lang="en-US" sz="4400" dirty="0"/>
            </a:br>
            <a:r>
              <a:rPr lang="en-US" sz="4400" dirty="0"/>
              <a:t>   </a:t>
            </a:r>
            <a:r>
              <a:rPr lang="en-US" sz="2400" dirty="0"/>
              <a:t>- and other support -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69338657"/>
              </p:ext>
            </p:extLst>
          </p:nvPr>
        </p:nvGraphicFramePr>
        <p:xfrm>
          <a:off x="791852" y="1904999"/>
          <a:ext cx="10407191" cy="4215479"/>
        </p:xfrm>
        <a:graphic>
          <a:graphicData uri="http://schemas.openxmlformats.org/drawingml/2006/table">
            <a:tbl>
              <a:tblPr firstRow="1" bandRow="1"/>
              <a:tblGrid>
                <a:gridCol w="3393649">
                  <a:extLst>
                    <a:ext uri="{9D8B030D-6E8A-4147-A177-3AD203B41FA5}">
                      <a16:colId xmlns:a16="http://schemas.microsoft.com/office/drawing/2014/main" val="2636644495"/>
                    </a:ext>
                  </a:extLst>
                </a:gridCol>
                <a:gridCol w="2448055">
                  <a:extLst>
                    <a:ext uri="{9D8B030D-6E8A-4147-A177-3AD203B41FA5}">
                      <a16:colId xmlns:a16="http://schemas.microsoft.com/office/drawing/2014/main" val="1913291461"/>
                    </a:ext>
                  </a:extLst>
                </a:gridCol>
                <a:gridCol w="2305022">
                  <a:extLst>
                    <a:ext uri="{9D8B030D-6E8A-4147-A177-3AD203B41FA5}">
                      <a16:colId xmlns:a16="http://schemas.microsoft.com/office/drawing/2014/main" val="3723750999"/>
                    </a:ext>
                  </a:extLst>
                </a:gridCol>
                <a:gridCol w="2260465">
                  <a:extLst>
                    <a:ext uri="{9D8B030D-6E8A-4147-A177-3AD203B41FA5}">
                      <a16:colId xmlns:a16="http://schemas.microsoft.com/office/drawing/2014/main" val="1009515127"/>
                    </a:ext>
                  </a:extLst>
                </a:gridCol>
              </a:tblGrid>
              <a:tr h="416059">
                <a:tc>
                  <a:txBody>
                    <a:bodyPr/>
                    <a:lstStyle/>
                    <a:p>
                      <a:pPr algn="l" fontAlgn="ctr"/>
                      <a:endParaRPr lang="en-US" sz="2800" b="0" i="0" u="none" strike="noStrike" dirty="0">
                        <a:solidFill>
                          <a:srgbClr val="000000"/>
                        </a:solidFill>
                        <a:effectLst/>
                        <a:latin typeface="+mj-lt"/>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endParaRPr lang="en-US" sz="2800" b="1" i="0" u="none" strike="noStrike" dirty="0">
                        <a:solidFill>
                          <a:srgbClr val="000000"/>
                        </a:solidFill>
                        <a:effectLst/>
                        <a:latin typeface="+mj-lt"/>
                      </a:endParaRP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none" strike="noStrike" dirty="0">
                          <a:solidFill>
                            <a:srgbClr val="000000"/>
                          </a:solidFill>
                          <a:effectLst/>
                          <a:latin typeface="+mj-lt"/>
                        </a:rPr>
                        <a:t>Overhead</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none" strike="noStrike" dirty="0">
                          <a:solidFill>
                            <a:srgbClr val="000000"/>
                          </a:solidFill>
                          <a:effectLst/>
                          <a:latin typeface="+mj-lt"/>
                        </a:rPr>
                        <a:t>Total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1088616246"/>
                  </a:ext>
                </a:extLst>
              </a:tr>
              <a:tr h="416059">
                <a:tc>
                  <a:txBody>
                    <a:bodyPr/>
                    <a:lstStyle/>
                    <a:p>
                      <a:pPr algn="l" fontAlgn="ctr"/>
                      <a:r>
                        <a:rPr lang="en-US" sz="2800" b="0" i="0" u="none" strike="noStrike" dirty="0">
                          <a:solidFill>
                            <a:srgbClr val="000000"/>
                          </a:solidFill>
                          <a:effectLst/>
                          <a:latin typeface="+mj-lt"/>
                        </a:rPr>
                        <a:t>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sng" strike="noStrike" dirty="0">
                          <a:solidFill>
                            <a:srgbClr val="000000"/>
                          </a:solidFill>
                          <a:effectLst/>
                          <a:latin typeface="+mj-lt"/>
                        </a:rPr>
                        <a:t>Revenues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sng" strike="noStrike" dirty="0">
                          <a:solidFill>
                            <a:srgbClr val="000000"/>
                          </a:solidFill>
                          <a:effectLst/>
                          <a:latin typeface="+mj-lt"/>
                        </a:rPr>
                        <a:t>Support</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ctr" rtl="0" fontAlgn="b"/>
                      <a:r>
                        <a:rPr lang="en-US" sz="2800" b="1" i="0" u="sng" strike="noStrike" dirty="0">
                          <a:solidFill>
                            <a:srgbClr val="000000"/>
                          </a:solidFill>
                          <a:effectLst/>
                          <a:latin typeface="+mj-lt"/>
                        </a:rPr>
                        <a:t>Support</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742160095"/>
                  </a:ext>
                </a:extLst>
              </a:tr>
              <a:tr h="416059">
                <a:tc>
                  <a:txBody>
                    <a:bodyPr/>
                    <a:lstStyle/>
                    <a:p>
                      <a:pPr algn="l" fontAlgn="ctr"/>
                      <a:r>
                        <a:rPr lang="en-US" sz="2400" b="1" i="0" u="none" strike="noStrike" dirty="0">
                          <a:solidFill>
                            <a:srgbClr val="000000"/>
                          </a:solidFill>
                          <a:effectLst/>
                          <a:latin typeface="+mj-lt"/>
                        </a:rPr>
                        <a:t>Interest &amp; Earnings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none" strike="noStrike" dirty="0">
                          <a:solidFill>
                            <a:srgbClr val="000000"/>
                          </a:solidFill>
                          <a:effectLst/>
                          <a:latin typeface="+mj-lt"/>
                        </a:rPr>
                        <a:t> $        1,333,533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none" strike="noStrike" dirty="0">
                          <a:solidFill>
                            <a:srgbClr val="000000"/>
                          </a:solidFill>
                          <a:effectLst/>
                          <a:latin typeface="+mj-lt"/>
                        </a:rPr>
                        <a:t> $                   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none" strike="noStrike" dirty="0">
                          <a:solidFill>
                            <a:srgbClr val="000000"/>
                          </a:solidFill>
                          <a:effectLst/>
                          <a:latin typeface="+mj-lt"/>
                        </a:rPr>
                        <a:t> $   1,333,533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extLst>
                  <a:ext uri="{0D108BD9-81ED-4DB2-BD59-A6C34878D82A}">
                    <a16:rowId xmlns:a16="http://schemas.microsoft.com/office/drawing/2014/main" val="1194292463"/>
                  </a:ext>
                </a:extLst>
              </a:tr>
              <a:tr h="713243">
                <a:tc>
                  <a:txBody>
                    <a:bodyPr/>
                    <a:lstStyle/>
                    <a:p>
                      <a:pPr algn="l" rtl="0" fontAlgn="b"/>
                      <a:r>
                        <a:rPr lang="en-US" sz="2400" b="1" i="0" u="none" strike="noStrike" dirty="0">
                          <a:solidFill>
                            <a:srgbClr val="000000"/>
                          </a:solidFill>
                          <a:effectLst/>
                          <a:latin typeface="+mj-lt"/>
                        </a:rPr>
                        <a:t>Membership Dues - Net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5,363,955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5,363,955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754694556"/>
                  </a:ext>
                </a:extLst>
              </a:tr>
              <a:tr h="496852">
                <a:tc>
                  <a:txBody>
                    <a:bodyPr/>
                    <a:lstStyle/>
                    <a:p>
                      <a:pPr algn="l" rtl="0" fontAlgn="b"/>
                      <a:r>
                        <a:rPr lang="en-US" sz="2400" b="1" i="0" u="none" strike="noStrike" dirty="0">
                          <a:solidFill>
                            <a:srgbClr val="000000"/>
                          </a:solidFill>
                          <a:effectLst/>
                          <a:latin typeface="+mj-lt"/>
                        </a:rPr>
                        <a:t>Publishing - Net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479,990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2,909,300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3,389,290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3078256077"/>
                  </a:ext>
                </a:extLst>
              </a:tr>
              <a:tr h="713243">
                <a:tc>
                  <a:txBody>
                    <a:bodyPr/>
                    <a:lstStyle/>
                    <a:p>
                      <a:pPr algn="l" rtl="0" fontAlgn="b"/>
                      <a:r>
                        <a:rPr lang="en-US" sz="2400" b="1" i="0" u="none" strike="noStrike" dirty="0">
                          <a:solidFill>
                            <a:srgbClr val="000000"/>
                          </a:solidFill>
                          <a:effectLst/>
                          <a:latin typeface="+mj-lt"/>
                        </a:rPr>
                        <a:t>Meetings &amp; Conferences - Net</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752,015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2,482,732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3,234,747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758698191"/>
                  </a:ext>
                </a:extLst>
              </a:tr>
              <a:tr h="496852">
                <a:tc>
                  <a:txBody>
                    <a:bodyPr/>
                    <a:lstStyle/>
                    <a:p>
                      <a:pPr algn="l" rtl="0" fontAlgn="b"/>
                      <a:r>
                        <a:rPr lang="en-US" sz="2400" b="1" i="0" u="none" strike="noStrike" dirty="0">
                          <a:solidFill>
                            <a:srgbClr val="000000"/>
                          </a:solidFill>
                          <a:effectLst/>
                          <a:latin typeface="+mj-lt"/>
                        </a:rPr>
                        <a:t>Other</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sng" strike="noStrike" dirty="0">
                          <a:solidFill>
                            <a:srgbClr val="000000"/>
                          </a:solidFill>
                          <a:effectLst/>
                          <a:latin typeface="+mj-lt"/>
                        </a:rPr>
                        <a:t> $           612,489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sng" strike="noStrike" dirty="0">
                          <a:solidFill>
                            <a:srgbClr val="000000"/>
                          </a:solidFill>
                          <a:effectLst/>
                          <a:latin typeface="+mj-lt"/>
                        </a:rPr>
                        <a:t> $    2,080,969*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tc>
                  <a:txBody>
                    <a:bodyPr/>
                    <a:lstStyle/>
                    <a:p>
                      <a:pPr algn="l" rtl="0" fontAlgn="b"/>
                      <a:r>
                        <a:rPr lang="en-US" sz="2800" b="0" i="0" u="sng" strike="noStrike" dirty="0">
                          <a:solidFill>
                            <a:srgbClr val="000000"/>
                          </a:solidFill>
                          <a:effectLst/>
                          <a:latin typeface="+mj-lt"/>
                        </a:rPr>
                        <a:t> $   2,693,458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7E9E7"/>
                    </a:solidFill>
                  </a:tcPr>
                </a:tc>
                <a:extLst>
                  <a:ext uri="{0D108BD9-81ED-4DB2-BD59-A6C34878D82A}">
                    <a16:rowId xmlns:a16="http://schemas.microsoft.com/office/drawing/2014/main" val="819520350"/>
                  </a:ext>
                </a:extLst>
              </a:tr>
              <a:tr h="496852">
                <a:tc>
                  <a:txBody>
                    <a:bodyPr/>
                    <a:lstStyle/>
                    <a:p>
                      <a:pPr algn="r" fontAlgn="ctr"/>
                      <a:r>
                        <a:rPr lang="en-US" sz="2400" b="1" i="0" u="none" strike="noStrike" dirty="0">
                          <a:solidFill>
                            <a:srgbClr val="000000"/>
                          </a:solidFill>
                          <a:effectLst/>
                          <a:latin typeface="+mj-lt"/>
                        </a:rPr>
                        <a:t>Total</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8,814,982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7,473,001 </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tc>
                  <a:txBody>
                    <a:bodyPr/>
                    <a:lstStyle/>
                    <a:p>
                      <a:pPr algn="l" rtl="0" fontAlgn="b"/>
                      <a:r>
                        <a:rPr lang="en-US" sz="2800" b="0" i="0" u="none" strike="noStrike" dirty="0">
                          <a:solidFill>
                            <a:srgbClr val="000000"/>
                          </a:solidFill>
                          <a:effectLst/>
                          <a:latin typeface="+mj-lt"/>
                        </a:rPr>
                        <a:t> $  16,014,983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CFCC"/>
                    </a:solidFill>
                  </a:tcPr>
                </a:tc>
                <a:extLst>
                  <a:ext uri="{0D108BD9-81ED-4DB2-BD59-A6C34878D82A}">
                    <a16:rowId xmlns:a16="http://schemas.microsoft.com/office/drawing/2014/main" val="225882379"/>
                  </a:ext>
                </a:extLst>
              </a:tr>
            </a:tbl>
          </a:graphicData>
        </a:graphic>
      </p:graphicFrame>
      <p:sp>
        <p:nvSpPr>
          <p:cNvPr id="3" name="Slide Number Placeholder 2"/>
          <p:cNvSpPr>
            <a:spLocks noGrp="1"/>
          </p:cNvSpPr>
          <p:nvPr>
            <p:ph type="sldNum" sz="quarter" idx="12"/>
          </p:nvPr>
        </p:nvSpPr>
        <p:spPr/>
        <p:txBody>
          <a:bodyPr/>
          <a:lstStyle/>
          <a:p>
            <a:fld id="{D57F1E4F-1CFF-5643-939E-217C01CDF565}" type="slidenum">
              <a:rPr lang="en-US" smtClean="0"/>
              <a:pPr/>
              <a:t>15</a:t>
            </a:fld>
            <a:endParaRPr lang="en-US" dirty="0"/>
          </a:p>
        </p:txBody>
      </p:sp>
      <p:sp>
        <p:nvSpPr>
          <p:cNvPr id="6" name="TextBox 5">
            <a:extLst>
              <a:ext uri="{FF2B5EF4-FFF2-40B4-BE49-F238E27FC236}">
                <a16:creationId xmlns:a16="http://schemas.microsoft.com/office/drawing/2014/main" id="{056E04AA-1DAB-4A99-91F0-1916212858EB}"/>
              </a:ext>
            </a:extLst>
          </p:cNvPr>
          <p:cNvSpPr txBox="1"/>
          <p:nvPr/>
        </p:nvSpPr>
        <p:spPr>
          <a:xfrm>
            <a:off x="791853" y="6400800"/>
            <a:ext cx="7390614" cy="553998"/>
          </a:xfrm>
          <a:prstGeom prst="rect">
            <a:avLst/>
          </a:prstGeom>
          <a:noFill/>
        </p:spPr>
        <p:txBody>
          <a:bodyPr wrap="square" rtlCol="0">
            <a:spAutoFit/>
          </a:bodyPr>
          <a:lstStyle/>
          <a:p>
            <a:r>
              <a:rPr lang="en-US" sz="1200" dirty="0">
                <a:latin typeface="+mj-lt"/>
              </a:rPr>
              <a:t>*Overhead contribution from Divisions, Roundtables and Grants </a:t>
            </a:r>
          </a:p>
          <a:p>
            <a:endParaRPr lang="en-US" dirty="0"/>
          </a:p>
        </p:txBody>
      </p:sp>
    </p:spTree>
    <p:extLst>
      <p:ext uri="{BB962C8B-B14F-4D97-AF65-F5344CB8AC3E}">
        <p14:creationId xmlns:p14="http://schemas.microsoft.com/office/powerpoint/2010/main" val="535155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6987-72EC-4F01-B705-61394171B780}"/>
              </a:ext>
            </a:extLst>
          </p:cNvPr>
          <p:cNvSpPr>
            <a:spLocks noGrp="1"/>
          </p:cNvSpPr>
          <p:nvPr>
            <p:ph type="title"/>
          </p:nvPr>
        </p:nvSpPr>
        <p:spPr/>
        <p:txBody>
          <a:bodyPr>
            <a:normAutofit/>
          </a:bodyPr>
          <a:lstStyle/>
          <a:p>
            <a:pPr algn="ctr"/>
            <a:r>
              <a:rPr lang="en-US" sz="4000" dirty="0">
                <a:latin typeface="Cambria" panose="02040503050406030204" pitchFamily="18" charset="0"/>
              </a:rPr>
              <a:t>Eight Month Financial Results Ending 4-30-18</a:t>
            </a:r>
            <a:br>
              <a:rPr lang="en-US" sz="4000" dirty="0">
                <a:latin typeface="Cambria" panose="02040503050406030204" pitchFamily="18" charset="0"/>
              </a:rPr>
            </a:br>
            <a:r>
              <a:rPr lang="en-US" sz="2400" dirty="0">
                <a:latin typeface="Cambria" panose="02040503050406030204" pitchFamily="18" charset="0"/>
              </a:rPr>
              <a:t>- Total ALA -</a:t>
            </a:r>
          </a:p>
        </p:txBody>
      </p:sp>
      <p:sp>
        <p:nvSpPr>
          <p:cNvPr id="3" name="Content Placeholder 2">
            <a:extLst>
              <a:ext uri="{FF2B5EF4-FFF2-40B4-BE49-F238E27FC236}">
                <a16:creationId xmlns:a16="http://schemas.microsoft.com/office/drawing/2014/main" id="{7778AD26-D894-4B73-B3E8-DA1F80DF7539}"/>
              </a:ext>
            </a:extLst>
          </p:cNvPr>
          <p:cNvSpPr>
            <a:spLocks noGrp="1"/>
          </p:cNvSpPr>
          <p:nvPr>
            <p:ph sz="half" idx="2"/>
          </p:nvPr>
        </p:nvSpPr>
        <p:spPr>
          <a:xfrm>
            <a:off x="6629400" y="1825625"/>
            <a:ext cx="4724400" cy="4351338"/>
          </a:xfrm>
        </p:spPr>
        <p:txBody>
          <a:bodyPr anchor="ctr">
            <a:normAutofit/>
          </a:bodyPr>
          <a:lstStyle/>
          <a:p>
            <a:r>
              <a:rPr lang="en-US" sz="1800" dirty="0">
                <a:latin typeface="Cambria" panose="02040503050406030204" pitchFamily="18" charset="0"/>
              </a:rPr>
              <a:t>Total ALA revenues were $33.2 million compared to budget of $32.9 million </a:t>
            </a:r>
          </a:p>
          <a:p>
            <a:r>
              <a:rPr lang="en-US" sz="1800" dirty="0">
                <a:latin typeface="Cambria" panose="02040503050406030204" pitchFamily="18" charset="0"/>
              </a:rPr>
              <a:t>Total ALA expenses were $34.2 million compared to budget of $34.4 million</a:t>
            </a:r>
          </a:p>
          <a:p>
            <a:r>
              <a:rPr lang="en-US" sz="1800" dirty="0">
                <a:latin typeface="Cambria" panose="02040503050406030204" pitchFamily="18" charset="0"/>
              </a:rPr>
              <a:t>Net revenue (expense) was $131,155 compared to budget of ($1.7 million)</a:t>
            </a:r>
          </a:p>
          <a:p>
            <a:r>
              <a:rPr lang="en-US" sz="1800" dirty="0">
                <a:latin typeface="Cambria" panose="02040503050406030204" pitchFamily="18" charset="0"/>
              </a:rPr>
              <a:t>Total ALA results are tracking well compared to the budget</a:t>
            </a:r>
          </a:p>
        </p:txBody>
      </p:sp>
      <p:graphicFrame>
        <p:nvGraphicFramePr>
          <p:cNvPr id="7" name="Content Placeholder 6">
            <a:extLst>
              <a:ext uri="{FF2B5EF4-FFF2-40B4-BE49-F238E27FC236}">
                <a16:creationId xmlns:a16="http://schemas.microsoft.com/office/drawing/2014/main" id="{899DE1FF-5AA7-48BF-8714-084C0CAD5561}"/>
              </a:ext>
            </a:extLst>
          </p:cNvPr>
          <p:cNvGraphicFramePr>
            <a:graphicFrameLocks noGrp="1"/>
          </p:cNvGraphicFramePr>
          <p:nvPr>
            <p:ph sz="half" idx="1"/>
            <p:extLst/>
          </p:nvPr>
        </p:nvGraphicFramePr>
        <p:xfrm>
          <a:off x="439615" y="1825625"/>
          <a:ext cx="5580185"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238869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61F639-A736-41EB-823C-C86C70CF6AE0}"/>
              </a:ext>
            </a:extLst>
          </p:cNvPr>
          <p:cNvSpPr>
            <a:spLocks noGrp="1"/>
          </p:cNvSpPr>
          <p:nvPr>
            <p:ph type="title"/>
          </p:nvPr>
        </p:nvSpPr>
        <p:spPr>
          <a:xfrm>
            <a:off x="357447" y="365125"/>
            <a:ext cx="11612880" cy="1325563"/>
          </a:xfrm>
        </p:spPr>
        <p:txBody>
          <a:bodyPr/>
          <a:lstStyle/>
          <a:p>
            <a:pPr algn="ctr"/>
            <a:r>
              <a:rPr lang="en-US" b="1" dirty="0"/>
              <a:t>Key Initiatives/Additional Investments </a:t>
            </a:r>
            <a:br>
              <a:rPr lang="en-US" b="1" dirty="0"/>
            </a:br>
            <a:r>
              <a:rPr lang="en-US" b="1" dirty="0"/>
              <a:t>in FY 19 Proposed Budget</a:t>
            </a:r>
          </a:p>
        </p:txBody>
      </p:sp>
      <p:sp>
        <p:nvSpPr>
          <p:cNvPr id="4" name="Content Placeholder 3">
            <a:extLst>
              <a:ext uri="{FF2B5EF4-FFF2-40B4-BE49-F238E27FC236}">
                <a16:creationId xmlns:a16="http://schemas.microsoft.com/office/drawing/2014/main" id="{84487C4C-B7A1-49FF-9E6D-37FFE40388F5}"/>
              </a:ext>
            </a:extLst>
          </p:cNvPr>
          <p:cNvSpPr>
            <a:spLocks noGrp="1"/>
          </p:cNvSpPr>
          <p:nvPr>
            <p:ph idx="1"/>
          </p:nvPr>
        </p:nvSpPr>
        <p:spPr>
          <a:xfrm>
            <a:off x="838200" y="2141537"/>
            <a:ext cx="10515600" cy="4351338"/>
          </a:xfrm>
        </p:spPr>
        <p:txBody>
          <a:bodyPr>
            <a:normAutofit fontScale="92500"/>
          </a:bodyPr>
          <a:lstStyle/>
          <a:p>
            <a:r>
              <a:rPr lang="en-US" dirty="0">
                <a:latin typeface="+mj-lt"/>
              </a:rPr>
              <a:t>Enhance fundraising capacity</a:t>
            </a:r>
          </a:p>
          <a:p>
            <a:pPr lvl="1">
              <a:buFont typeface="Wingdings" panose="05000000000000000000" pitchFamily="2" charset="2"/>
              <a:buChar char="ü"/>
            </a:pPr>
            <a:r>
              <a:rPr lang="en-US" dirty="0">
                <a:latin typeface="+mj-lt"/>
              </a:rPr>
              <a:t>Reallocate existing staff positions to support 2.5 additional FTE</a:t>
            </a:r>
          </a:p>
          <a:p>
            <a:pPr lvl="1">
              <a:buFont typeface="Wingdings" panose="05000000000000000000" pitchFamily="2" charset="2"/>
              <a:buChar char="ü"/>
            </a:pPr>
            <a:r>
              <a:rPr lang="en-US" dirty="0">
                <a:latin typeface="+mj-lt"/>
              </a:rPr>
              <a:t>Major gifts director, prospect researcher and support</a:t>
            </a:r>
          </a:p>
          <a:p>
            <a:r>
              <a:rPr lang="en-US" dirty="0">
                <a:latin typeface="+mj-lt"/>
              </a:rPr>
              <a:t>Support 21</a:t>
            </a:r>
            <a:r>
              <a:rPr lang="en-US" baseline="30000" dirty="0">
                <a:latin typeface="+mj-lt"/>
              </a:rPr>
              <a:t>st</a:t>
            </a:r>
            <a:r>
              <a:rPr lang="en-US" dirty="0">
                <a:latin typeface="+mj-lt"/>
              </a:rPr>
              <a:t> century advocacy efforts</a:t>
            </a:r>
          </a:p>
          <a:p>
            <a:pPr lvl="1">
              <a:buFont typeface="Wingdings" panose="05000000000000000000" pitchFamily="2" charset="2"/>
              <a:buChar char="ü"/>
            </a:pPr>
            <a:r>
              <a:rPr lang="en-US" dirty="0">
                <a:latin typeface="+mj-lt"/>
              </a:rPr>
              <a:t>CRM (customer relations management) system for advocacy information</a:t>
            </a:r>
          </a:p>
          <a:p>
            <a:pPr lvl="1">
              <a:buFont typeface="Wingdings" panose="05000000000000000000" pitchFamily="2" charset="2"/>
              <a:buChar char="ü"/>
            </a:pPr>
            <a:r>
              <a:rPr lang="en-US" dirty="0">
                <a:latin typeface="+mj-lt"/>
              </a:rPr>
              <a:t>Support for enhanced outreach and engagement including “fly-in” event early in budget season for strategic legislative contacts</a:t>
            </a:r>
          </a:p>
          <a:p>
            <a:r>
              <a:rPr lang="en-US" dirty="0">
                <a:latin typeface="+mj-lt"/>
              </a:rPr>
              <a:t>Strengthen IT infrastructure and services</a:t>
            </a:r>
          </a:p>
          <a:p>
            <a:pPr lvl="1">
              <a:buFont typeface="Wingdings" panose="05000000000000000000" pitchFamily="2" charset="2"/>
              <a:buChar char="ü"/>
            </a:pPr>
            <a:r>
              <a:rPr lang="en-US" dirty="0">
                <a:latin typeface="+mj-lt"/>
              </a:rPr>
              <a:t>First year of three-year planned investment for capacity and customer service</a:t>
            </a:r>
          </a:p>
          <a:p>
            <a:pPr lvl="1">
              <a:buFont typeface="Wingdings" panose="05000000000000000000" pitchFamily="2" charset="2"/>
              <a:buChar char="ü"/>
            </a:pPr>
            <a:r>
              <a:rPr lang="en-US" dirty="0">
                <a:latin typeface="+mj-lt"/>
              </a:rPr>
              <a:t>Improved access to services, communication and information for members, staff and public</a:t>
            </a:r>
          </a:p>
          <a:p>
            <a:pPr marL="45720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757913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250388" y="1258480"/>
            <a:ext cx="8920479" cy="5477283"/>
            <a:chOff x="2144468" y="1075917"/>
            <a:chExt cx="8920479" cy="5477283"/>
          </a:xfrm>
        </p:grpSpPr>
        <p:pic>
          <p:nvPicPr>
            <p:cNvPr id="19" name="Picture 18"/>
            <p:cNvPicPr>
              <a:picLocks noChangeAspect="1"/>
            </p:cNvPicPr>
            <p:nvPr/>
          </p:nvPicPr>
          <p:blipFill>
            <a:blip r:embed="rId3"/>
            <a:stretch>
              <a:fillRect/>
            </a:stretch>
          </p:blipFill>
          <p:spPr>
            <a:xfrm>
              <a:off x="2225696" y="1075917"/>
              <a:ext cx="8839251" cy="4639083"/>
            </a:xfrm>
            <a:prstGeom prst="rect">
              <a:avLst/>
            </a:prstGeom>
          </p:spPr>
        </p:pic>
        <p:sp>
          <p:nvSpPr>
            <p:cNvPr id="20"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22"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23" name="TextBox 22"/>
            <p:cNvSpPr txBox="1"/>
            <p:nvPr/>
          </p:nvSpPr>
          <p:spPr>
            <a:xfrm>
              <a:off x="6832858" y="4363721"/>
              <a:ext cx="1584702" cy="1261884"/>
            </a:xfrm>
            <a:prstGeom prst="rect">
              <a:avLst/>
            </a:prstGeom>
            <a:noFill/>
          </p:spPr>
          <p:txBody>
            <a:bodyPr wrap="square" rtlCol="0">
              <a:spAutoFit/>
            </a:bodyPr>
            <a:lstStyle/>
            <a:p>
              <a:pPr algn="ctr"/>
              <a:endParaRPr lang="en-US" sz="1600" i="1" dirty="0">
                <a:solidFill>
                  <a:srgbClr val="FF0000"/>
                </a:solidFill>
              </a:endParaRPr>
            </a:p>
            <a:p>
              <a:pPr algn="ctr"/>
              <a:r>
                <a:rPr lang="en-US" sz="1600" i="1" dirty="0">
                  <a:solidFill>
                    <a:srgbClr val="FF0000"/>
                  </a:solidFill>
                </a:rPr>
                <a:t>CAPITAL PROJECTS </a:t>
              </a:r>
            </a:p>
            <a:p>
              <a:pPr algn="ctr"/>
              <a:r>
                <a:rPr lang="en-US" sz="1600" i="1" dirty="0">
                  <a:solidFill>
                    <a:srgbClr val="FF0000"/>
                  </a:solidFill>
                </a:rPr>
                <a:t>$TBD</a:t>
              </a:r>
            </a:p>
            <a:p>
              <a:pPr algn="ctr"/>
              <a:endParaRPr lang="en-US" sz="1200" i="1" dirty="0">
                <a:solidFill>
                  <a:srgbClr val="FF0000"/>
                </a:solidFill>
              </a:endParaRPr>
            </a:p>
          </p:txBody>
        </p:sp>
        <p:cxnSp>
          <p:nvCxnSpPr>
            <p:cNvPr id="24" name="Straight Arrow Connector 23"/>
            <p:cNvCxnSpPr>
              <a:cxnSpLocks/>
            </p:cNvCxnSpPr>
            <p:nvPr/>
          </p:nvCxnSpPr>
          <p:spPr>
            <a:xfrm flipV="1">
              <a:off x="6746756" y="4833298"/>
              <a:ext cx="426203" cy="6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1510" name="Slide Number Placeholder 13"/>
          <p:cNvSpPr>
            <a:spLocks noGrp="1"/>
          </p:cNvSpPr>
          <p:nvPr>
            <p:ph type="sldNum" sz="quarter" idx="12"/>
          </p:nvPr>
        </p:nvSpPr>
        <p:spPr>
          <a:xfrm>
            <a:off x="8001000" y="6553201"/>
            <a:ext cx="2057400" cy="365125"/>
          </a:xfrm>
          <a:noFill/>
        </p:spPr>
        <p:txBody>
          <a:bodyPr/>
          <a:lstStyle/>
          <a:p>
            <a:fld id="{57E78C8F-0D52-4C2E-BA70-A903AD4E88AD}" type="slidenum">
              <a:rPr lang="en-US" smtClean="0"/>
              <a:pPr/>
              <a:t>18</a:t>
            </a:fld>
            <a:endParaRPr lang="en-US" dirty="0"/>
          </a:p>
        </p:txBody>
      </p:sp>
      <p:sp>
        <p:nvSpPr>
          <p:cNvPr id="21506" name="Rectangle 2"/>
          <p:cNvSpPr>
            <a:spLocks noGrp="1" noChangeArrowheads="1"/>
          </p:cNvSpPr>
          <p:nvPr>
            <p:ph type="title" idx="4294967295"/>
          </p:nvPr>
        </p:nvSpPr>
        <p:spPr>
          <a:xfrm>
            <a:off x="1266681" y="108111"/>
            <a:ext cx="9540498" cy="1466165"/>
          </a:xfrm>
        </p:spPr>
        <p:txBody>
          <a:bodyPr>
            <a:normAutofit/>
          </a:bodyPr>
          <a:lstStyle/>
          <a:p>
            <a:pPr algn="ctr"/>
            <a:r>
              <a:rPr lang="en-US" b="1" dirty="0"/>
              <a:t>FY19 Preliminary Budget Details</a:t>
            </a:r>
            <a:br>
              <a:rPr lang="en-US" dirty="0"/>
            </a:br>
            <a:r>
              <a:rPr lang="en-US" sz="1600" dirty="0"/>
              <a:t>(</a:t>
            </a:r>
            <a:r>
              <a:rPr lang="en-US" sz="1600" i="1" dirty="0"/>
              <a:t>The Numbers Behind Our Plan for FY19</a:t>
            </a:r>
            <a:r>
              <a:rPr lang="en-US" sz="1600" dirty="0"/>
              <a:t>)</a:t>
            </a:r>
          </a:p>
        </p:txBody>
      </p:sp>
      <p:sp>
        <p:nvSpPr>
          <p:cNvPr id="21508" name="Text Box 11"/>
          <p:cNvSpPr txBox="1">
            <a:spLocks noChangeArrowheads="1"/>
          </p:cNvSpPr>
          <p:nvPr/>
        </p:nvSpPr>
        <p:spPr bwMode="auto">
          <a:xfrm>
            <a:off x="8458200" y="3505201"/>
            <a:ext cx="1676400" cy="708025"/>
          </a:xfrm>
          <a:prstGeom prst="rect">
            <a:avLst/>
          </a:prstGeom>
          <a:noFill/>
          <a:ln w="9525">
            <a:noFill/>
            <a:miter lim="800000"/>
            <a:headEnd/>
            <a:tailEnd/>
          </a:ln>
        </p:spPr>
        <p:txBody>
          <a:bodyPr>
            <a:spAutoFit/>
          </a:bodyPr>
          <a:lstStyle/>
          <a:p>
            <a:pPr algn="r"/>
            <a:r>
              <a:rPr lang="en-US" b="1" dirty="0">
                <a:solidFill>
                  <a:srgbClr val="000000"/>
                </a:solidFill>
                <a:latin typeface="Perpetua" pitchFamily="18" charset="0"/>
              </a:rPr>
              <a:t>                        </a:t>
            </a:r>
          </a:p>
          <a:p>
            <a:pPr algn="r"/>
            <a:r>
              <a:rPr lang="en-US" sz="2200" b="1" dirty="0">
                <a:solidFill>
                  <a:srgbClr val="000000"/>
                </a:solidFill>
                <a:latin typeface="Arial" charset="0"/>
              </a:rPr>
              <a:t>    </a:t>
            </a:r>
          </a:p>
        </p:txBody>
      </p:sp>
      <p:sp>
        <p:nvSpPr>
          <p:cNvPr id="21509" name="Text Box 12"/>
          <p:cNvSpPr txBox="1">
            <a:spLocks noChangeArrowheads="1"/>
          </p:cNvSpPr>
          <p:nvPr/>
        </p:nvSpPr>
        <p:spPr bwMode="auto">
          <a:xfrm>
            <a:off x="10058400" y="6248400"/>
            <a:ext cx="184150" cy="304800"/>
          </a:xfrm>
          <a:prstGeom prst="rect">
            <a:avLst/>
          </a:prstGeom>
          <a:noFill/>
          <a:ln w="12700">
            <a:noFill/>
            <a:miter lim="800000"/>
            <a:headEnd/>
            <a:tailEnd/>
          </a:ln>
        </p:spPr>
        <p:txBody>
          <a:bodyPr wrap="none">
            <a:spAutoFit/>
          </a:bodyPr>
          <a:lstStyle/>
          <a:p>
            <a:endParaRPr lang="en-US" sz="1400" b="1" dirty="0">
              <a:solidFill>
                <a:srgbClr val="006B61"/>
              </a:solidFill>
              <a:latin typeface="Arial" charset="0"/>
            </a:endParaRPr>
          </a:p>
        </p:txBody>
      </p:sp>
      <p:sp>
        <p:nvSpPr>
          <p:cNvPr id="9" name="Rectangle 2"/>
          <p:cNvSpPr txBox="1">
            <a:spLocks noChangeArrowheads="1"/>
          </p:cNvSpPr>
          <p:nvPr/>
        </p:nvSpPr>
        <p:spPr>
          <a:xfrm>
            <a:off x="2144468" y="3581401"/>
            <a:ext cx="6237532" cy="213359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571500" indent="-571500">
              <a:buFont typeface="Arial" panose="020B0604020202020204" pitchFamily="34" charset="0"/>
              <a:buChar char="•"/>
            </a:pPr>
            <a:endParaRPr lang="en-US" sz="3200" dirty="0">
              <a:latin typeface="Perpetua" pitchFamily="18" charset="0"/>
            </a:endParaRPr>
          </a:p>
        </p:txBody>
      </p:sp>
      <p:sp>
        <p:nvSpPr>
          <p:cNvPr id="4" name="TextBox 3"/>
          <p:cNvSpPr txBox="1"/>
          <p:nvPr/>
        </p:nvSpPr>
        <p:spPr>
          <a:xfrm>
            <a:off x="1885415" y="3150207"/>
            <a:ext cx="1371600" cy="369332"/>
          </a:xfrm>
          <a:prstGeom prst="rect">
            <a:avLst/>
          </a:prstGeom>
          <a:noFill/>
        </p:spPr>
        <p:txBody>
          <a:bodyPr wrap="square" rtlCol="0">
            <a:spAutoFit/>
          </a:bodyPr>
          <a:lstStyle/>
          <a:p>
            <a:pPr algn="ctr"/>
            <a:r>
              <a:rPr lang="en-US" dirty="0">
                <a:latin typeface="Cambria" panose="02040503050406030204" pitchFamily="18" charset="0"/>
              </a:rPr>
              <a:t>$28.4M</a:t>
            </a:r>
          </a:p>
        </p:txBody>
      </p:sp>
      <p:sp>
        <p:nvSpPr>
          <p:cNvPr id="10" name="TextBox 9"/>
          <p:cNvSpPr txBox="1"/>
          <p:nvPr/>
        </p:nvSpPr>
        <p:spPr>
          <a:xfrm>
            <a:off x="1875935" y="4013533"/>
            <a:ext cx="1371600" cy="369332"/>
          </a:xfrm>
          <a:prstGeom prst="rect">
            <a:avLst/>
          </a:prstGeom>
          <a:noFill/>
        </p:spPr>
        <p:txBody>
          <a:bodyPr wrap="square" rtlCol="0">
            <a:spAutoFit/>
          </a:bodyPr>
          <a:lstStyle/>
          <a:p>
            <a:pPr algn="ctr"/>
            <a:r>
              <a:rPr lang="en-US" dirty="0">
                <a:latin typeface="Cambria" panose="02040503050406030204" pitchFamily="18" charset="0"/>
              </a:rPr>
              <a:t>$13.4M</a:t>
            </a:r>
          </a:p>
        </p:txBody>
      </p:sp>
      <p:sp>
        <p:nvSpPr>
          <p:cNvPr id="11" name="TextBox 10"/>
          <p:cNvSpPr txBox="1"/>
          <p:nvPr/>
        </p:nvSpPr>
        <p:spPr>
          <a:xfrm>
            <a:off x="1926640" y="4796444"/>
            <a:ext cx="1371600" cy="369332"/>
          </a:xfrm>
          <a:prstGeom prst="rect">
            <a:avLst/>
          </a:prstGeom>
          <a:noFill/>
        </p:spPr>
        <p:txBody>
          <a:bodyPr wrap="square" rtlCol="0">
            <a:spAutoFit/>
          </a:bodyPr>
          <a:lstStyle/>
          <a:p>
            <a:pPr algn="ctr"/>
            <a:r>
              <a:rPr lang="en-US" dirty="0">
                <a:latin typeface="Cambria" panose="02040503050406030204" pitchFamily="18" charset="0"/>
              </a:rPr>
              <a:t>$0.4M</a:t>
            </a:r>
          </a:p>
        </p:txBody>
      </p:sp>
      <p:sp>
        <p:nvSpPr>
          <p:cNvPr id="12" name="TextBox 11"/>
          <p:cNvSpPr txBox="1"/>
          <p:nvPr/>
        </p:nvSpPr>
        <p:spPr>
          <a:xfrm>
            <a:off x="4983351" y="1667444"/>
            <a:ext cx="1371600" cy="369332"/>
          </a:xfrm>
          <a:prstGeom prst="rect">
            <a:avLst/>
          </a:prstGeom>
          <a:noFill/>
        </p:spPr>
        <p:txBody>
          <a:bodyPr wrap="square" rtlCol="0">
            <a:spAutoFit/>
          </a:bodyPr>
          <a:lstStyle/>
          <a:p>
            <a:pPr algn="ctr"/>
            <a:r>
              <a:rPr lang="en-US" dirty="0">
                <a:latin typeface="Cambria" panose="02040503050406030204" pitchFamily="18" charset="0"/>
              </a:rPr>
              <a:t>$46.7M</a:t>
            </a:r>
          </a:p>
        </p:txBody>
      </p:sp>
      <p:sp>
        <p:nvSpPr>
          <p:cNvPr id="13" name="TextBox 12"/>
          <p:cNvSpPr txBox="1"/>
          <p:nvPr/>
        </p:nvSpPr>
        <p:spPr>
          <a:xfrm>
            <a:off x="6228814" y="3551004"/>
            <a:ext cx="1371600" cy="369332"/>
          </a:xfrm>
          <a:prstGeom prst="rect">
            <a:avLst/>
          </a:prstGeom>
          <a:noFill/>
        </p:spPr>
        <p:txBody>
          <a:bodyPr wrap="square" rtlCol="0">
            <a:spAutoFit/>
          </a:bodyPr>
          <a:lstStyle/>
          <a:p>
            <a:pPr algn="ctr"/>
            <a:r>
              <a:rPr lang="en-US" dirty="0">
                <a:latin typeface="Cambria" panose="02040503050406030204" pitchFamily="18" charset="0"/>
              </a:rPr>
              <a:t>$3.9M</a:t>
            </a:r>
          </a:p>
        </p:txBody>
      </p:sp>
      <p:sp>
        <p:nvSpPr>
          <p:cNvPr id="14" name="TextBox 13"/>
          <p:cNvSpPr txBox="1"/>
          <p:nvPr/>
        </p:nvSpPr>
        <p:spPr>
          <a:xfrm>
            <a:off x="8448720" y="3935893"/>
            <a:ext cx="1371600" cy="369332"/>
          </a:xfrm>
          <a:prstGeom prst="rect">
            <a:avLst/>
          </a:prstGeom>
          <a:noFill/>
        </p:spPr>
        <p:txBody>
          <a:bodyPr wrap="square" rtlCol="0">
            <a:spAutoFit/>
          </a:bodyPr>
          <a:lstStyle/>
          <a:p>
            <a:pPr algn="ctr"/>
            <a:r>
              <a:rPr lang="en-US" dirty="0">
                <a:latin typeface="Cambria" panose="02040503050406030204" pitchFamily="18" charset="0"/>
              </a:rPr>
              <a:t>$.6M</a:t>
            </a:r>
          </a:p>
        </p:txBody>
      </p:sp>
      <p:sp>
        <p:nvSpPr>
          <p:cNvPr id="15" name="TextBox 14"/>
          <p:cNvSpPr txBox="1"/>
          <p:nvPr/>
        </p:nvSpPr>
        <p:spPr>
          <a:xfrm>
            <a:off x="1564640" y="5152446"/>
            <a:ext cx="7980680" cy="156966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latin typeface="Cambria" panose="02040503050406030204" pitchFamily="18" charset="0"/>
            </a:endParaRPr>
          </a:p>
          <a:p>
            <a:pPr marL="285750" indent="-285750">
              <a:buFont typeface="Arial" panose="020B0604020202020204" pitchFamily="34" charset="0"/>
              <a:buChar char="•"/>
            </a:pPr>
            <a:r>
              <a:rPr lang="en-US" sz="1600" dirty="0">
                <a:latin typeface="Cambria" panose="02040503050406030204" pitchFamily="18" charset="0"/>
              </a:rPr>
              <a:t>General Fund FY19 Revenue Budget of $28.4M </a:t>
            </a:r>
          </a:p>
          <a:p>
            <a:pPr marL="285750" indent="-285750">
              <a:buFont typeface="Arial" panose="020B0604020202020204" pitchFamily="34" charset="0"/>
              <a:buChar char="•"/>
            </a:pPr>
            <a:r>
              <a:rPr lang="en-US" sz="1600" dirty="0">
                <a:latin typeface="Cambria" panose="02040503050406030204" pitchFamily="18" charset="0"/>
              </a:rPr>
              <a:t>General Fund FY19 Expense Budget of $30.1M </a:t>
            </a:r>
          </a:p>
          <a:p>
            <a:pPr marL="285750" indent="-285750">
              <a:buFont typeface="Arial" panose="020B0604020202020204" pitchFamily="34" charset="0"/>
              <a:buChar char="•"/>
            </a:pPr>
            <a:r>
              <a:rPr lang="en-US" sz="1600" dirty="0">
                <a:latin typeface="Cambria" panose="02040503050406030204" pitchFamily="18" charset="0"/>
              </a:rPr>
              <a:t>Budgeted FY19 Net Expense of ($1.7 M) </a:t>
            </a:r>
          </a:p>
          <a:p>
            <a:pPr marL="285750" indent="-285750">
              <a:buFont typeface="Arial" panose="020B0604020202020204" pitchFamily="34" charset="0"/>
              <a:buChar char="•"/>
            </a:pPr>
            <a:r>
              <a:rPr lang="en-US" sz="1600" dirty="0">
                <a:latin typeface="Cambria" panose="02040503050406030204" pitchFamily="18" charset="0"/>
              </a:rPr>
              <a:t>Support from Net Assets of $1.7 M</a:t>
            </a:r>
          </a:p>
          <a:p>
            <a:pPr marL="285750" indent="-285750">
              <a:buFont typeface="Arial" panose="020B0604020202020204" pitchFamily="34" charset="0"/>
              <a:buChar char="•"/>
            </a:pPr>
            <a:r>
              <a:rPr lang="en-US" sz="1600" dirty="0">
                <a:latin typeface="Cambria" panose="02040503050406030204" pitchFamily="18" charset="0"/>
              </a:rPr>
              <a:t>General Fund Net Revenue of $0</a:t>
            </a:r>
          </a:p>
        </p:txBody>
      </p:sp>
      <p:sp>
        <p:nvSpPr>
          <p:cNvPr id="17" name="Slide Number Placeholder 13"/>
          <p:cNvSpPr txBox="1">
            <a:spLocks/>
          </p:cNvSpPr>
          <p:nvPr/>
        </p:nvSpPr>
        <p:spPr>
          <a:xfrm>
            <a:off x="10058400" y="6553201"/>
            <a:ext cx="2057400" cy="365125"/>
          </a:xfrm>
          <a:prstGeom prst="rect">
            <a:avLst/>
          </a:prstGeom>
          <a:no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E78C8F-0D52-4C2E-BA70-A903AD4E88AD}" type="slidenum">
              <a:rPr lang="en-US" smtClean="0"/>
              <a:pPr/>
              <a:t>18</a:t>
            </a:fld>
            <a:endParaRPr lang="en-US" dirty="0"/>
          </a:p>
        </p:txBody>
      </p:sp>
    </p:spTree>
    <p:extLst>
      <p:ext uri="{BB962C8B-B14F-4D97-AF65-F5344CB8AC3E}">
        <p14:creationId xmlns:p14="http://schemas.microsoft.com/office/powerpoint/2010/main" val="3605093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8908F9D-9859-43E8-903B-22B574992D1E}"/>
              </a:ext>
            </a:extLst>
          </p:cNvPr>
          <p:cNvSpPr/>
          <p:nvPr/>
        </p:nvSpPr>
        <p:spPr bwMode="auto">
          <a:xfrm>
            <a:off x="2532185" y="5943600"/>
            <a:ext cx="7447084" cy="685800"/>
          </a:xfrm>
          <a:prstGeom prst="rect">
            <a:avLst/>
          </a:prstGeom>
          <a:solidFill>
            <a:schemeClr val="bg1">
              <a:lumMod val="75000"/>
            </a:schemeClr>
          </a:solidFill>
          <a:ln w="12700" cap="flat" cmpd="sng" algn="ctr">
            <a:noFill/>
            <a:prstDash val="solid"/>
            <a:round/>
            <a:headEnd type="none" w="med" len="med"/>
            <a:tailEnd type="none" w="med" len="med"/>
          </a:ln>
          <a:effectLst/>
        </p:spPr>
        <p:txBody>
          <a:bodyPr lIns="0" tIns="0" rIns="0" bIns="0" anchor="ctr"/>
          <a:lstStyle/>
          <a:p>
            <a:pPr algn="ctr">
              <a:defRPr/>
            </a:pPr>
            <a:r>
              <a:rPr lang="en-US" i="1" dirty="0">
                <a:latin typeface="Cambria" panose="02040503050406030204" pitchFamily="18" charset="0"/>
              </a:rPr>
              <a:t>Net Assets is the difference between what we have and what we owe</a:t>
            </a:r>
          </a:p>
        </p:txBody>
      </p:sp>
      <p:sp>
        <p:nvSpPr>
          <p:cNvPr id="7171" name="TextBox 6">
            <a:extLst>
              <a:ext uri="{FF2B5EF4-FFF2-40B4-BE49-F238E27FC236}">
                <a16:creationId xmlns:a16="http://schemas.microsoft.com/office/drawing/2014/main" id="{34AE1AD2-E842-4557-A4E1-0315E532B369}"/>
              </a:ext>
            </a:extLst>
          </p:cNvPr>
          <p:cNvSpPr txBox="1">
            <a:spLocks noChangeArrowheads="1"/>
          </p:cNvSpPr>
          <p:nvPr/>
        </p:nvSpPr>
        <p:spPr bwMode="auto">
          <a:xfrm>
            <a:off x="9372600" y="2233614"/>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$39.9M</a:t>
            </a:r>
          </a:p>
          <a:p>
            <a:pPr algn="ctr"/>
            <a:r>
              <a:rPr lang="en-US" altLang="en-US" dirty="0">
                <a:latin typeface="Cambria" panose="02040503050406030204" pitchFamily="18" charset="0"/>
              </a:rPr>
              <a:t>(55% of Assets)</a:t>
            </a:r>
          </a:p>
        </p:txBody>
      </p:sp>
      <p:sp>
        <p:nvSpPr>
          <p:cNvPr id="7172" name="TextBox 19">
            <a:extLst>
              <a:ext uri="{FF2B5EF4-FFF2-40B4-BE49-F238E27FC236}">
                <a16:creationId xmlns:a16="http://schemas.microsoft.com/office/drawing/2014/main" id="{D929A87C-A549-4DF2-A687-203C5C312991}"/>
              </a:ext>
            </a:extLst>
          </p:cNvPr>
          <p:cNvSpPr txBox="1">
            <a:spLocks noChangeArrowheads="1"/>
          </p:cNvSpPr>
          <p:nvPr/>
        </p:nvSpPr>
        <p:spPr bwMode="auto">
          <a:xfrm>
            <a:off x="9448800" y="4291014"/>
            <a:ext cx="1066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$32.6M</a:t>
            </a:r>
          </a:p>
          <a:p>
            <a:pPr algn="ctr"/>
            <a:r>
              <a:rPr lang="en-US" altLang="en-US" dirty="0">
                <a:latin typeface="Cambria" panose="02040503050406030204" pitchFamily="18" charset="0"/>
              </a:rPr>
              <a:t>(45% of Assets)</a:t>
            </a:r>
          </a:p>
        </p:txBody>
      </p:sp>
      <p:sp>
        <p:nvSpPr>
          <p:cNvPr id="7173" name="TextBox 20">
            <a:extLst>
              <a:ext uri="{FF2B5EF4-FFF2-40B4-BE49-F238E27FC236}">
                <a16:creationId xmlns:a16="http://schemas.microsoft.com/office/drawing/2014/main" id="{2A43AD44-DC94-4496-BD10-5AC3642120D8}"/>
              </a:ext>
            </a:extLst>
          </p:cNvPr>
          <p:cNvSpPr txBox="1">
            <a:spLocks noChangeArrowheads="1"/>
          </p:cNvSpPr>
          <p:nvPr/>
        </p:nvSpPr>
        <p:spPr bwMode="auto">
          <a:xfrm>
            <a:off x="2133600" y="3059114"/>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$72.5M</a:t>
            </a:r>
          </a:p>
          <a:p>
            <a:pPr algn="ctr"/>
            <a:endParaRPr lang="en-US" altLang="en-US" dirty="0"/>
          </a:p>
        </p:txBody>
      </p:sp>
      <p:cxnSp>
        <p:nvCxnSpPr>
          <p:cNvPr id="7174" name="Straight Connector 26">
            <a:extLst>
              <a:ext uri="{FF2B5EF4-FFF2-40B4-BE49-F238E27FC236}">
                <a16:creationId xmlns:a16="http://schemas.microsoft.com/office/drawing/2014/main" id="{82419C8A-043F-4ABA-8013-45FEF10FD241}"/>
              </a:ext>
            </a:extLst>
          </p:cNvPr>
          <p:cNvCxnSpPr>
            <a:cxnSpLocks noChangeShapeType="1"/>
          </p:cNvCxnSpPr>
          <p:nvPr/>
        </p:nvCxnSpPr>
        <p:spPr bwMode="auto">
          <a:xfrm>
            <a:off x="3946526" y="1328738"/>
            <a:ext cx="4454525" cy="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75" name="Straight Connector 27">
            <a:extLst>
              <a:ext uri="{FF2B5EF4-FFF2-40B4-BE49-F238E27FC236}">
                <a16:creationId xmlns:a16="http://schemas.microsoft.com/office/drawing/2014/main" id="{FB85AAA0-7F84-4F83-8B8D-E7B491D4557E}"/>
              </a:ext>
            </a:extLst>
          </p:cNvPr>
          <p:cNvCxnSpPr>
            <a:cxnSpLocks/>
          </p:cNvCxnSpPr>
          <p:nvPr/>
        </p:nvCxnSpPr>
        <p:spPr bwMode="auto">
          <a:xfrm>
            <a:off x="6015039" y="685800"/>
            <a:ext cx="122237" cy="5105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nvGrpSpPr>
          <p:cNvPr id="7176" name="Group 18">
            <a:extLst>
              <a:ext uri="{FF2B5EF4-FFF2-40B4-BE49-F238E27FC236}">
                <a16:creationId xmlns:a16="http://schemas.microsoft.com/office/drawing/2014/main" id="{14B96BC6-4842-4B92-B374-C5CDA3CE7497}"/>
              </a:ext>
            </a:extLst>
          </p:cNvPr>
          <p:cNvGrpSpPr>
            <a:grpSpLocks/>
          </p:cNvGrpSpPr>
          <p:nvPr/>
        </p:nvGrpSpPr>
        <p:grpSpPr bwMode="auto">
          <a:xfrm>
            <a:off x="2667000" y="1328739"/>
            <a:ext cx="3429000" cy="4141787"/>
            <a:chOff x="1143000" y="1328510"/>
            <a:chExt cx="3429000" cy="4141307"/>
          </a:xfrm>
        </p:grpSpPr>
        <p:grpSp>
          <p:nvGrpSpPr>
            <p:cNvPr id="7195" name="Group 28">
              <a:extLst>
                <a:ext uri="{FF2B5EF4-FFF2-40B4-BE49-F238E27FC236}">
                  <a16:creationId xmlns:a16="http://schemas.microsoft.com/office/drawing/2014/main" id="{76F428B8-E108-413B-AEEC-625F2DB6E901}"/>
                </a:ext>
              </a:extLst>
            </p:cNvPr>
            <p:cNvGrpSpPr>
              <a:grpSpLocks/>
            </p:cNvGrpSpPr>
            <p:nvPr/>
          </p:nvGrpSpPr>
          <p:grpSpPr bwMode="auto">
            <a:xfrm>
              <a:off x="1295400" y="1328510"/>
              <a:ext cx="3223453" cy="3929290"/>
              <a:chOff x="3886200" y="3352800"/>
              <a:chExt cx="1828800" cy="1676400"/>
            </a:xfrm>
          </p:grpSpPr>
          <p:cxnSp>
            <p:nvCxnSpPr>
              <p:cNvPr id="7197" name="Straight Connector 35">
                <a:extLst>
                  <a:ext uri="{FF2B5EF4-FFF2-40B4-BE49-F238E27FC236}">
                    <a16:creationId xmlns:a16="http://schemas.microsoft.com/office/drawing/2014/main" id="{C65EE255-AA30-4026-9B9D-EB14A3C96197}"/>
                  </a:ext>
                </a:extLst>
              </p:cNvPr>
              <p:cNvCxnSpPr>
                <a:cxnSpLocks noChangeShapeType="1"/>
              </p:cNvCxnSpPr>
              <p:nvPr/>
            </p:nvCxnSpPr>
            <p:spPr bwMode="auto">
              <a:xfrm>
                <a:off x="48006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98" name="Straight Connector 36">
                <a:extLst>
                  <a:ext uri="{FF2B5EF4-FFF2-40B4-BE49-F238E27FC236}">
                    <a16:creationId xmlns:a16="http://schemas.microsoft.com/office/drawing/2014/main" id="{EC4AA8E6-55F7-472D-9529-AE4F08BCECC9}"/>
                  </a:ext>
                </a:extLst>
              </p:cNvPr>
              <p:cNvCxnSpPr>
                <a:cxnSpLocks/>
              </p:cNvCxnSpPr>
              <p:nvPr/>
            </p:nvCxnSpPr>
            <p:spPr bwMode="auto">
              <a:xfrm flipV="1">
                <a:off x="38862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sp>
          <p:nvSpPr>
            <p:cNvPr id="7196" name="Oval 30">
              <a:extLst>
                <a:ext uri="{FF2B5EF4-FFF2-40B4-BE49-F238E27FC236}">
                  <a16:creationId xmlns:a16="http://schemas.microsoft.com/office/drawing/2014/main" id="{E4915FA2-A641-4A26-BC0A-E8D9BDDCB9D6}"/>
                </a:ext>
              </a:extLst>
            </p:cNvPr>
            <p:cNvSpPr>
              <a:spLocks noChangeArrowheads="1"/>
            </p:cNvSpPr>
            <p:nvPr/>
          </p:nvSpPr>
          <p:spPr bwMode="auto">
            <a:xfrm>
              <a:off x="1143000" y="5175938"/>
              <a:ext cx="3429000" cy="293879"/>
            </a:xfrm>
            <a:prstGeom prst="ellipse">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grpSp>
      <p:cxnSp>
        <p:nvCxnSpPr>
          <p:cNvPr id="7177" name="Straight Connector 32">
            <a:extLst>
              <a:ext uri="{FF2B5EF4-FFF2-40B4-BE49-F238E27FC236}">
                <a16:creationId xmlns:a16="http://schemas.microsoft.com/office/drawing/2014/main" id="{AA27F4A4-DBB2-4CE3-A5BA-9895144F9846}"/>
              </a:ext>
            </a:extLst>
          </p:cNvPr>
          <p:cNvCxnSpPr>
            <a:cxnSpLocks/>
          </p:cNvCxnSpPr>
          <p:nvPr/>
        </p:nvCxnSpPr>
        <p:spPr bwMode="auto">
          <a:xfrm>
            <a:off x="4662488" y="5791200"/>
            <a:ext cx="3022600" cy="0"/>
          </a:xfrm>
          <a:prstGeom prst="line">
            <a:avLst/>
          </a:prstGeom>
          <a:noFill/>
          <a:ln w="76200" algn="ctr">
            <a:solidFill>
              <a:schemeClr val="tx1"/>
            </a:solidFill>
            <a:round/>
            <a:headEnd/>
            <a:tailEnd/>
          </a:ln>
          <a:extLst>
            <a:ext uri="{909E8E84-426E-40DD-AFC4-6F175D3DCCD1}">
              <a14:hiddenFill xmlns:a14="http://schemas.microsoft.com/office/drawing/2010/main">
                <a:noFill/>
              </a14:hiddenFill>
            </a:ext>
          </a:extLst>
        </p:spPr>
      </p:cxnSp>
      <p:grpSp>
        <p:nvGrpSpPr>
          <p:cNvPr id="7178" name="Group 16">
            <a:extLst>
              <a:ext uri="{FF2B5EF4-FFF2-40B4-BE49-F238E27FC236}">
                <a16:creationId xmlns:a16="http://schemas.microsoft.com/office/drawing/2014/main" id="{9C92CC7B-998E-41A4-93D3-FCD74C02BEE9}"/>
              </a:ext>
            </a:extLst>
          </p:cNvPr>
          <p:cNvGrpSpPr>
            <a:grpSpLocks/>
          </p:cNvGrpSpPr>
          <p:nvPr/>
        </p:nvGrpSpPr>
        <p:grpSpPr bwMode="auto">
          <a:xfrm>
            <a:off x="3276600" y="1524000"/>
            <a:ext cx="2438400" cy="3657600"/>
            <a:chOff x="1905000" y="1905000"/>
            <a:chExt cx="2438400" cy="3657600"/>
          </a:xfrm>
        </p:grpSpPr>
        <p:sp>
          <p:nvSpPr>
            <p:cNvPr id="7192" name="Rectangle 1">
              <a:extLst>
                <a:ext uri="{FF2B5EF4-FFF2-40B4-BE49-F238E27FC236}">
                  <a16:creationId xmlns:a16="http://schemas.microsoft.com/office/drawing/2014/main" id="{434D8E74-21F3-47C1-9323-5DBCDAF14CED}"/>
                </a:ext>
              </a:extLst>
            </p:cNvPr>
            <p:cNvSpPr>
              <a:spLocks noChangeArrowheads="1"/>
            </p:cNvSpPr>
            <p:nvPr/>
          </p:nvSpPr>
          <p:spPr bwMode="auto">
            <a:xfrm>
              <a:off x="1905000" y="1905000"/>
              <a:ext cx="2438400" cy="3657600"/>
            </a:xfrm>
            <a:prstGeom prst="rect">
              <a:avLst/>
            </a:prstGeom>
            <a:solidFill>
              <a:srgbClr val="00B0F0"/>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93" name="TextBox 3">
              <a:extLst>
                <a:ext uri="{FF2B5EF4-FFF2-40B4-BE49-F238E27FC236}">
                  <a16:creationId xmlns:a16="http://schemas.microsoft.com/office/drawing/2014/main" id="{D247A0A6-6A9F-49EF-BC62-38A7F9285A7B}"/>
                </a:ext>
              </a:extLst>
            </p:cNvPr>
            <p:cNvSpPr txBox="1">
              <a:spLocks noChangeArrowheads="1"/>
            </p:cNvSpPr>
            <p:nvPr/>
          </p:nvSpPr>
          <p:spPr bwMode="auto">
            <a:xfrm>
              <a:off x="2209800" y="1981200"/>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ASSETS</a:t>
              </a:r>
            </a:p>
            <a:p>
              <a:pPr algn="ctr"/>
              <a:r>
                <a:rPr lang="en-US" altLang="en-US" i="1" dirty="0">
                  <a:latin typeface="Cambria" panose="02040503050406030204" pitchFamily="18" charset="0"/>
                </a:rPr>
                <a:t>“What We Have”</a:t>
              </a:r>
            </a:p>
          </p:txBody>
        </p:sp>
        <p:sp>
          <p:nvSpPr>
            <p:cNvPr id="7194" name="TextBox 12">
              <a:extLst>
                <a:ext uri="{FF2B5EF4-FFF2-40B4-BE49-F238E27FC236}">
                  <a16:creationId xmlns:a16="http://schemas.microsoft.com/office/drawing/2014/main" id="{60AC6B3E-7E15-4976-8042-6C2AE4DAE463}"/>
                </a:ext>
              </a:extLst>
            </p:cNvPr>
            <p:cNvSpPr txBox="1">
              <a:spLocks noChangeArrowheads="1"/>
            </p:cNvSpPr>
            <p:nvPr/>
          </p:nvSpPr>
          <p:spPr bwMode="auto">
            <a:xfrm>
              <a:off x="1981200" y="2667000"/>
              <a:ext cx="1905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90000"/>
                </a:spcBef>
                <a:buChar char="•"/>
                <a:defRPr sz="3200" b="1">
                  <a:solidFill>
                    <a:schemeClr val="tx1"/>
                  </a:solidFill>
                  <a:latin typeface="Arial" panose="020B0604020202020204" pitchFamily="34" charset="0"/>
                </a:defRPr>
              </a:lvl1pPr>
              <a:lvl2pPr marL="742950" indent="-285750">
                <a:lnSpc>
                  <a:spcPct val="90000"/>
                </a:lnSpc>
                <a:spcBef>
                  <a:spcPct val="30000"/>
                </a:spcBef>
                <a:buSzPct val="100000"/>
                <a:buChar char="–"/>
                <a:defRPr sz="1600">
                  <a:solidFill>
                    <a:schemeClr val="tx1"/>
                  </a:solidFill>
                  <a:latin typeface="Arial" panose="020B0604020202020204" pitchFamily="34" charset="0"/>
                </a:defRPr>
              </a:lvl2pPr>
              <a:lvl3pPr marL="1143000" indent="-228600">
                <a:lnSpc>
                  <a:spcPct val="90000"/>
                </a:lnSpc>
                <a:spcBef>
                  <a:spcPct val="30000"/>
                </a:spcBef>
                <a:buSzPct val="100000"/>
                <a:buChar char="•"/>
                <a:defRPr sz="1600">
                  <a:solidFill>
                    <a:schemeClr val="tx1"/>
                  </a:solidFill>
                  <a:latin typeface="Arial" panose="020B0604020202020204" pitchFamily="34" charset="0"/>
                </a:defRPr>
              </a:lvl3pPr>
              <a:lvl4pPr marL="1600200" indent="-228600">
                <a:lnSpc>
                  <a:spcPct val="90000"/>
                </a:lnSpc>
                <a:spcBef>
                  <a:spcPct val="30000"/>
                </a:spcBef>
                <a:buSzPct val="100000"/>
                <a:buChar char="-"/>
                <a:defRPr sz="1400">
                  <a:solidFill>
                    <a:schemeClr val="tx1"/>
                  </a:solidFill>
                  <a:latin typeface="Arial" panose="020B0604020202020204" pitchFamily="34" charset="0"/>
                </a:defRPr>
              </a:lvl4pPr>
              <a:lvl5pPr marL="2057400" indent="-228600">
                <a:lnSpc>
                  <a:spcPct val="90000"/>
                </a:lnSpc>
                <a:spcBef>
                  <a:spcPct val="30000"/>
                </a:spcBef>
                <a:buSzPct val="10000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9pPr>
            </a:lstStyle>
            <a:p>
              <a:pPr>
                <a:lnSpc>
                  <a:spcPct val="100000"/>
                </a:lnSpc>
                <a:spcBef>
                  <a:spcPct val="0"/>
                </a:spcBef>
              </a:pPr>
              <a:r>
                <a:rPr lang="en-US" altLang="en-US" sz="1400" dirty="0">
                  <a:latin typeface="Cambria" panose="02040503050406030204" pitchFamily="18" charset="0"/>
                </a:rPr>
                <a:t>Cash</a:t>
              </a:r>
            </a:p>
            <a:p>
              <a:pPr>
                <a:lnSpc>
                  <a:spcPct val="100000"/>
                </a:lnSpc>
                <a:spcBef>
                  <a:spcPct val="0"/>
                </a:spcBef>
              </a:pPr>
              <a:r>
                <a:rPr lang="en-US" altLang="en-US" sz="1400" dirty="0">
                  <a:latin typeface="Cambria" panose="02040503050406030204" pitchFamily="18" charset="0"/>
                </a:rPr>
                <a:t>Accounts Receivable</a:t>
              </a:r>
            </a:p>
            <a:p>
              <a:pPr>
                <a:lnSpc>
                  <a:spcPct val="100000"/>
                </a:lnSpc>
                <a:spcBef>
                  <a:spcPct val="0"/>
                </a:spcBef>
              </a:pPr>
              <a:r>
                <a:rPr lang="en-US" altLang="en-US" sz="1400" dirty="0">
                  <a:latin typeface="Cambria" panose="02040503050406030204" pitchFamily="18" charset="0"/>
                </a:rPr>
                <a:t>Inventory</a:t>
              </a:r>
            </a:p>
            <a:p>
              <a:pPr>
                <a:lnSpc>
                  <a:spcPct val="100000"/>
                </a:lnSpc>
                <a:spcBef>
                  <a:spcPct val="0"/>
                </a:spcBef>
              </a:pPr>
              <a:r>
                <a:rPr lang="en-US" altLang="en-US" sz="1400" dirty="0">
                  <a:latin typeface="Cambria" panose="02040503050406030204" pitchFamily="18" charset="0"/>
                </a:rPr>
                <a:t>Investments</a:t>
              </a:r>
            </a:p>
            <a:p>
              <a:pPr>
                <a:lnSpc>
                  <a:spcPct val="100000"/>
                </a:lnSpc>
                <a:spcBef>
                  <a:spcPct val="0"/>
                </a:spcBef>
              </a:pPr>
              <a:r>
                <a:rPr lang="en-US" altLang="en-US" sz="1400" dirty="0">
                  <a:latin typeface="Cambria" panose="02040503050406030204" pitchFamily="18" charset="0"/>
                </a:rPr>
                <a:t>Land</a:t>
              </a:r>
            </a:p>
          </p:txBody>
        </p:sp>
      </p:grpSp>
      <p:grpSp>
        <p:nvGrpSpPr>
          <p:cNvPr id="7179" name="Group 39">
            <a:extLst>
              <a:ext uri="{FF2B5EF4-FFF2-40B4-BE49-F238E27FC236}">
                <a16:creationId xmlns:a16="http://schemas.microsoft.com/office/drawing/2014/main" id="{F51B3767-2300-4187-B5E6-D74ADE8CE9CD}"/>
              </a:ext>
            </a:extLst>
          </p:cNvPr>
          <p:cNvGrpSpPr>
            <a:grpSpLocks/>
          </p:cNvGrpSpPr>
          <p:nvPr/>
        </p:nvGrpSpPr>
        <p:grpSpPr bwMode="auto">
          <a:xfrm>
            <a:off x="6172200" y="1344614"/>
            <a:ext cx="3429000" cy="4141787"/>
            <a:chOff x="1143000" y="1328510"/>
            <a:chExt cx="3429000" cy="4141307"/>
          </a:xfrm>
        </p:grpSpPr>
        <p:grpSp>
          <p:nvGrpSpPr>
            <p:cNvPr id="7188" name="Group 40">
              <a:extLst>
                <a:ext uri="{FF2B5EF4-FFF2-40B4-BE49-F238E27FC236}">
                  <a16:creationId xmlns:a16="http://schemas.microsoft.com/office/drawing/2014/main" id="{651BA6B5-532B-4F8D-9FDA-822100DFC184}"/>
                </a:ext>
              </a:extLst>
            </p:cNvPr>
            <p:cNvGrpSpPr>
              <a:grpSpLocks/>
            </p:cNvGrpSpPr>
            <p:nvPr/>
          </p:nvGrpSpPr>
          <p:grpSpPr bwMode="auto">
            <a:xfrm>
              <a:off x="1295400" y="1328510"/>
              <a:ext cx="3223453" cy="3929290"/>
              <a:chOff x="3886200" y="3352800"/>
              <a:chExt cx="1828800" cy="1676400"/>
            </a:xfrm>
          </p:grpSpPr>
          <p:cxnSp>
            <p:nvCxnSpPr>
              <p:cNvPr id="7190" name="Straight Connector 42">
                <a:extLst>
                  <a:ext uri="{FF2B5EF4-FFF2-40B4-BE49-F238E27FC236}">
                    <a16:creationId xmlns:a16="http://schemas.microsoft.com/office/drawing/2014/main" id="{5D533A45-F950-4DDC-906C-3D114AB639C0}"/>
                  </a:ext>
                </a:extLst>
              </p:cNvPr>
              <p:cNvCxnSpPr>
                <a:cxnSpLocks noChangeShapeType="1"/>
              </p:cNvCxnSpPr>
              <p:nvPr/>
            </p:nvCxnSpPr>
            <p:spPr bwMode="auto">
              <a:xfrm>
                <a:off x="48006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cxnSp>
            <p:nvCxnSpPr>
              <p:cNvPr id="7191" name="Straight Connector 43">
                <a:extLst>
                  <a:ext uri="{FF2B5EF4-FFF2-40B4-BE49-F238E27FC236}">
                    <a16:creationId xmlns:a16="http://schemas.microsoft.com/office/drawing/2014/main" id="{8FE521D9-B1EE-4EB7-9BFE-0EE2D64AEBDE}"/>
                  </a:ext>
                </a:extLst>
              </p:cNvPr>
              <p:cNvCxnSpPr>
                <a:cxnSpLocks/>
              </p:cNvCxnSpPr>
              <p:nvPr/>
            </p:nvCxnSpPr>
            <p:spPr bwMode="auto">
              <a:xfrm flipV="1">
                <a:off x="3886200" y="3352800"/>
                <a:ext cx="914400" cy="1676400"/>
              </a:xfrm>
              <a:prstGeom prst="line">
                <a:avLst/>
              </a:prstGeom>
              <a:noFill/>
              <a:ln w="50800" algn="ctr">
                <a:solidFill>
                  <a:schemeClr val="tx1"/>
                </a:solidFill>
                <a:round/>
                <a:headEnd/>
                <a:tailEnd/>
              </a:ln>
              <a:extLst>
                <a:ext uri="{909E8E84-426E-40DD-AFC4-6F175D3DCCD1}">
                  <a14:hiddenFill xmlns:a14="http://schemas.microsoft.com/office/drawing/2010/main">
                    <a:noFill/>
                  </a14:hiddenFill>
                </a:ext>
              </a:extLst>
            </p:spPr>
          </p:cxnSp>
        </p:grpSp>
        <p:sp>
          <p:nvSpPr>
            <p:cNvPr id="7189" name="Oval 41">
              <a:extLst>
                <a:ext uri="{FF2B5EF4-FFF2-40B4-BE49-F238E27FC236}">
                  <a16:creationId xmlns:a16="http://schemas.microsoft.com/office/drawing/2014/main" id="{8D9E3B68-CBD4-4471-8673-806324659299}"/>
                </a:ext>
              </a:extLst>
            </p:cNvPr>
            <p:cNvSpPr>
              <a:spLocks noChangeArrowheads="1"/>
            </p:cNvSpPr>
            <p:nvPr/>
          </p:nvSpPr>
          <p:spPr bwMode="auto">
            <a:xfrm>
              <a:off x="1143000" y="5175938"/>
              <a:ext cx="3429000" cy="293879"/>
            </a:xfrm>
            <a:prstGeom prst="ellipse">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grpSp>
      <p:grpSp>
        <p:nvGrpSpPr>
          <p:cNvPr id="7180" name="Group 11">
            <a:extLst>
              <a:ext uri="{FF2B5EF4-FFF2-40B4-BE49-F238E27FC236}">
                <a16:creationId xmlns:a16="http://schemas.microsoft.com/office/drawing/2014/main" id="{8EC1DDEA-10C2-4A9F-AAEA-570075F5A22C}"/>
              </a:ext>
            </a:extLst>
          </p:cNvPr>
          <p:cNvGrpSpPr>
            <a:grpSpLocks/>
          </p:cNvGrpSpPr>
          <p:nvPr/>
        </p:nvGrpSpPr>
        <p:grpSpPr bwMode="auto">
          <a:xfrm>
            <a:off x="6781800" y="1524000"/>
            <a:ext cx="2438400" cy="3656908"/>
            <a:chOff x="4419600" y="1905000"/>
            <a:chExt cx="2438400" cy="3657600"/>
          </a:xfrm>
        </p:grpSpPr>
        <p:sp>
          <p:nvSpPr>
            <p:cNvPr id="7183" name="Rectangle 8">
              <a:extLst>
                <a:ext uri="{FF2B5EF4-FFF2-40B4-BE49-F238E27FC236}">
                  <a16:creationId xmlns:a16="http://schemas.microsoft.com/office/drawing/2014/main" id="{C74B4F1C-20E2-4B85-9814-0DC344AF95F3}"/>
                </a:ext>
              </a:extLst>
            </p:cNvPr>
            <p:cNvSpPr>
              <a:spLocks noChangeArrowheads="1"/>
            </p:cNvSpPr>
            <p:nvPr/>
          </p:nvSpPr>
          <p:spPr bwMode="auto">
            <a:xfrm>
              <a:off x="4419600" y="3733800"/>
              <a:ext cx="2438400" cy="1828800"/>
            </a:xfrm>
            <a:prstGeom prst="rect">
              <a:avLst/>
            </a:prstGeom>
            <a:solidFill>
              <a:srgbClr val="FF0000"/>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84" name="Rectangle 9">
              <a:extLst>
                <a:ext uri="{FF2B5EF4-FFF2-40B4-BE49-F238E27FC236}">
                  <a16:creationId xmlns:a16="http://schemas.microsoft.com/office/drawing/2014/main" id="{8BB6285C-1477-463D-B51A-BAA4F47220D8}"/>
                </a:ext>
              </a:extLst>
            </p:cNvPr>
            <p:cNvSpPr>
              <a:spLocks noChangeArrowheads="1"/>
            </p:cNvSpPr>
            <p:nvPr/>
          </p:nvSpPr>
          <p:spPr bwMode="auto">
            <a:xfrm>
              <a:off x="4419600" y="1905000"/>
              <a:ext cx="2438400" cy="1828800"/>
            </a:xfrm>
            <a:prstGeom prst="rect">
              <a:avLst/>
            </a:prstGeom>
            <a:solidFill>
              <a:schemeClr val="accent2"/>
            </a:solidFill>
            <a:ln w="12700" algn="ctr">
              <a:solidFill>
                <a:schemeClr val="tx1"/>
              </a:solidFill>
              <a:round/>
              <a:headEnd/>
              <a:tailEnd/>
            </a:ln>
          </p:spPr>
          <p:txBody>
            <a:bodyPr wrap="none" lIns="0" tIns="0" rIns="0" bIns="0" anchor="ct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endParaRPr lang="en-US" altLang="en-US"/>
            </a:p>
          </p:txBody>
        </p:sp>
        <p:sp>
          <p:nvSpPr>
            <p:cNvPr id="7185" name="TextBox 13">
              <a:extLst>
                <a:ext uri="{FF2B5EF4-FFF2-40B4-BE49-F238E27FC236}">
                  <a16:creationId xmlns:a16="http://schemas.microsoft.com/office/drawing/2014/main" id="{C8795A3F-C5E1-4CAB-82E8-8766FAF37F70}"/>
                </a:ext>
              </a:extLst>
            </p:cNvPr>
            <p:cNvSpPr txBox="1">
              <a:spLocks noChangeArrowheads="1"/>
            </p:cNvSpPr>
            <p:nvPr/>
          </p:nvSpPr>
          <p:spPr bwMode="auto">
            <a:xfrm>
              <a:off x="4686300" y="3744218"/>
              <a:ext cx="1905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LIABILITIES</a:t>
              </a:r>
            </a:p>
            <a:p>
              <a:pPr algn="ctr"/>
              <a:r>
                <a:rPr lang="en-US" altLang="en-US" i="1" dirty="0">
                  <a:latin typeface="Cambria" panose="02040503050406030204" pitchFamily="18" charset="0"/>
                </a:rPr>
                <a:t>“What We Owe”</a:t>
              </a:r>
            </a:p>
          </p:txBody>
        </p:sp>
        <p:sp>
          <p:nvSpPr>
            <p:cNvPr id="7186" name="TextBox 14">
              <a:extLst>
                <a:ext uri="{FF2B5EF4-FFF2-40B4-BE49-F238E27FC236}">
                  <a16:creationId xmlns:a16="http://schemas.microsoft.com/office/drawing/2014/main" id="{47C6B19A-4698-4848-923C-C93F323BF082}"/>
                </a:ext>
              </a:extLst>
            </p:cNvPr>
            <p:cNvSpPr txBox="1">
              <a:spLocks noChangeArrowheads="1"/>
            </p:cNvSpPr>
            <p:nvPr/>
          </p:nvSpPr>
          <p:spPr bwMode="auto">
            <a:xfrm>
              <a:off x="4572000" y="4191000"/>
              <a:ext cx="1905000" cy="116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ct val="90000"/>
                </a:spcBef>
                <a:buChar char="•"/>
                <a:defRPr sz="3200" b="1">
                  <a:solidFill>
                    <a:schemeClr val="tx1"/>
                  </a:solidFill>
                  <a:latin typeface="Arial" panose="020B0604020202020204" pitchFamily="34" charset="0"/>
                </a:defRPr>
              </a:lvl1pPr>
              <a:lvl2pPr marL="742950" indent="-285750">
                <a:lnSpc>
                  <a:spcPct val="90000"/>
                </a:lnSpc>
                <a:spcBef>
                  <a:spcPct val="30000"/>
                </a:spcBef>
                <a:buSzPct val="100000"/>
                <a:buChar char="–"/>
                <a:defRPr sz="1600">
                  <a:solidFill>
                    <a:schemeClr val="tx1"/>
                  </a:solidFill>
                  <a:latin typeface="Arial" panose="020B0604020202020204" pitchFamily="34" charset="0"/>
                </a:defRPr>
              </a:lvl2pPr>
              <a:lvl3pPr marL="1143000" indent="-228600">
                <a:lnSpc>
                  <a:spcPct val="90000"/>
                </a:lnSpc>
                <a:spcBef>
                  <a:spcPct val="30000"/>
                </a:spcBef>
                <a:buSzPct val="100000"/>
                <a:buChar char="•"/>
                <a:defRPr sz="1600">
                  <a:solidFill>
                    <a:schemeClr val="tx1"/>
                  </a:solidFill>
                  <a:latin typeface="Arial" panose="020B0604020202020204" pitchFamily="34" charset="0"/>
                </a:defRPr>
              </a:lvl3pPr>
              <a:lvl4pPr marL="1600200" indent="-228600">
                <a:lnSpc>
                  <a:spcPct val="90000"/>
                </a:lnSpc>
                <a:spcBef>
                  <a:spcPct val="30000"/>
                </a:spcBef>
                <a:buSzPct val="100000"/>
                <a:buChar char="-"/>
                <a:defRPr sz="1400">
                  <a:solidFill>
                    <a:schemeClr val="tx1"/>
                  </a:solidFill>
                  <a:latin typeface="Arial" panose="020B0604020202020204" pitchFamily="34" charset="0"/>
                </a:defRPr>
              </a:lvl4pPr>
              <a:lvl5pPr marL="2057400" indent="-228600">
                <a:lnSpc>
                  <a:spcPct val="90000"/>
                </a:lnSpc>
                <a:spcBef>
                  <a:spcPct val="30000"/>
                </a:spcBef>
                <a:buSzPct val="100000"/>
                <a:buChar char="•"/>
                <a:defRPr sz="1400">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SzPct val="100000"/>
                <a:buChar char="•"/>
                <a:defRPr sz="1400">
                  <a:solidFill>
                    <a:schemeClr val="tx1"/>
                  </a:solidFill>
                  <a:latin typeface="Arial" panose="020B0604020202020204" pitchFamily="34" charset="0"/>
                </a:defRPr>
              </a:lvl9pPr>
            </a:lstStyle>
            <a:p>
              <a:pPr>
                <a:lnSpc>
                  <a:spcPct val="100000"/>
                </a:lnSpc>
                <a:spcBef>
                  <a:spcPct val="0"/>
                </a:spcBef>
              </a:pPr>
              <a:r>
                <a:rPr lang="en-US" altLang="en-US" sz="1400" dirty="0">
                  <a:latin typeface="Cambria" panose="02040503050406030204" pitchFamily="18" charset="0"/>
                </a:rPr>
                <a:t>Accounts Payable</a:t>
              </a:r>
            </a:p>
            <a:p>
              <a:pPr>
                <a:lnSpc>
                  <a:spcPct val="100000"/>
                </a:lnSpc>
                <a:spcBef>
                  <a:spcPct val="0"/>
                </a:spcBef>
              </a:pPr>
              <a:r>
                <a:rPr lang="en-US" altLang="en-US" sz="1400" dirty="0">
                  <a:latin typeface="Cambria" panose="02040503050406030204" pitchFamily="18" charset="0"/>
                </a:rPr>
                <a:t>Payroll</a:t>
              </a:r>
            </a:p>
            <a:p>
              <a:pPr>
                <a:lnSpc>
                  <a:spcPct val="100000"/>
                </a:lnSpc>
                <a:spcBef>
                  <a:spcPct val="0"/>
                </a:spcBef>
              </a:pPr>
              <a:r>
                <a:rPr lang="en-US" altLang="en-US" sz="1400" dirty="0">
                  <a:latin typeface="Cambria" panose="02040503050406030204" pitchFamily="18" charset="0"/>
                </a:rPr>
                <a:t>Debt</a:t>
              </a:r>
            </a:p>
            <a:p>
              <a:pPr>
                <a:lnSpc>
                  <a:spcPct val="100000"/>
                </a:lnSpc>
                <a:spcBef>
                  <a:spcPct val="0"/>
                </a:spcBef>
              </a:pPr>
              <a:r>
                <a:rPr lang="en-US" altLang="en-US" sz="1400" dirty="0">
                  <a:latin typeface="Cambria" panose="02040503050406030204" pitchFamily="18" charset="0"/>
                </a:rPr>
                <a:t>Post-Retirement Benefits</a:t>
              </a:r>
            </a:p>
          </p:txBody>
        </p:sp>
        <p:sp>
          <p:nvSpPr>
            <p:cNvPr id="7187" name="TextBox 15">
              <a:extLst>
                <a:ext uri="{FF2B5EF4-FFF2-40B4-BE49-F238E27FC236}">
                  <a16:creationId xmlns:a16="http://schemas.microsoft.com/office/drawing/2014/main" id="{44E04903-03E3-43EC-B885-DCCC3123EBD8}"/>
                </a:ext>
              </a:extLst>
            </p:cNvPr>
            <p:cNvSpPr txBox="1">
              <a:spLocks noChangeArrowheads="1"/>
            </p:cNvSpPr>
            <p:nvPr/>
          </p:nvSpPr>
          <p:spPr bwMode="auto">
            <a:xfrm>
              <a:off x="4648200" y="2587823"/>
              <a:ext cx="1905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i="1" dirty="0">
                  <a:latin typeface="Cambria" panose="02040503050406030204" pitchFamily="18" charset="0"/>
                </a:rPr>
                <a:t>NET ASSETS</a:t>
              </a:r>
            </a:p>
          </p:txBody>
        </p:sp>
      </p:grpSp>
      <p:sp>
        <p:nvSpPr>
          <p:cNvPr id="7181" name="TextBox 2">
            <a:extLst>
              <a:ext uri="{FF2B5EF4-FFF2-40B4-BE49-F238E27FC236}">
                <a16:creationId xmlns:a16="http://schemas.microsoft.com/office/drawing/2014/main" id="{88AA5858-99B7-480D-BCD9-2DB2A4158120}"/>
              </a:ext>
            </a:extLst>
          </p:cNvPr>
          <p:cNvSpPr txBox="1">
            <a:spLocks noChangeArrowheads="1"/>
          </p:cNvSpPr>
          <p:nvPr/>
        </p:nvSpPr>
        <p:spPr bwMode="auto">
          <a:xfrm>
            <a:off x="2982913" y="928689"/>
            <a:ext cx="6096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pPr algn="ctr"/>
            <a:r>
              <a:rPr lang="en-US" altLang="en-US" dirty="0">
                <a:latin typeface="Cambria" panose="02040503050406030204" pitchFamily="18" charset="0"/>
              </a:rPr>
              <a:t>ASSETS = LIABILITIES + NET ASSETS</a:t>
            </a:r>
          </a:p>
        </p:txBody>
      </p:sp>
      <p:sp>
        <p:nvSpPr>
          <p:cNvPr id="7182" name="Title 1">
            <a:extLst>
              <a:ext uri="{FF2B5EF4-FFF2-40B4-BE49-F238E27FC236}">
                <a16:creationId xmlns:a16="http://schemas.microsoft.com/office/drawing/2014/main" id="{63600A99-469E-4888-B2B5-134A395B9613}"/>
              </a:ext>
            </a:extLst>
          </p:cNvPr>
          <p:cNvSpPr>
            <a:spLocks noGrp="1" noChangeArrowheads="1"/>
          </p:cNvSpPr>
          <p:nvPr>
            <p:ph type="title"/>
          </p:nvPr>
        </p:nvSpPr>
        <p:spPr>
          <a:xfrm>
            <a:off x="818357" y="130968"/>
            <a:ext cx="10515600" cy="506414"/>
          </a:xfrm>
        </p:spPr>
        <p:txBody>
          <a:bodyPr>
            <a:normAutofit fontScale="90000"/>
          </a:bodyPr>
          <a:lstStyle/>
          <a:p>
            <a:pPr algn="ctr"/>
            <a:r>
              <a:rPr lang="en-US" altLang="en-US" b="1" dirty="0">
                <a:latin typeface="Cambria" panose="02040503050406030204" pitchFamily="18" charset="0"/>
              </a:rPr>
              <a:t>ALA’s Balance Sheet as of FYE 2017</a:t>
            </a:r>
          </a:p>
        </p:txBody>
      </p:sp>
    </p:spTree>
    <p:extLst>
      <p:ext uri="{BB962C8B-B14F-4D97-AF65-F5344CB8AC3E}">
        <p14:creationId xmlns:p14="http://schemas.microsoft.com/office/powerpoint/2010/main" val="237336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dirty="0"/>
              <a:t>The Process Starts and </a:t>
            </a:r>
            <a:br>
              <a:rPr lang="en-US" dirty="0"/>
            </a:br>
            <a:r>
              <a:rPr lang="en-US" dirty="0"/>
              <a:t>Ends with Your Actions</a:t>
            </a:r>
          </a:p>
        </p:txBody>
      </p:sp>
      <p:sp>
        <p:nvSpPr>
          <p:cNvPr id="4" name="Text Placeholder 3">
            <a:extLst>
              <a:ext uri="{FF2B5EF4-FFF2-40B4-BE49-F238E27FC236}">
                <a16:creationId xmlns:a16="http://schemas.microsoft.com/office/drawing/2014/main" id="{CA389DDE-BD18-4FFD-89F4-15B1F836DE9A}"/>
              </a:ext>
            </a:extLst>
          </p:cNvPr>
          <p:cNvSpPr>
            <a:spLocks noGrp="1"/>
          </p:cNvSpPr>
          <p:nvPr>
            <p:ph type="body" idx="1"/>
          </p:nvPr>
        </p:nvSpPr>
        <p:spPr>
          <a:xfrm>
            <a:off x="836612" y="2269679"/>
            <a:ext cx="5157787" cy="823912"/>
          </a:xfrm>
        </p:spPr>
        <p:txBody>
          <a:bodyPr/>
          <a:lstStyle/>
          <a:p>
            <a:pPr algn="ctr"/>
            <a:r>
              <a:rPr lang="en-US" u="sng" dirty="0">
                <a:latin typeface="+mj-lt"/>
              </a:rPr>
              <a:t>At Each Midwinter Meeting</a:t>
            </a:r>
          </a:p>
        </p:txBody>
      </p:sp>
      <p:sp>
        <p:nvSpPr>
          <p:cNvPr id="2" name="Subtitle 1"/>
          <p:cNvSpPr>
            <a:spLocks noGrp="1"/>
          </p:cNvSpPr>
          <p:nvPr>
            <p:ph sz="half" idx="2"/>
          </p:nvPr>
        </p:nvSpPr>
        <p:spPr>
          <a:xfrm>
            <a:off x="839788" y="3675063"/>
            <a:ext cx="5157787" cy="3182937"/>
          </a:xfrm>
        </p:spPr>
        <p:txBody>
          <a:bodyPr>
            <a:normAutofit/>
          </a:bodyPr>
          <a:lstStyle/>
          <a:p>
            <a:pPr>
              <a:spcBef>
                <a:spcPts val="0"/>
              </a:spcBef>
            </a:pPr>
            <a:r>
              <a:rPr lang="en-US" dirty="0"/>
              <a:t> </a:t>
            </a:r>
            <a:r>
              <a:rPr lang="en-US" dirty="0">
                <a:latin typeface="+mj-lt"/>
              </a:rPr>
              <a:t>Council approves the Association’s Programmatic Priorities and Strategic Directions</a:t>
            </a:r>
          </a:p>
          <a:p>
            <a:pPr>
              <a:spcBef>
                <a:spcPts val="0"/>
              </a:spcBef>
            </a:pPr>
            <a:endParaRPr lang="en-US" dirty="0"/>
          </a:p>
          <a:p>
            <a:pPr>
              <a:spcBef>
                <a:spcPts val="0"/>
              </a:spcBef>
            </a:pPr>
            <a:endParaRPr lang="en-US" b="1" i="1" dirty="0"/>
          </a:p>
          <a:p>
            <a:pPr>
              <a:spcBef>
                <a:spcPts val="0"/>
              </a:spcBef>
            </a:pPr>
            <a:endParaRPr lang="en-US" b="1" i="1" dirty="0"/>
          </a:p>
          <a:p>
            <a:pPr>
              <a:spcBef>
                <a:spcPts val="0"/>
              </a:spcBef>
            </a:pPr>
            <a:endParaRPr lang="en-US" b="1" i="1" dirty="0"/>
          </a:p>
          <a:p>
            <a:pPr>
              <a:spcBef>
                <a:spcPts val="0"/>
              </a:spcBef>
            </a:pPr>
            <a:endParaRPr lang="en-US" b="1" i="1" dirty="0"/>
          </a:p>
          <a:p>
            <a:pPr marL="0" indent="0">
              <a:spcBef>
                <a:spcPts val="0"/>
              </a:spcBef>
              <a:buNone/>
            </a:pPr>
            <a:endParaRPr lang="en-US" b="1" i="1" dirty="0"/>
          </a:p>
        </p:txBody>
      </p:sp>
      <p:sp>
        <p:nvSpPr>
          <p:cNvPr id="6" name="Text Placeholder 5">
            <a:extLst>
              <a:ext uri="{FF2B5EF4-FFF2-40B4-BE49-F238E27FC236}">
                <a16:creationId xmlns:a16="http://schemas.microsoft.com/office/drawing/2014/main" id="{2D4B6BA7-DD79-4E6C-A3B1-6B77B3B41306}"/>
              </a:ext>
            </a:extLst>
          </p:cNvPr>
          <p:cNvSpPr>
            <a:spLocks noGrp="1"/>
          </p:cNvSpPr>
          <p:nvPr>
            <p:ph type="body" sz="quarter" idx="3"/>
          </p:nvPr>
        </p:nvSpPr>
        <p:spPr>
          <a:xfrm>
            <a:off x="6169024" y="2269679"/>
            <a:ext cx="5183188" cy="823912"/>
          </a:xfrm>
        </p:spPr>
        <p:txBody>
          <a:bodyPr/>
          <a:lstStyle/>
          <a:p>
            <a:pPr algn="ctr"/>
            <a:r>
              <a:rPr lang="en-US" u="sng" dirty="0">
                <a:latin typeface="+mj-lt"/>
              </a:rPr>
              <a:t>At Each Annual Conference</a:t>
            </a:r>
          </a:p>
        </p:txBody>
      </p:sp>
      <p:sp>
        <p:nvSpPr>
          <p:cNvPr id="5" name="Content Placeholder 4"/>
          <p:cNvSpPr>
            <a:spLocks noGrp="1"/>
          </p:cNvSpPr>
          <p:nvPr>
            <p:ph sz="quarter" idx="4"/>
          </p:nvPr>
        </p:nvSpPr>
        <p:spPr>
          <a:xfrm>
            <a:off x="6169024" y="3672582"/>
            <a:ext cx="5183188" cy="3684588"/>
          </a:xfrm>
        </p:spPr>
        <p:txBody>
          <a:bodyPr>
            <a:normAutofit/>
          </a:bodyPr>
          <a:lstStyle/>
          <a:p>
            <a:r>
              <a:rPr lang="en-US" dirty="0">
                <a:latin typeface="+mj-lt"/>
              </a:rPr>
              <a:t>Council approves the Annual Estimates of Income</a:t>
            </a:r>
          </a:p>
          <a:p>
            <a:endParaRPr lang="en-US" dirty="0"/>
          </a:p>
        </p:txBody>
      </p:sp>
    </p:spTree>
    <p:extLst>
      <p:ext uri="{BB962C8B-B14F-4D97-AF65-F5344CB8AC3E}">
        <p14:creationId xmlns:p14="http://schemas.microsoft.com/office/powerpoint/2010/main" val="61511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2704-9A33-47B7-90B2-F3D458F6B816}"/>
              </a:ext>
            </a:extLst>
          </p:cNvPr>
          <p:cNvSpPr>
            <a:spLocks noGrp="1"/>
          </p:cNvSpPr>
          <p:nvPr>
            <p:ph type="title"/>
          </p:nvPr>
        </p:nvSpPr>
        <p:spPr>
          <a:xfrm>
            <a:off x="838200" y="365125"/>
            <a:ext cx="10515600" cy="1120775"/>
          </a:xfrm>
        </p:spPr>
        <p:txBody>
          <a:bodyPr>
            <a:normAutofit/>
          </a:bodyPr>
          <a:lstStyle/>
          <a:p>
            <a:pPr algn="ctr"/>
            <a:r>
              <a:rPr lang="en-US" b="1" dirty="0">
                <a:latin typeface="Cambria" panose="02040503050406030204" pitchFamily="18" charset="0"/>
              </a:rPr>
              <a:t>A Need to Transition</a:t>
            </a:r>
            <a:br>
              <a:rPr lang="en-US" dirty="0">
                <a:latin typeface="Cambria" panose="02040503050406030204" pitchFamily="18" charset="0"/>
              </a:rPr>
            </a:br>
            <a:r>
              <a:rPr lang="en-US" sz="1800" dirty="0">
                <a:latin typeface="Cambria" panose="02040503050406030204" pitchFamily="18" charset="0"/>
              </a:rPr>
              <a:t>- Keeping with Policy -</a:t>
            </a:r>
          </a:p>
        </p:txBody>
      </p:sp>
      <p:sp>
        <p:nvSpPr>
          <p:cNvPr id="3" name="Content Placeholder 2">
            <a:extLst>
              <a:ext uri="{FF2B5EF4-FFF2-40B4-BE49-F238E27FC236}">
                <a16:creationId xmlns:a16="http://schemas.microsoft.com/office/drawing/2014/main" id="{7DEB1E35-4853-47C0-9744-9BA4D3F10C07}"/>
              </a:ext>
            </a:extLst>
          </p:cNvPr>
          <p:cNvSpPr>
            <a:spLocks noGrp="1"/>
          </p:cNvSpPr>
          <p:nvPr>
            <p:ph sz="half" idx="1"/>
          </p:nvPr>
        </p:nvSpPr>
        <p:spPr>
          <a:xfrm>
            <a:off x="386862" y="1825625"/>
            <a:ext cx="5632938" cy="4351338"/>
          </a:xfrm>
        </p:spPr>
        <p:txBody>
          <a:bodyPr>
            <a:normAutofit/>
          </a:bodyPr>
          <a:lstStyle/>
          <a:p>
            <a:pPr marL="0" indent="0">
              <a:buNone/>
            </a:pPr>
            <a:r>
              <a:rPr lang="en-US" u="sng" dirty="0">
                <a:latin typeface="Cambria" panose="02040503050406030204" pitchFamily="18" charset="0"/>
              </a:rPr>
              <a:t>Budgetary Ceiling Components</a:t>
            </a:r>
          </a:p>
          <a:p>
            <a:r>
              <a:rPr lang="en-US" dirty="0">
                <a:latin typeface="Cambria" panose="02040503050406030204" pitchFamily="18" charset="0"/>
              </a:rPr>
              <a:t>Unexpended Net Assets for the Divisions and Roundtables </a:t>
            </a:r>
          </a:p>
          <a:p>
            <a:pPr>
              <a:lnSpc>
                <a:spcPct val="100000"/>
              </a:lnSpc>
              <a:spcBef>
                <a:spcPts val="0"/>
              </a:spcBef>
            </a:pPr>
            <a:r>
              <a:rPr lang="en-US" dirty="0">
                <a:latin typeface="Cambria" panose="02040503050406030204" pitchFamily="18" charset="0"/>
              </a:rPr>
              <a:t>+ Budgeted revenues for the upcoming fiscal year for the</a:t>
            </a:r>
          </a:p>
          <a:p>
            <a:pPr marL="457200" lvl="1" indent="0">
              <a:lnSpc>
                <a:spcPct val="100000"/>
              </a:lnSpc>
              <a:spcBef>
                <a:spcPts val="0"/>
              </a:spcBef>
              <a:buNone/>
            </a:pPr>
            <a:r>
              <a:rPr lang="en-US" dirty="0">
                <a:latin typeface="Cambria" panose="02040503050406030204" pitchFamily="18" charset="0"/>
              </a:rPr>
              <a:t>      </a:t>
            </a:r>
            <a:r>
              <a:rPr lang="en-US" sz="1300" dirty="0">
                <a:latin typeface="Cambria" panose="02040503050406030204" pitchFamily="18" charset="0"/>
              </a:rPr>
              <a:t>- General Fund</a:t>
            </a:r>
          </a:p>
          <a:p>
            <a:pPr marL="457200" lvl="1" indent="0">
              <a:lnSpc>
                <a:spcPct val="100000"/>
              </a:lnSpc>
              <a:spcBef>
                <a:spcPts val="0"/>
              </a:spcBef>
              <a:buNone/>
            </a:pPr>
            <a:r>
              <a:rPr lang="en-US" sz="1300" dirty="0">
                <a:latin typeface="Cambria" panose="02040503050406030204" pitchFamily="18" charset="0"/>
              </a:rPr>
              <a:t>          - Divisions</a:t>
            </a:r>
          </a:p>
          <a:p>
            <a:pPr marL="457200" lvl="1" indent="0">
              <a:lnSpc>
                <a:spcPct val="100000"/>
              </a:lnSpc>
              <a:spcBef>
                <a:spcPts val="0"/>
              </a:spcBef>
              <a:buNone/>
            </a:pPr>
            <a:r>
              <a:rPr lang="en-US" sz="1300" dirty="0">
                <a:latin typeface="Cambria" panose="02040503050406030204" pitchFamily="18" charset="0"/>
              </a:rPr>
              <a:t>          - Roundtables</a:t>
            </a:r>
          </a:p>
          <a:p>
            <a:pPr marL="457200" lvl="1" indent="0">
              <a:lnSpc>
                <a:spcPct val="100000"/>
              </a:lnSpc>
              <a:spcBef>
                <a:spcPts val="0"/>
              </a:spcBef>
              <a:buNone/>
            </a:pPr>
            <a:r>
              <a:rPr lang="en-US" sz="1300" dirty="0">
                <a:latin typeface="Cambria" panose="02040503050406030204" pitchFamily="18" charset="0"/>
              </a:rPr>
              <a:t>          - Grants &amp; Awards</a:t>
            </a:r>
          </a:p>
          <a:p>
            <a:pPr marL="457200" lvl="1" indent="0">
              <a:lnSpc>
                <a:spcPct val="100000"/>
              </a:lnSpc>
              <a:spcBef>
                <a:spcPts val="0"/>
              </a:spcBef>
              <a:buNone/>
            </a:pPr>
            <a:r>
              <a:rPr lang="en-US" sz="1300" dirty="0">
                <a:latin typeface="Cambria" panose="02040503050406030204" pitchFamily="18" charset="0"/>
              </a:rPr>
              <a:t>          - Long-Term Investments</a:t>
            </a:r>
            <a:endParaRPr lang="en-US" dirty="0">
              <a:latin typeface="Cambria" panose="02040503050406030204" pitchFamily="18" charset="0"/>
            </a:endParaRPr>
          </a:p>
          <a:p>
            <a:r>
              <a:rPr lang="en-US" dirty="0">
                <a:latin typeface="Cambria" panose="02040503050406030204" pitchFamily="18" charset="0"/>
              </a:rPr>
              <a:t>=  Budgetary Ceiling</a:t>
            </a:r>
          </a:p>
        </p:txBody>
      </p:sp>
      <p:sp>
        <p:nvSpPr>
          <p:cNvPr id="4" name="Content Placeholder 3">
            <a:extLst>
              <a:ext uri="{FF2B5EF4-FFF2-40B4-BE49-F238E27FC236}">
                <a16:creationId xmlns:a16="http://schemas.microsoft.com/office/drawing/2014/main" id="{EA07E8B4-6F70-4BD2-A933-E4E64D3C4498}"/>
              </a:ext>
            </a:extLst>
          </p:cNvPr>
          <p:cNvSpPr>
            <a:spLocks noGrp="1"/>
          </p:cNvSpPr>
          <p:nvPr>
            <p:ph sz="half" idx="2"/>
          </p:nvPr>
        </p:nvSpPr>
        <p:spPr>
          <a:xfrm>
            <a:off x="5720862" y="1825625"/>
            <a:ext cx="6471138" cy="4351338"/>
          </a:xfrm>
        </p:spPr>
        <p:txBody>
          <a:bodyPr>
            <a:normAutofit/>
          </a:bodyPr>
          <a:lstStyle/>
          <a:p>
            <a:pPr marL="0" indent="0">
              <a:buNone/>
            </a:pPr>
            <a:r>
              <a:rPr lang="en-US" sz="2600" u="sng" dirty="0">
                <a:latin typeface="Cambria" panose="02040503050406030204" pitchFamily="18" charset="0"/>
              </a:rPr>
              <a:t>Annual Estimates of Income Components</a:t>
            </a:r>
          </a:p>
          <a:p>
            <a:r>
              <a:rPr lang="en-US" dirty="0">
                <a:latin typeface="Cambria" panose="02040503050406030204" pitchFamily="18" charset="0"/>
              </a:rPr>
              <a:t>Unexpended net assets for total ALA </a:t>
            </a:r>
          </a:p>
          <a:p>
            <a:pPr>
              <a:lnSpc>
                <a:spcPct val="100000"/>
              </a:lnSpc>
              <a:spcBef>
                <a:spcPts val="0"/>
              </a:spcBef>
            </a:pPr>
            <a:r>
              <a:rPr lang="en-US" dirty="0">
                <a:latin typeface="Cambria" panose="02040503050406030204" pitchFamily="18" charset="0"/>
              </a:rPr>
              <a:t>+ Budgeted revenues for the upcoming fiscal year for the</a:t>
            </a:r>
          </a:p>
          <a:p>
            <a:pPr marL="457200" lvl="1" indent="0">
              <a:lnSpc>
                <a:spcPct val="100000"/>
              </a:lnSpc>
              <a:spcBef>
                <a:spcPts val="0"/>
              </a:spcBef>
              <a:buNone/>
            </a:pPr>
            <a:r>
              <a:rPr lang="en-US" dirty="0">
                <a:latin typeface="Cambria" panose="02040503050406030204" pitchFamily="18" charset="0"/>
              </a:rPr>
              <a:t>      </a:t>
            </a:r>
            <a:r>
              <a:rPr lang="en-US" sz="1300" dirty="0">
                <a:latin typeface="Cambria" panose="02040503050406030204" pitchFamily="18" charset="0"/>
              </a:rPr>
              <a:t>- General Fund</a:t>
            </a:r>
          </a:p>
          <a:p>
            <a:pPr marL="457200" lvl="1" indent="0">
              <a:lnSpc>
                <a:spcPct val="100000"/>
              </a:lnSpc>
              <a:spcBef>
                <a:spcPts val="0"/>
              </a:spcBef>
              <a:buNone/>
            </a:pPr>
            <a:r>
              <a:rPr lang="en-US" sz="1300" dirty="0">
                <a:latin typeface="Cambria" panose="02040503050406030204" pitchFamily="18" charset="0"/>
              </a:rPr>
              <a:t>          - Divisions</a:t>
            </a:r>
          </a:p>
          <a:p>
            <a:pPr marL="457200" lvl="1" indent="0">
              <a:lnSpc>
                <a:spcPct val="100000"/>
              </a:lnSpc>
              <a:spcBef>
                <a:spcPts val="0"/>
              </a:spcBef>
              <a:buNone/>
            </a:pPr>
            <a:r>
              <a:rPr lang="en-US" sz="1300" dirty="0">
                <a:latin typeface="Cambria" panose="02040503050406030204" pitchFamily="18" charset="0"/>
              </a:rPr>
              <a:t>          - Roundtables</a:t>
            </a:r>
          </a:p>
          <a:p>
            <a:pPr marL="457200" lvl="1" indent="0">
              <a:lnSpc>
                <a:spcPct val="100000"/>
              </a:lnSpc>
              <a:spcBef>
                <a:spcPts val="0"/>
              </a:spcBef>
              <a:buNone/>
            </a:pPr>
            <a:r>
              <a:rPr lang="en-US" sz="1300" dirty="0">
                <a:latin typeface="Cambria" panose="02040503050406030204" pitchFamily="18" charset="0"/>
              </a:rPr>
              <a:t>          - Grants &amp; Awards</a:t>
            </a:r>
          </a:p>
          <a:p>
            <a:pPr marL="457200" lvl="1" indent="0">
              <a:lnSpc>
                <a:spcPct val="100000"/>
              </a:lnSpc>
              <a:spcBef>
                <a:spcPts val="0"/>
              </a:spcBef>
              <a:buNone/>
            </a:pPr>
            <a:r>
              <a:rPr lang="en-US" sz="1300" dirty="0">
                <a:latin typeface="Cambria" panose="02040503050406030204" pitchFamily="18" charset="0"/>
              </a:rPr>
              <a:t>          - Long-Term Investments</a:t>
            </a:r>
            <a:endParaRPr lang="en-US" dirty="0">
              <a:latin typeface="Cambria" panose="02040503050406030204" pitchFamily="18" charset="0"/>
            </a:endParaRPr>
          </a:p>
          <a:p>
            <a:r>
              <a:rPr lang="en-US" dirty="0">
                <a:latin typeface="Cambria" panose="02040503050406030204" pitchFamily="18" charset="0"/>
              </a:rPr>
              <a:t>= Annual Estimates of Income</a:t>
            </a:r>
          </a:p>
          <a:p>
            <a:pPr marL="0" indent="0">
              <a:buNone/>
            </a:pPr>
            <a:endParaRPr lang="en-US" dirty="0">
              <a:latin typeface="Cambria" panose="02040503050406030204" pitchFamily="18" charset="0"/>
            </a:endParaRPr>
          </a:p>
          <a:p>
            <a:endParaRPr lang="en-US" dirty="0"/>
          </a:p>
        </p:txBody>
      </p:sp>
    </p:spTree>
    <p:extLst>
      <p:ext uri="{BB962C8B-B14F-4D97-AF65-F5344CB8AC3E}">
        <p14:creationId xmlns:p14="http://schemas.microsoft.com/office/powerpoint/2010/main" val="3384776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76074BB6-0F20-45A0-9129-2F74FDB441B8}"/>
              </a:ext>
            </a:extLst>
          </p:cNvPr>
          <p:cNvGraphicFramePr>
            <a:graphicFrameLocks noChangeAspect="1"/>
          </p:cNvGraphicFramePr>
          <p:nvPr>
            <p:extLst/>
          </p:nvPr>
        </p:nvGraphicFramePr>
        <p:xfrm>
          <a:off x="777765" y="3065649"/>
          <a:ext cx="10575925" cy="3216275"/>
        </p:xfrm>
        <a:graphic>
          <a:graphicData uri="http://schemas.openxmlformats.org/presentationml/2006/ole">
            <mc:AlternateContent xmlns:mc="http://schemas.openxmlformats.org/markup-compatibility/2006">
              <mc:Choice xmlns:v="urn:schemas-microsoft-com:vml" Requires="v">
                <p:oleObj spid="_x0000_s1058" name="Worksheet" r:id="rId4" imgW="10576461" imgH="3215592" progId="Excel.Sheet.12">
                  <p:embed/>
                </p:oleObj>
              </mc:Choice>
              <mc:Fallback>
                <p:oleObj name="Worksheet" r:id="rId4" imgW="10576461" imgH="3215592" progId="Excel.Sheet.12">
                  <p:embed/>
                  <p:pic>
                    <p:nvPicPr>
                      <p:cNvPr id="4" name="Object 3">
                        <a:extLst>
                          <a:ext uri="{FF2B5EF4-FFF2-40B4-BE49-F238E27FC236}">
                            <a16:creationId xmlns:a16="http://schemas.microsoft.com/office/drawing/2014/main" id="{76074BB6-0F20-45A0-9129-2F74FDB441B8}"/>
                          </a:ext>
                        </a:extLst>
                      </p:cNvPr>
                      <p:cNvPicPr/>
                      <p:nvPr/>
                    </p:nvPicPr>
                    <p:blipFill>
                      <a:blip r:embed="rId5"/>
                      <a:stretch>
                        <a:fillRect/>
                      </a:stretch>
                    </p:blipFill>
                    <p:spPr>
                      <a:xfrm>
                        <a:off x="777765" y="3065649"/>
                        <a:ext cx="10575925" cy="3216275"/>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2F3FCCAA-CF4F-499D-A159-8274F3AF42BE}"/>
              </a:ext>
            </a:extLst>
          </p:cNvPr>
          <p:cNvSpPr>
            <a:spLocks noGrp="1"/>
          </p:cNvSpPr>
          <p:nvPr>
            <p:ph type="title"/>
          </p:nvPr>
        </p:nvSpPr>
        <p:spPr>
          <a:xfrm>
            <a:off x="838200" y="120760"/>
            <a:ext cx="10515600" cy="815662"/>
          </a:xfrm>
        </p:spPr>
        <p:txBody>
          <a:bodyPr/>
          <a:lstStyle/>
          <a:p>
            <a:pPr algn="ctr"/>
            <a:r>
              <a:rPr lang="en-US" b="1" dirty="0"/>
              <a:t>ALA</a:t>
            </a:r>
            <a:r>
              <a:rPr lang="en-US" dirty="0"/>
              <a:t> </a:t>
            </a:r>
            <a:r>
              <a:rPr lang="en-US" b="1" dirty="0"/>
              <a:t>Fiscal Year 2019 Budgetary Ceiling</a:t>
            </a:r>
          </a:p>
        </p:txBody>
      </p:sp>
      <p:sp>
        <p:nvSpPr>
          <p:cNvPr id="7" name="TextBox 6">
            <a:extLst>
              <a:ext uri="{FF2B5EF4-FFF2-40B4-BE49-F238E27FC236}">
                <a16:creationId xmlns:a16="http://schemas.microsoft.com/office/drawing/2014/main" id="{1824C058-C7DB-4F44-A630-436193EB32ED}"/>
              </a:ext>
            </a:extLst>
          </p:cNvPr>
          <p:cNvSpPr txBox="1"/>
          <p:nvPr/>
        </p:nvSpPr>
        <p:spPr>
          <a:xfrm>
            <a:off x="717331" y="1308538"/>
            <a:ext cx="10696794" cy="1384995"/>
          </a:xfrm>
          <a:prstGeom prst="rect">
            <a:avLst/>
          </a:prstGeom>
          <a:noFill/>
        </p:spPr>
        <p:txBody>
          <a:bodyPr wrap="square" rtlCol="0">
            <a:spAutoFit/>
          </a:bodyPr>
          <a:lstStyle/>
          <a:p>
            <a:r>
              <a:rPr lang="en-US" sz="1400" dirty="0"/>
              <a:t> As part of ALA's annual budget process, a budgetary ceiling is calculated and presented to the Budget Analysis and Review Committee (BARC) for approval.  The budgetary ceiling document captures and presents all available resources, or sources of funds, that can be expended during the subsequent fiscal year.  Sources include a starting amount represented by any accumulated Net Asset Balances, where applicable, built up over previous fiscal years.  Additionally, these Net Asset balances are supplemented by budgeted revenues as well as any inter-fund transfers.  The total of these sources represents the ceiling, or maximum available resources from all sources.  BARC is charged with reviewing and approving the individual fund ceilings and Total All Funds ceiling presented in the bottom row below.</a:t>
            </a:r>
          </a:p>
        </p:txBody>
      </p:sp>
    </p:spTree>
    <p:extLst>
      <p:ext uri="{BB962C8B-B14F-4D97-AF65-F5344CB8AC3E}">
        <p14:creationId xmlns:p14="http://schemas.microsoft.com/office/powerpoint/2010/main" val="3489789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77F1A2-A8E5-43AA-BA13-8C2BB89EB0BD}"/>
              </a:ext>
            </a:extLst>
          </p:cNvPr>
          <p:cNvSpPr>
            <a:spLocks noGrp="1"/>
          </p:cNvSpPr>
          <p:nvPr>
            <p:ph type="title"/>
          </p:nvPr>
        </p:nvSpPr>
        <p:spPr>
          <a:xfrm>
            <a:off x="731520" y="243571"/>
            <a:ext cx="11029604" cy="923331"/>
          </a:xfrm>
        </p:spPr>
        <p:txBody>
          <a:bodyPr>
            <a:normAutofit fontScale="90000"/>
          </a:bodyPr>
          <a:lstStyle/>
          <a:p>
            <a:pPr algn="ctr"/>
            <a:br>
              <a:rPr lang="en-US" dirty="0"/>
            </a:br>
            <a:br>
              <a:rPr lang="en-US" dirty="0"/>
            </a:br>
            <a:br>
              <a:rPr lang="en-US" dirty="0"/>
            </a:br>
            <a:r>
              <a:rPr lang="en-US" dirty="0"/>
              <a:t>ALA Fiscal Year 2019Annual Estimates of Income						</a:t>
            </a:r>
            <a:br>
              <a:rPr lang="en-US" dirty="0"/>
            </a:br>
            <a:r>
              <a:rPr lang="en-US" dirty="0"/>
              <a:t>						</a:t>
            </a:r>
            <a:br>
              <a:rPr lang="en-US" dirty="0"/>
            </a:br>
            <a:endParaRPr lang="en-US" dirty="0"/>
          </a:p>
        </p:txBody>
      </p:sp>
      <p:graphicFrame>
        <p:nvGraphicFramePr>
          <p:cNvPr id="7" name="Content Placeholder 6">
            <a:extLst>
              <a:ext uri="{FF2B5EF4-FFF2-40B4-BE49-F238E27FC236}">
                <a16:creationId xmlns:a16="http://schemas.microsoft.com/office/drawing/2014/main" id="{F0B0D354-ABBF-4C54-ABAA-C943682917BB}"/>
              </a:ext>
            </a:extLst>
          </p:cNvPr>
          <p:cNvGraphicFramePr>
            <a:graphicFrameLocks noGrp="1"/>
          </p:cNvGraphicFramePr>
          <p:nvPr>
            <p:ph sz="half" idx="1"/>
            <p:extLst>
              <p:ext uri="{D42A27DB-BD31-4B8C-83A1-F6EECF244321}">
                <p14:modId xmlns:p14="http://schemas.microsoft.com/office/powerpoint/2010/main" val="3907025639"/>
              </p:ext>
            </p:extLst>
          </p:nvPr>
        </p:nvGraphicFramePr>
        <p:xfrm>
          <a:off x="946638" y="2748963"/>
          <a:ext cx="5181600" cy="3318510"/>
        </p:xfrm>
        <a:graphic>
          <a:graphicData uri="http://schemas.openxmlformats.org/drawingml/2006/table">
            <a:tbl>
              <a:tblPr>
                <a:tableStyleId>{5C22544A-7EE6-4342-B048-85BDC9FD1C3A}</a:tableStyleId>
              </a:tblPr>
              <a:tblGrid>
                <a:gridCol w="3417544">
                  <a:extLst>
                    <a:ext uri="{9D8B030D-6E8A-4147-A177-3AD203B41FA5}">
                      <a16:colId xmlns:a16="http://schemas.microsoft.com/office/drawing/2014/main" val="1458214424"/>
                    </a:ext>
                  </a:extLst>
                </a:gridCol>
                <a:gridCol w="58349">
                  <a:extLst>
                    <a:ext uri="{9D8B030D-6E8A-4147-A177-3AD203B41FA5}">
                      <a16:colId xmlns:a16="http://schemas.microsoft.com/office/drawing/2014/main" val="943348021"/>
                    </a:ext>
                  </a:extLst>
                </a:gridCol>
                <a:gridCol w="1705707">
                  <a:extLst>
                    <a:ext uri="{9D8B030D-6E8A-4147-A177-3AD203B41FA5}">
                      <a16:colId xmlns:a16="http://schemas.microsoft.com/office/drawing/2014/main" val="1701853468"/>
                    </a:ext>
                  </a:extLst>
                </a:gridCol>
              </a:tblGrid>
              <a:tr h="255270">
                <a:tc>
                  <a:txBody>
                    <a:bodyPr/>
                    <a:lstStyle/>
                    <a:p>
                      <a:pPr algn="ctr" fontAlgn="b"/>
                      <a:r>
                        <a:rPr lang="en-US" sz="1600" b="1" i="0" u="none" strike="noStrike" dirty="0">
                          <a:solidFill>
                            <a:srgbClr val="000000"/>
                          </a:solidFill>
                          <a:effectLst/>
                          <a:latin typeface="+mj-lt"/>
                        </a:rPr>
                        <a:t>Annual Estimate of Income</a:t>
                      </a: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ctr" fontAlgn="b"/>
                      <a:r>
                        <a:rPr lang="en-US" sz="1100" b="1" u="none" strike="noStrike" dirty="0">
                          <a:effectLst/>
                          <a:latin typeface="+mj-lt"/>
                        </a:rPr>
                        <a:t>TOTAL ALA</a:t>
                      </a:r>
                      <a:endParaRPr lang="en-US" sz="11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252094404"/>
                  </a:ext>
                </a:extLst>
              </a:tr>
              <a:tr h="255270">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extLst>
                  <a:ext uri="{0D108BD9-81ED-4DB2-BD59-A6C34878D82A}">
                    <a16:rowId xmlns:a16="http://schemas.microsoft.com/office/drawing/2014/main" val="1224038184"/>
                  </a:ext>
                </a:extLst>
              </a:tr>
              <a:tr h="255270">
                <a:tc>
                  <a:txBody>
                    <a:bodyPr/>
                    <a:lstStyle/>
                    <a:p>
                      <a:pPr algn="l" fontAlgn="b"/>
                      <a:r>
                        <a:rPr lang="en-US" sz="1200" u="none" strike="noStrike" dirty="0">
                          <a:effectLst/>
                          <a:latin typeface="+mj-lt"/>
                        </a:rPr>
                        <a:t>ALA Net Assets (projected at end of FY 2018)</a:t>
                      </a:r>
                      <a:endParaRPr lang="en-US" sz="12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                      37,643,998 </a:t>
                      </a:r>
                      <a:endParaRPr lang="en-US" sz="12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3349199222"/>
                  </a:ext>
                </a:extLst>
              </a:tr>
              <a:tr h="255270">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l" fontAlgn="b"/>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651498083"/>
                  </a:ext>
                </a:extLst>
              </a:tr>
              <a:tr h="255270">
                <a:tc>
                  <a:txBody>
                    <a:bodyPr/>
                    <a:lstStyle/>
                    <a:p>
                      <a:pPr algn="l" fontAlgn="b"/>
                      <a:r>
                        <a:rPr lang="en-US" sz="1300" u="none" strike="noStrike" dirty="0">
                          <a:effectLst/>
                          <a:latin typeface="+mj-lt"/>
                        </a:rPr>
                        <a:t>FY 2019 Budgeted Revenues </a:t>
                      </a:r>
                      <a:endParaRPr lang="en-US" sz="1300" b="0" i="0" u="none" strike="noStrike" dirty="0">
                        <a:solidFill>
                          <a:srgbClr val="000000"/>
                        </a:solidFill>
                        <a:effectLst/>
                        <a:latin typeface="+mj-lt"/>
                      </a:endParaRPr>
                    </a:p>
                  </a:txBody>
                  <a:tcPr marL="0" marR="0" marT="0" marB="0" anchor="b"/>
                </a:tc>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732452768"/>
                  </a:ext>
                </a:extLst>
              </a:tr>
              <a:tr h="255270">
                <a:tc>
                  <a:txBody>
                    <a:bodyPr/>
                    <a:lstStyle/>
                    <a:p>
                      <a:pPr algn="l" fontAlgn="b"/>
                      <a:r>
                        <a:rPr lang="en-US" sz="1300" u="none" strike="noStrike" dirty="0">
                          <a:effectLst/>
                          <a:latin typeface="+mj-lt"/>
                        </a:rPr>
                        <a:t>        General Fund</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28,353,253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1799171872"/>
                  </a:ext>
                </a:extLst>
              </a:tr>
              <a:tr h="255270">
                <a:tc>
                  <a:txBody>
                    <a:bodyPr/>
                    <a:lstStyle/>
                    <a:p>
                      <a:pPr algn="l" fontAlgn="b"/>
                      <a:r>
                        <a:rPr lang="en-US" sz="1300" u="none" strike="noStrike" dirty="0">
                          <a:effectLst/>
                          <a:latin typeface="+mj-lt"/>
                        </a:rPr>
                        <a:t>        Divisions</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13,426,560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165531242"/>
                  </a:ext>
                </a:extLst>
              </a:tr>
              <a:tr h="255270">
                <a:tc>
                  <a:txBody>
                    <a:bodyPr/>
                    <a:lstStyle/>
                    <a:p>
                      <a:pPr algn="l" fontAlgn="b"/>
                      <a:r>
                        <a:rPr lang="en-US" sz="1300" u="none" strike="noStrike" dirty="0">
                          <a:effectLst/>
                          <a:latin typeface="+mj-lt"/>
                        </a:rPr>
                        <a:t>        Roundtables</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398,284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013834234"/>
                  </a:ext>
                </a:extLst>
              </a:tr>
              <a:tr h="255270">
                <a:tc>
                  <a:txBody>
                    <a:bodyPr/>
                    <a:lstStyle/>
                    <a:p>
                      <a:pPr algn="l" fontAlgn="b"/>
                      <a:r>
                        <a:rPr lang="en-US" sz="1300" u="none" strike="noStrike" dirty="0">
                          <a:effectLst/>
                          <a:latin typeface="+mj-lt"/>
                        </a:rPr>
                        <a:t>       Grants &amp; Awards</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3,907,243 </a:t>
                      </a:r>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387343637"/>
                  </a:ext>
                </a:extLst>
              </a:tr>
              <a:tr h="255270">
                <a:tc>
                  <a:txBody>
                    <a:bodyPr/>
                    <a:lstStyle/>
                    <a:p>
                      <a:pPr algn="l" fontAlgn="b"/>
                      <a:r>
                        <a:rPr lang="en-US" sz="1300" u="none" strike="noStrike" dirty="0">
                          <a:effectLst/>
                          <a:latin typeface="+mj-lt"/>
                        </a:rPr>
                        <a:t>       Endowment</a:t>
                      </a:r>
                      <a:endParaRPr lang="en-US" sz="1300" b="0" i="0" u="none" strike="noStrike" dirty="0">
                        <a:solidFill>
                          <a:srgbClr val="000000"/>
                        </a:solidFill>
                        <a:effectLst/>
                        <a:latin typeface="+mj-lt"/>
                      </a:endParaRPr>
                    </a:p>
                  </a:txBody>
                  <a:tcPr marL="6908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sng" strike="noStrike" dirty="0">
                          <a:effectLst/>
                          <a:latin typeface="+mj-lt"/>
                        </a:rPr>
                        <a:t>                               575,296 </a:t>
                      </a:r>
                      <a:endParaRPr lang="en-US" sz="1200" b="0" i="0" u="sng" strike="noStrike" dirty="0">
                        <a:solidFill>
                          <a:srgbClr val="000000"/>
                        </a:solidFill>
                        <a:effectLst/>
                        <a:latin typeface="+mj-lt"/>
                      </a:endParaRPr>
                    </a:p>
                  </a:txBody>
                  <a:tcPr marL="0" marR="0" marT="0" marB="0" anchor="b"/>
                </a:tc>
                <a:extLst>
                  <a:ext uri="{0D108BD9-81ED-4DB2-BD59-A6C34878D82A}">
                    <a16:rowId xmlns:a16="http://schemas.microsoft.com/office/drawing/2014/main" val="2185979824"/>
                  </a:ext>
                </a:extLst>
              </a:tr>
              <a:tr h="255270">
                <a:tc>
                  <a:txBody>
                    <a:bodyPr/>
                    <a:lstStyle/>
                    <a:p>
                      <a:pPr algn="r" fontAlgn="b"/>
                      <a:r>
                        <a:rPr lang="en-US" sz="1300" u="none" strike="noStrike" dirty="0">
                          <a:effectLst/>
                          <a:latin typeface="+mj-lt"/>
                        </a:rPr>
                        <a:t>                                                                TOTAL</a:t>
                      </a:r>
                      <a:endParaRPr lang="en-US" sz="1300" b="1" i="0" u="none" strike="noStrike" dirty="0">
                        <a:solidFill>
                          <a:srgbClr val="000000"/>
                        </a:solidFill>
                        <a:effectLst/>
                        <a:latin typeface="+mj-lt"/>
                      </a:endParaRPr>
                    </a:p>
                  </a:txBody>
                  <a:tcPr marL="414528"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46,660,636                                     </a:t>
                      </a:r>
                      <a:endParaRPr lang="en-US" sz="12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25300186"/>
                  </a:ext>
                </a:extLst>
              </a:tr>
              <a:tr h="255270">
                <a:tc>
                  <a:txBody>
                    <a:bodyPr/>
                    <a:lstStyle/>
                    <a:p>
                      <a:pPr algn="l" fontAlgn="b"/>
                      <a:endParaRPr lang="en-US" sz="1100" b="1" i="0" u="none" strike="noStrike" dirty="0">
                        <a:solidFill>
                          <a:srgbClr val="000000"/>
                        </a:solidFill>
                        <a:effectLst/>
                        <a:latin typeface="+mj-lt"/>
                      </a:endParaRPr>
                    </a:p>
                  </a:txBody>
                  <a:tcPr marL="0" marR="0" marT="0" marB="0" anchor="b"/>
                </a:tc>
                <a:tc>
                  <a:txBody>
                    <a:bodyPr/>
                    <a:lstStyle/>
                    <a:p>
                      <a:pPr algn="l" fontAlgn="b"/>
                      <a:endParaRPr lang="en-US" sz="1100" b="0" i="0" u="none" strike="noStrike" dirty="0">
                        <a:solidFill>
                          <a:srgbClr val="000000"/>
                        </a:solidFill>
                        <a:effectLst/>
                        <a:latin typeface="+mj-lt"/>
                      </a:endParaRPr>
                    </a:p>
                  </a:txBody>
                  <a:tcPr marL="0" marR="0" marT="0" marB="0" anchor="b"/>
                </a:tc>
                <a:tc>
                  <a:txBody>
                    <a:bodyPr/>
                    <a:lstStyle/>
                    <a:p>
                      <a:pPr algn="l" fontAlgn="b"/>
                      <a:endParaRPr lang="en-US" sz="12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087315541"/>
                  </a:ext>
                </a:extLst>
              </a:tr>
              <a:tr h="255270">
                <a:tc>
                  <a:txBody>
                    <a:bodyPr/>
                    <a:lstStyle/>
                    <a:p>
                      <a:pPr algn="l" fontAlgn="b"/>
                      <a:r>
                        <a:rPr lang="en-US" sz="1600" b="1" u="none" strike="noStrike" dirty="0">
                          <a:effectLst/>
                          <a:latin typeface="+mj-lt"/>
                        </a:rPr>
                        <a:t>FY 2019 Annual Estimates of Income</a:t>
                      </a:r>
                      <a:endParaRPr lang="en-US" sz="1600" b="1" i="0" u="none" strike="noStrike" dirty="0">
                        <a:solidFill>
                          <a:srgbClr val="000000"/>
                        </a:solidFill>
                        <a:effectLst/>
                        <a:latin typeface="+mj-lt"/>
                      </a:endParaRPr>
                    </a:p>
                  </a:txBody>
                  <a:tcPr marL="0" marR="0" marT="0" marB="0" anchor="b"/>
                </a:tc>
                <a:tc>
                  <a:txBody>
                    <a:bodyPr/>
                    <a:lstStyle/>
                    <a:p>
                      <a:pPr algn="l" fontAlgn="b"/>
                      <a:endParaRPr lang="en-US" sz="1100" b="0" i="0" u="none" strike="noStrike">
                        <a:solidFill>
                          <a:srgbClr val="000000"/>
                        </a:solidFill>
                        <a:effectLst/>
                        <a:latin typeface="+mj-lt"/>
                      </a:endParaRPr>
                    </a:p>
                  </a:txBody>
                  <a:tcPr marL="0" marR="0" marT="0" marB="0" anchor="b"/>
                </a:tc>
                <a:tc>
                  <a:txBody>
                    <a:bodyPr/>
                    <a:lstStyle/>
                    <a:p>
                      <a:pPr algn="r" fontAlgn="b"/>
                      <a:r>
                        <a:rPr lang="en-US" sz="1200" u="none" strike="noStrike" dirty="0">
                          <a:effectLst/>
                          <a:latin typeface="+mj-lt"/>
                        </a:rPr>
                        <a:t> </a:t>
                      </a:r>
                      <a:r>
                        <a:rPr lang="en-US" sz="1200" u="dbl" strike="noStrike" baseline="0" dirty="0">
                          <a:effectLst/>
                          <a:latin typeface="+mj-lt"/>
                        </a:rPr>
                        <a:t>$                 84,304,634 </a:t>
                      </a:r>
                      <a:endParaRPr lang="en-US" sz="1200" b="1" i="0" u="dbl" strike="noStrike" baseline="0" dirty="0">
                        <a:solidFill>
                          <a:srgbClr val="000000"/>
                        </a:solidFill>
                        <a:effectLst/>
                        <a:latin typeface="+mj-lt"/>
                      </a:endParaRPr>
                    </a:p>
                  </a:txBody>
                  <a:tcPr marL="0" marR="0" marT="0" marB="0" anchor="b"/>
                </a:tc>
                <a:extLst>
                  <a:ext uri="{0D108BD9-81ED-4DB2-BD59-A6C34878D82A}">
                    <a16:rowId xmlns:a16="http://schemas.microsoft.com/office/drawing/2014/main" val="1943290267"/>
                  </a:ext>
                </a:extLst>
              </a:tr>
            </a:tbl>
          </a:graphicData>
        </a:graphic>
      </p:graphicFrame>
      <p:graphicFrame>
        <p:nvGraphicFramePr>
          <p:cNvPr id="11" name="Content Placeholder 10">
            <a:extLst>
              <a:ext uri="{FF2B5EF4-FFF2-40B4-BE49-F238E27FC236}">
                <a16:creationId xmlns:a16="http://schemas.microsoft.com/office/drawing/2014/main" id="{DB6D83F0-1489-4CB6-9CBD-AA889AE2918F}"/>
              </a:ext>
            </a:extLst>
          </p:cNvPr>
          <p:cNvGraphicFramePr>
            <a:graphicFrameLocks noGrp="1"/>
          </p:cNvGraphicFramePr>
          <p:nvPr>
            <p:ph sz="half" idx="2"/>
            <p:extLst>
              <p:ext uri="{D42A27DB-BD31-4B8C-83A1-F6EECF244321}">
                <p14:modId xmlns:p14="http://schemas.microsoft.com/office/powerpoint/2010/main" val="3660963002"/>
              </p:ext>
            </p:extLst>
          </p:nvPr>
        </p:nvGraphicFramePr>
        <p:xfrm>
          <a:off x="6638193" y="3785919"/>
          <a:ext cx="4862146" cy="1244599"/>
        </p:xfrm>
        <a:graphic>
          <a:graphicData uri="http://schemas.openxmlformats.org/drawingml/2006/table">
            <a:tbl>
              <a:tblPr>
                <a:tableStyleId>{5C22544A-7EE6-4342-B048-85BDC9FD1C3A}</a:tableStyleId>
              </a:tblPr>
              <a:tblGrid>
                <a:gridCol w="2593956">
                  <a:extLst>
                    <a:ext uri="{9D8B030D-6E8A-4147-A177-3AD203B41FA5}">
                      <a16:colId xmlns:a16="http://schemas.microsoft.com/office/drawing/2014/main" val="1357811134"/>
                    </a:ext>
                  </a:extLst>
                </a:gridCol>
                <a:gridCol w="1214725">
                  <a:extLst>
                    <a:ext uri="{9D8B030D-6E8A-4147-A177-3AD203B41FA5}">
                      <a16:colId xmlns:a16="http://schemas.microsoft.com/office/drawing/2014/main" val="981382584"/>
                    </a:ext>
                  </a:extLst>
                </a:gridCol>
                <a:gridCol w="1053465">
                  <a:extLst>
                    <a:ext uri="{9D8B030D-6E8A-4147-A177-3AD203B41FA5}">
                      <a16:colId xmlns:a16="http://schemas.microsoft.com/office/drawing/2014/main" val="3897113981"/>
                    </a:ext>
                  </a:extLst>
                </a:gridCol>
              </a:tblGrid>
              <a:tr h="0">
                <a:tc>
                  <a:txBody>
                    <a:bodyPr/>
                    <a:lstStyle/>
                    <a:p>
                      <a:pPr algn="ctr" fontAlgn="b"/>
                      <a:r>
                        <a:rPr lang="en-US" sz="800" u="none" strike="noStrike" dirty="0">
                          <a:effectLst/>
                          <a:latin typeface="+mj-lt"/>
                        </a:rPr>
                        <a:t>Memo Only</a:t>
                      </a:r>
                      <a:endParaRPr lang="en-US" sz="800" b="1" i="0" u="none" strike="noStrike" dirty="0">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extLst>
                  <a:ext uri="{0D108BD9-81ED-4DB2-BD59-A6C34878D82A}">
                    <a16:rowId xmlns:a16="http://schemas.microsoft.com/office/drawing/2014/main" val="1255401716"/>
                  </a:ext>
                </a:extLst>
              </a:tr>
              <a:tr h="138176">
                <a:tc>
                  <a:txBody>
                    <a:bodyPr/>
                    <a:lstStyle/>
                    <a:p>
                      <a:pPr algn="l" fontAlgn="b"/>
                      <a:r>
                        <a:rPr lang="en-US" sz="800" u="none" strike="noStrike" dirty="0">
                          <a:effectLst/>
                          <a:latin typeface="+mj-lt"/>
                        </a:rPr>
                        <a:t>Estimates of Income by Fund</a:t>
                      </a:r>
                      <a:endParaRPr lang="en-US" sz="800" b="0" i="0" u="none" strike="noStrike" dirty="0">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tc>
                  <a:txBody>
                    <a:bodyPr/>
                    <a:lstStyle/>
                    <a:p>
                      <a:pPr algn="l" fontAlgn="b"/>
                      <a:endParaRPr lang="en-US" sz="800" b="0" i="0" u="none" strike="noStrike">
                        <a:solidFill>
                          <a:srgbClr val="000000"/>
                        </a:solidFill>
                        <a:effectLst/>
                        <a:latin typeface="+mj-lt"/>
                      </a:endParaRPr>
                    </a:p>
                  </a:txBody>
                  <a:tcPr marL="0" marR="0" marT="0" marB="0" anchor="b"/>
                </a:tc>
                <a:extLst>
                  <a:ext uri="{0D108BD9-81ED-4DB2-BD59-A6C34878D82A}">
                    <a16:rowId xmlns:a16="http://schemas.microsoft.com/office/drawing/2014/main" val="731630582"/>
                  </a:ext>
                </a:extLst>
              </a:tr>
              <a:tr h="138176">
                <a:tc>
                  <a:txBody>
                    <a:bodyPr/>
                    <a:lstStyle/>
                    <a:p>
                      <a:pPr algn="l" fontAlgn="b"/>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b"/>
                </a:tc>
                <a:tc>
                  <a:txBody>
                    <a:bodyPr/>
                    <a:lstStyle/>
                    <a:p>
                      <a:pPr algn="ctr" fontAlgn="b"/>
                      <a:r>
                        <a:rPr lang="en-US" sz="800" u="sng" strike="noStrike">
                          <a:effectLst/>
                          <a:latin typeface="+mj-lt"/>
                        </a:rPr>
                        <a:t>Divisions</a:t>
                      </a:r>
                      <a:endParaRPr lang="en-US" sz="800" b="0" i="0" u="sng" strike="noStrike">
                        <a:solidFill>
                          <a:srgbClr val="000000"/>
                        </a:solidFill>
                        <a:effectLst/>
                        <a:latin typeface="+mj-lt"/>
                      </a:endParaRPr>
                    </a:p>
                  </a:txBody>
                  <a:tcPr marL="0" marR="0" marT="0" marB="0" anchor="b"/>
                </a:tc>
                <a:tc>
                  <a:txBody>
                    <a:bodyPr/>
                    <a:lstStyle/>
                    <a:p>
                      <a:pPr algn="ctr" fontAlgn="b"/>
                      <a:r>
                        <a:rPr lang="en-US" sz="800" u="sng" strike="noStrike">
                          <a:effectLst/>
                          <a:latin typeface="+mj-lt"/>
                        </a:rPr>
                        <a:t>Round Tables</a:t>
                      </a:r>
                      <a:endParaRPr lang="en-US" sz="800" b="0" i="0" u="sng" strike="noStrike">
                        <a:solidFill>
                          <a:srgbClr val="000000"/>
                        </a:solidFill>
                        <a:effectLst/>
                        <a:latin typeface="+mj-lt"/>
                      </a:endParaRPr>
                    </a:p>
                  </a:txBody>
                  <a:tcPr marL="0" marR="0" marT="0" marB="0" anchor="b"/>
                </a:tc>
                <a:extLst>
                  <a:ext uri="{0D108BD9-81ED-4DB2-BD59-A6C34878D82A}">
                    <a16:rowId xmlns:a16="http://schemas.microsoft.com/office/drawing/2014/main" val="2149875166"/>
                  </a:ext>
                </a:extLst>
              </a:tr>
              <a:tr h="138176">
                <a:tc>
                  <a:txBody>
                    <a:bodyPr/>
                    <a:lstStyle/>
                    <a:p>
                      <a:pPr algn="l" fontAlgn="b"/>
                      <a:r>
                        <a:rPr lang="en-US" sz="800" u="none" strike="noStrike" dirty="0">
                          <a:effectLst/>
                          <a:latin typeface="+mj-lt"/>
                        </a:rPr>
                        <a:t> </a:t>
                      </a:r>
                      <a:endParaRPr lang="en-US" sz="800" b="0" i="0" u="none" strike="noStrike" dirty="0">
                        <a:solidFill>
                          <a:srgbClr val="000000"/>
                        </a:solidFill>
                        <a:effectLst/>
                        <a:latin typeface="+mj-lt"/>
                      </a:endParaRPr>
                    </a:p>
                  </a:txBody>
                  <a:tcPr marL="0" marR="0" marT="0" marB="0" anchor="b"/>
                </a:tc>
                <a:tc>
                  <a:txBody>
                    <a:bodyPr/>
                    <a:lstStyle/>
                    <a:p>
                      <a:pPr algn="ctr" fontAlgn="ctr"/>
                      <a:endParaRPr lang="en-US" sz="800" b="0" i="0" u="none" strike="noStrike" dirty="0">
                        <a:solidFill>
                          <a:srgbClr val="000000"/>
                        </a:solidFill>
                        <a:effectLst/>
                        <a:latin typeface="+mj-lt"/>
                      </a:endParaRPr>
                    </a:p>
                  </a:txBody>
                  <a:tcPr marL="0" marR="0" marT="0" marB="0" anchor="ctr"/>
                </a:tc>
                <a:tc>
                  <a:txBody>
                    <a:bodyPr/>
                    <a:lstStyle/>
                    <a:p>
                      <a:pPr algn="ctr" fontAlgn="ctr"/>
                      <a:endParaRPr lang="en-US" sz="800" b="0" i="0" u="none" strike="noStrike">
                        <a:solidFill>
                          <a:srgbClr val="000000"/>
                        </a:solidFill>
                        <a:effectLst/>
                        <a:latin typeface="+mj-lt"/>
                      </a:endParaRPr>
                    </a:p>
                  </a:txBody>
                  <a:tcPr marL="0" marR="0" marT="0" marB="0" anchor="ctr"/>
                </a:tc>
                <a:extLst>
                  <a:ext uri="{0D108BD9-81ED-4DB2-BD59-A6C34878D82A}">
                    <a16:rowId xmlns:a16="http://schemas.microsoft.com/office/drawing/2014/main" val="2051930941"/>
                  </a:ext>
                </a:extLst>
              </a:tr>
              <a:tr h="138176">
                <a:tc>
                  <a:txBody>
                    <a:bodyPr/>
                    <a:lstStyle/>
                    <a:p>
                      <a:pPr algn="l" fontAlgn="b"/>
                      <a:r>
                        <a:rPr lang="en-US" sz="800" u="none" strike="noStrike">
                          <a:effectLst/>
                          <a:latin typeface="+mj-lt"/>
                        </a:rPr>
                        <a:t>Available Net Asset Balance (projected at end of FY 2018)</a:t>
                      </a:r>
                      <a:endParaRPr lang="en-US" sz="800" b="0" i="0" u="none" strike="noStrike">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13,263,800 </a:t>
                      </a:r>
                      <a:endParaRPr lang="en-US" sz="800" b="1" i="0" u="none" strike="noStrike" dirty="0">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1,895,316 </a:t>
                      </a:r>
                      <a:endParaRPr lang="en-US" sz="8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1068984254"/>
                  </a:ext>
                </a:extLst>
              </a:tr>
              <a:tr h="138176">
                <a:tc>
                  <a:txBody>
                    <a:bodyPr/>
                    <a:lstStyle/>
                    <a:p>
                      <a:pPr algn="l" fontAlgn="b"/>
                      <a:r>
                        <a:rPr lang="en-US" sz="800" u="none" strike="noStrike">
                          <a:effectLst/>
                          <a:latin typeface="+mj-lt"/>
                        </a:rPr>
                        <a:t> </a:t>
                      </a:r>
                      <a:endParaRPr lang="en-US" sz="800" b="0" i="0" u="none" strike="noStrike">
                        <a:solidFill>
                          <a:srgbClr val="000000"/>
                        </a:solidFill>
                        <a:effectLst/>
                        <a:latin typeface="+mj-lt"/>
                      </a:endParaRPr>
                    </a:p>
                  </a:txBody>
                  <a:tcPr marL="0" marR="0" marT="0" marB="0" anchor="b"/>
                </a:tc>
                <a:tc>
                  <a:txBody>
                    <a:bodyPr/>
                    <a:lstStyle/>
                    <a:p>
                      <a:pPr algn="r" fontAlgn="b"/>
                      <a:endParaRPr lang="en-US" sz="800" b="0" i="0" u="none" strike="noStrike" dirty="0">
                        <a:solidFill>
                          <a:srgbClr val="000000"/>
                        </a:solidFill>
                        <a:effectLst/>
                        <a:latin typeface="+mj-lt"/>
                      </a:endParaRPr>
                    </a:p>
                  </a:txBody>
                  <a:tcPr marL="0" marR="0" marT="0" marB="0" anchor="b"/>
                </a:tc>
                <a:tc>
                  <a:txBody>
                    <a:bodyPr/>
                    <a:lstStyle/>
                    <a:p>
                      <a:pPr algn="ctr" fontAlgn="b"/>
                      <a:endParaRPr lang="en-US" sz="800" b="0"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3804410901"/>
                  </a:ext>
                </a:extLst>
              </a:tr>
              <a:tr h="143933">
                <a:tc>
                  <a:txBody>
                    <a:bodyPr/>
                    <a:lstStyle/>
                    <a:p>
                      <a:pPr algn="l" fontAlgn="b"/>
                      <a:r>
                        <a:rPr lang="en-US" sz="800" u="none" strike="noStrike">
                          <a:effectLst/>
                          <a:latin typeface="+mj-lt"/>
                        </a:rPr>
                        <a:t>FY 2019 Budgeted Revenues </a:t>
                      </a:r>
                      <a:endParaRPr lang="en-US" sz="800" b="0" i="0" u="none" strike="noStrike">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13,426,560 </a:t>
                      </a:r>
                      <a:endParaRPr lang="en-US" sz="800" b="1" i="0" u="none" strike="noStrike" dirty="0">
                        <a:solidFill>
                          <a:srgbClr val="000000"/>
                        </a:solidFill>
                        <a:effectLst/>
                        <a:latin typeface="+mj-lt"/>
                      </a:endParaRPr>
                    </a:p>
                  </a:txBody>
                  <a:tcPr marL="0" marR="0" marT="0" marB="0" anchor="b"/>
                </a:tc>
                <a:tc>
                  <a:txBody>
                    <a:bodyPr/>
                    <a:lstStyle/>
                    <a:p>
                      <a:pPr algn="ctr" fontAlgn="b"/>
                      <a:r>
                        <a:rPr lang="en-US" sz="800" u="none" strike="noStrike" dirty="0">
                          <a:effectLst/>
                          <a:latin typeface="+mj-lt"/>
                        </a:rPr>
                        <a:t>                               398,284 </a:t>
                      </a:r>
                      <a:endParaRPr lang="en-US" sz="8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454082072"/>
                  </a:ext>
                </a:extLst>
              </a:tr>
              <a:tr h="143933">
                <a:tc>
                  <a:txBody>
                    <a:bodyPr/>
                    <a:lstStyle/>
                    <a:p>
                      <a:pPr algn="l" fontAlgn="b"/>
                      <a:r>
                        <a:rPr lang="en-US" sz="800" u="none" strike="noStrike">
                          <a:effectLst/>
                          <a:latin typeface="+mj-lt"/>
                        </a:rPr>
                        <a:t> </a:t>
                      </a:r>
                      <a:endParaRPr lang="en-US" sz="800" b="0" i="0" u="none" strike="noStrike">
                        <a:solidFill>
                          <a:srgbClr val="000000"/>
                        </a:solidFill>
                        <a:effectLst/>
                        <a:latin typeface="+mj-lt"/>
                      </a:endParaRPr>
                    </a:p>
                  </a:txBody>
                  <a:tcPr marL="0" marR="0" marT="0" marB="0" anchor="b"/>
                </a:tc>
                <a:tc>
                  <a:txBody>
                    <a:bodyPr/>
                    <a:lstStyle/>
                    <a:p>
                      <a:pPr algn="r" fontAlgn="ctr"/>
                      <a:endParaRPr lang="en-US" sz="800" b="0" i="0" u="none" strike="noStrike" dirty="0">
                        <a:solidFill>
                          <a:srgbClr val="000000"/>
                        </a:solidFill>
                        <a:effectLst/>
                        <a:latin typeface="+mj-lt"/>
                      </a:endParaRPr>
                    </a:p>
                  </a:txBody>
                  <a:tcPr marL="0" marR="0" marT="0" marB="0" anchor="ctr"/>
                </a:tc>
                <a:tc>
                  <a:txBody>
                    <a:bodyPr/>
                    <a:lstStyle/>
                    <a:p>
                      <a:pPr algn="ctr" fontAlgn="ctr"/>
                      <a:endParaRPr lang="en-US" sz="800" b="0" i="0" u="none" strike="noStrike" dirty="0">
                        <a:solidFill>
                          <a:srgbClr val="000000"/>
                        </a:solidFill>
                        <a:effectLst/>
                        <a:latin typeface="+mj-lt"/>
                      </a:endParaRPr>
                    </a:p>
                  </a:txBody>
                  <a:tcPr marL="0" marR="0" marT="0" marB="0" anchor="ctr"/>
                </a:tc>
                <a:extLst>
                  <a:ext uri="{0D108BD9-81ED-4DB2-BD59-A6C34878D82A}">
                    <a16:rowId xmlns:a16="http://schemas.microsoft.com/office/drawing/2014/main" val="825601577"/>
                  </a:ext>
                </a:extLst>
              </a:tr>
              <a:tr h="143933">
                <a:tc>
                  <a:txBody>
                    <a:bodyPr/>
                    <a:lstStyle/>
                    <a:p>
                      <a:pPr algn="l" fontAlgn="b"/>
                      <a:r>
                        <a:rPr lang="en-US" sz="800" u="none" strike="noStrike">
                          <a:effectLst/>
                          <a:latin typeface="+mj-lt"/>
                        </a:rPr>
                        <a:t>FY 2019 Annual Estimates of Income</a:t>
                      </a:r>
                      <a:endParaRPr lang="en-US" sz="800" b="0" i="0" u="none" strike="noStrike">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26,690,360 </a:t>
                      </a:r>
                      <a:endParaRPr lang="en-US" sz="800" b="1" i="0" u="none" strike="noStrike" dirty="0">
                        <a:solidFill>
                          <a:srgbClr val="000000"/>
                        </a:solidFill>
                        <a:effectLst/>
                        <a:latin typeface="+mj-lt"/>
                      </a:endParaRPr>
                    </a:p>
                  </a:txBody>
                  <a:tcPr marL="0" marR="0" marT="0" marB="0" anchor="b"/>
                </a:tc>
                <a:tc>
                  <a:txBody>
                    <a:bodyPr/>
                    <a:lstStyle/>
                    <a:p>
                      <a:pPr algn="r" fontAlgn="b"/>
                      <a:r>
                        <a:rPr lang="en-US" sz="800" u="none" strike="noStrike" dirty="0">
                          <a:effectLst/>
                          <a:latin typeface="+mj-lt"/>
                        </a:rPr>
                        <a:t> $                        2,293,600 </a:t>
                      </a:r>
                      <a:endParaRPr lang="en-US" sz="800" b="1" i="0" u="none" strike="noStrike" dirty="0">
                        <a:solidFill>
                          <a:srgbClr val="000000"/>
                        </a:solidFill>
                        <a:effectLst/>
                        <a:latin typeface="+mj-lt"/>
                      </a:endParaRPr>
                    </a:p>
                  </a:txBody>
                  <a:tcPr marL="0" marR="0" marT="0" marB="0" anchor="b"/>
                </a:tc>
                <a:extLst>
                  <a:ext uri="{0D108BD9-81ED-4DB2-BD59-A6C34878D82A}">
                    <a16:rowId xmlns:a16="http://schemas.microsoft.com/office/drawing/2014/main" val="2036475027"/>
                  </a:ext>
                </a:extLst>
              </a:tr>
            </a:tbl>
          </a:graphicData>
        </a:graphic>
      </p:graphicFrame>
      <p:sp>
        <p:nvSpPr>
          <p:cNvPr id="6" name="TextBox 5">
            <a:extLst>
              <a:ext uri="{FF2B5EF4-FFF2-40B4-BE49-F238E27FC236}">
                <a16:creationId xmlns:a16="http://schemas.microsoft.com/office/drawing/2014/main" id="{7A3BF5B7-B398-42CA-8A57-656B52BB92AF}"/>
              </a:ext>
            </a:extLst>
          </p:cNvPr>
          <p:cNvSpPr txBox="1"/>
          <p:nvPr/>
        </p:nvSpPr>
        <p:spPr>
          <a:xfrm>
            <a:off x="812090" y="1424354"/>
            <a:ext cx="10333892" cy="923330"/>
          </a:xfrm>
          <a:prstGeom prst="rect">
            <a:avLst/>
          </a:prstGeom>
          <a:noFill/>
        </p:spPr>
        <p:txBody>
          <a:bodyPr wrap="square" rtlCol="0">
            <a:spAutoFit/>
          </a:bodyPr>
          <a:lstStyle/>
          <a:p>
            <a:r>
              <a:rPr lang="en-US" dirty="0">
                <a:latin typeface="+mj-lt"/>
              </a:rPr>
              <a:t>Per Article IX, Finances, Section 1 of ALA's Bylaws: Annual estimates of income shall be based upon the unexpended balance remaining from the previous year plus anticipated revenues for the next budget year. BARC is charged with reviewing and approving the Annual Estimates of Income. </a:t>
            </a:r>
          </a:p>
        </p:txBody>
      </p:sp>
      <p:sp>
        <p:nvSpPr>
          <p:cNvPr id="9" name="TextBox 8">
            <a:extLst>
              <a:ext uri="{FF2B5EF4-FFF2-40B4-BE49-F238E27FC236}">
                <a16:creationId xmlns:a16="http://schemas.microsoft.com/office/drawing/2014/main" id="{E2E1075A-7A44-4B34-8006-640FFB9CDFB8}"/>
              </a:ext>
            </a:extLst>
          </p:cNvPr>
          <p:cNvSpPr txBox="1"/>
          <p:nvPr/>
        </p:nvSpPr>
        <p:spPr>
          <a:xfrm>
            <a:off x="1015511" y="6468753"/>
            <a:ext cx="1022545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16904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8A8CE5B1-754B-49DB-A8FE-FDF3719F2695}"/>
              </a:ext>
            </a:extLst>
          </p:cNvPr>
          <p:cNvSpPr>
            <a:spLocks noGrp="1" noChangeArrowheads="1"/>
          </p:cNvSpPr>
          <p:nvPr>
            <p:ph type="title" idx="4294967295"/>
          </p:nvPr>
        </p:nvSpPr>
        <p:spPr>
          <a:xfrm>
            <a:off x="1591888" y="0"/>
            <a:ext cx="8651875" cy="661987"/>
          </a:xfrm>
        </p:spPr>
        <p:txBody>
          <a:bodyPr>
            <a:normAutofit fontScale="90000"/>
          </a:bodyPr>
          <a:lstStyle/>
          <a:p>
            <a:pPr>
              <a:lnSpc>
                <a:spcPct val="100000"/>
              </a:lnSpc>
            </a:pPr>
            <a:br>
              <a:rPr lang="en-US" altLang="en-US" sz="1800" dirty="0"/>
            </a:br>
            <a:r>
              <a:rPr lang="en-US" altLang="en-US" b="1" dirty="0"/>
              <a:t>Additional Useful Resources</a:t>
            </a:r>
            <a:endParaRPr lang="es-ES_tradnl" altLang="en-US" b="1" dirty="0"/>
          </a:p>
        </p:txBody>
      </p:sp>
      <p:sp>
        <p:nvSpPr>
          <p:cNvPr id="6" name="Rectangle 4">
            <a:extLst>
              <a:ext uri="{FF2B5EF4-FFF2-40B4-BE49-F238E27FC236}">
                <a16:creationId xmlns:a16="http://schemas.microsoft.com/office/drawing/2014/main" id="{14A05EA6-6DA4-4EB1-9A07-3E3EB9832E46}"/>
              </a:ext>
            </a:extLst>
          </p:cNvPr>
          <p:cNvSpPr>
            <a:spLocks noChangeArrowheads="1"/>
          </p:cNvSpPr>
          <p:nvPr/>
        </p:nvSpPr>
        <p:spPr bwMode="auto">
          <a:xfrm>
            <a:off x="2008188" y="1039813"/>
            <a:ext cx="8126412" cy="730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76200" tIns="38100" rIns="76200" bIns="38100">
            <a:spAutoFit/>
          </a:bodyPr>
          <a:lstStyle>
            <a:lvl1pPr marL="342900" indent="-342900">
              <a:defRPr sz="1400" b="1">
                <a:solidFill>
                  <a:schemeClr val="tx1"/>
                </a:solidFill>
                <a:latin typeface="Arial" charset="0"/>
              </a:defRPr>
            </a:lvl1pPr>
            <a:lvl2pPr marL="742950" indent="-285750">
              <a:defRPr sz="1400" b="1">
                <a:solidFill>
                  <a:schemeClr val="tx1"/>
                </a:solidFill>
                <a:latin typeface="Arial" charset="0"/>
              </a:defRPr>
            </a:lvl2pPr>
            <a:lvl3pPr marL="1143000" indent="-228600">
              <a:defRPr sz="1400" b="1">
                <a:solidFill>
                  <a:schemeClr val="tx1"/>
                </a:solidFill>
                <a:latin typeface="Arial" charset="0"/>
              </a:defRPr>
            </a:lvl3pPr>
            <a:lvl4pPr marL="1600200" indent="-228600">
              <a:defRPr sz="1400" b="1">
                <a:solidFill>
                  <a:schemeClr val="tx1"/>
                </a:solidFill>
                <a:latin typeface="Arial" charset="0"/>
              </a:defRPr>
            </a:lvl4pPr>
            <a:lvl5pPr marL="2057400" indent="-228600">
              <a:defRPr sz="1400" b="1">
                <a:solidFill>
                  <a:schemeClr val="tx1"/>
                </a:solidFill>
                <a:latin typeface="Arial" charset="0"/>
              </a:defRPr>
            </a:lvl5pPr>
            <a:lvl6pPr marL="2514600" indent="-228600" algn="ctr" eaLnBrk="0" fontAlgn="base" hangingPunct="0">
              <a:spcBef>
                <a:spcPct val="0"/>
              </a:spcBef>
              <a:spcAft>
                <a:spcPct val="0"/>
              </a:spcAft>
              <a:defRPr sz="1400" b="1">
                <a:solidFill>
                  <a:schemeClr val="tx1"/>
                </a:solidFill>
                <a:latin typeface="Arial" charset="0"/>
              </a:defRPr>
            </a:lvl6pPr>
            <a:lvl7pPr marL="2971800" indent="-228600" algn="ctr" eaLnBrk="0" fontAlgn="base" hangingPunct="0">
              <a:spcBef>
                <a:spcPct val="0"/>
              </a:spcBef>
              <a:spcAft>
                <a:spcPct val="0"/>
              </a:spcAft>
              <a:defRPr sz="1400" b="1">
                <a:solidFill>
                  <a:schemeClr val="tx1"/>
                </a:solidFill>
                <a:latin typeface="Arial" charset="0"/>
              </a:defRPr>
            </a:lvl7pPr>
            <a:lvl8pPr marL="3429000" indent="-228600" algn="ctr" eaLnBrk="0" fontAlgn="base" hangingPunct="0">
              <a:spcBef>
                <a:spcPct val="0"/>
              </a:spcBef>
              <a:spcAft>
                <a:spcPct val="0"/>
              </a:spcAft>
              <a:defRPr sz="1400" b="1">
                <a:solidFill>
                  <a:schemeClr val="tx1"/>
                </a:solidFill>
                <a:latin typeface="Arial" charset="0"/>
              </a:defRPr>
            </a:lvl8pPr>
            <a:lvl9pPr marL="3886200" indent="-228600" algn="ctr" eaLnBrk="0" fontAlgn="base" hangingPunct="0">
              <a:spcBef>
                <a:spcPct val="0"/>
              </a:spcBef>
              <a:spcAft>
                <a:spcPct val="0"/>
              </a:spcAft>
              <a:defRPr sz="1400" b="1">
                <a:solidFill>
                  <a:schemeClr val="tx1"/>
                </a:solidFill>
                <a:latin typeface="Arial" charset="0"/>
              </a:defRPr>
            </a:lvl9pPr>
          </a:lstStyle>
          <a:p>
            <a:pPr>
              <a:lnSpc>
                <a:spcPct val="90000"/>
              </a:lnSpc>
              <a:spcBef>
                <a:spcPct val="90000"/>
              </a:spcBef>
              <a:buSzPct val="120000"/>
              <a:buFontTx/>
              <a:buChar char="•"/>
              <a:defRPr/>
            </a:pPr>
            <a:r>
              <a:rPr lang="en-US" altLang="en-US" sz="1800" dirty="0">
                <a:latin typeface="+mj-lt"/>
              </a:rPr>
              <a:t>Member Leaders</a:t>
            </a:r>
          </a:p>
          <a:p>
            <a:pPr lvl="1">
              <a:lnSpc>
                <a:spcPct val="90000"/>
              </a:lnSpc>
              <a:spcBef>
                <a:spcPct val="90000"/>
              </a:spcBef>
              <a:buSzPct val="120000"/>
              <a:buFont typeface="Wingdings" panose="05000000000000000000" pitchFamily="2" charset="2"/>
              <a:buChar char="Ø"/>
              <a:defRPr/>
            </a:pPr>
            <a:r>
              <a:rPr lang="en-US" altLang="en-US" sz="1800" dirty="0">
                <a:latin typeface="+mj-lt"/>
              </a:rPr>
              <a:t>Treasurer</a:t>
            </a:r>
          </a:p>
          <a:p>
            <a:pPr lvl="1">
              <a:lnSpc>
                <a:spcPct val="90000"/>
              </a:lnSpc>
              <a:spcBef>
                <a:spcPct val="90000"/>
              </a:spcBef>
              <a:buSzPct val="120000"/>
              <a:buFont typeface="Wingdings" panose="05000000000000000000" pitchFamily="2" charset="2"/>
              <a:buChar char="Ø"/>
              <a:defRPr/>
            </a:pPr>
            <a:r>
              <a:rPr lang="en-US" altLang="en-US" sz="1800" dirty="0">
                <a:latin typeface="+mj-lt"/>
              </a:rPr>
              <a:t>BARC Chair</a:t>
            </a:r>
          </a:p>
          <a:p>
            <a:pPr>
              <a:lnSpc>
                <a:spcPct val="90000"/>
              </a:lnSpc>
              <a:spcBef>
                <a:spcPct val="90000"/>
              </a:spcBef>
              <a:buSzPct val="120000"/>
              <a:buFontTx/>
              <a:buChar char="•"/>
              <a:defRPr/>
            </a:pPr>
            <a:r>
              <a:rPr lang="en-US" altLang="en-US" sz="1800" dirty="0">
                <a:latin typeface="+mj-lt"/>
              </a:rPr>
              <a:t>ALA Staff</a:t>
            </a:r>
          </a:p>
          <a:p>
            <a:pPr lvl="1">
              <a:lnSpc>
                <a:spcPct val="90000"/>
              </a:lnSpc>
              <a:spcBef>
                <a:spcPct val="90000"/>
              </a:spcBef>
              <a:buSzPct val="120000"/>
              <a:buFont typeface="Wingdings" panose="05000000000000000000" pitchFamily="2" charset="2"/>
              <a:buChar char="Ø"/>
              <a:defRPr/>
            </a:pPr>
            <a:r>
              <a:rPr lang="en-US" altLang="en-US" sz="1800" dirty="0">
                <a:latin typeface="+mj-lt"/>
              </a:rPr>
              <a:t>Executive Director</a:t>
            </a:r>
          </a:p>
          <a:p>
            <a:pPr lvl="1">
              <a:lnSpc>
                <a:spcPct val="90000"/>
              </a:lnSpc>
              <a:spcBef>
                <a:spcPct val="90000"/>
              </a:spcBef>
              <a:buSzPct val="120000"/>
              <a:buFont typeface="Wingdings" panose="05000000000000000000" pitchFamily="2" charset="2"/>
              <a:buChar char="Ø"/>
              <a:defRPr/>
            </a:pPr>
            <a:r>
              <a:rPr lang="en-US" altLang="en-US" sz="1800" dirty="0">
                <a:latin typeface="+mj-lt"/>
              </a:rPr>
              <a:t>Division Executive Directors</a:t>
            </a:r>
          </a:p>
          <a:p>
            <a:pPr lvl="1">
              <a:lnSpc>
                <a:spcPct val="90000"/>
              </a:lnSpc>
              <a:spcBef>
                <a:spcPct val="90000"/>
              </a:spcBef>
              <a:buSzPct val="120000"/>
              <a:buFont typeface="Wingdings" panose="05000000000000000000" pitchFamily="2" charset="2"/>
              <a:buChar char="Ø"/>
              <a:defRPr/>
            </a:pPr>
            <a:r>
              <a:rPr lang="en-US" altLang="en-US" sz="1800" dirty="0">
                <a:latin typeface="+mj-lt"/>
              </a:rPr>
              <a:t>CFO</a:t>
            </a:r>
          </a:p>
          <a:p>
            <a:pPr lvl="1">
              <a:lnSpc>
                <a:spcPct val="90000"/>
              </a:lnSpc>
              <a:spcBef>
                <a:spcPct val="90000"/>
              </a:spcBef>
              <a:buSzPct val="120000"/>
              <a:buFont typeface="Wingdings" panose="05000000000000000000" pitchFamily="2" charset="2"/>
              <a:buChar char="Ø"/>
              <a:defRPr/>
            </a:pPr>
            <a:r>
              <a:rPr lang="en-US" altLang="en-US" sz="1800" dirty="0">
                <a:latin typeface="+mj-lt"/>
              </a:rPr>
              <a:t>ALA Finance Staff</a:t>
            </a:r>
          </a:p>
          <a:p>
            <a:pPr>
              <a:lnSpc>
                <a:spcPct val="90000"/>
              </a:lnSpc>
              <a:spcBef>
                <a:spcPct val="90000"/>
              </a:spcBef>
              <a:buSzPct val="120000"/>
              <a:buFontTx/>
              <a:buChar char="•"/>
              <a:defRPr/>
            </a:pPr>
            <a:r>
              <a:rPr lang="en-US" altLang="en-US" sz="1800" dirty="0">
                <a:latin typeface="+mj-lt"/>
              </a:rPr>
              <a:t>Online Webinars and Other Training</a:t>
            </a:r>
          </a:p>
          <a:p>
            <a:pPr lvl="1">
              <a:lnSpc>
                <a:spcPct val="90000"/>
              </a:lnSpc>
              <a:spcBef>
                <a:spcPct val="90000"/>
              </a:spcBef>
              <a:buSzPct val="120000"/>
              <a:buFont typeface="Wingdings" panose="05000000000000000000" pitchFamily="2" charset="2"/>
              <a:buChar char="Ø"/>
              <a:defRPr/>
            </a:pPr>
            <a:r>
              <a:rPr lang="en-US" altLang="en-US" sz="1200" dirty="0">
                <a:latin typeface="+mj-lt"/>
                <a:hlinkClick r:id="rId3"/>
              </a:rPr>
              <a:t>www.ala.org/aboutala/governance/financialdata</a:t>
            </a:r>
            <a:endParaRPr lang="en-US" altLang="en-US" sz="1200" dirty="0">
              <a:latin typeface="+mj-lt"/>
            </a:endParaRPr>
          </a:p>
          <a:p>
            <a:pPr lvl="1">
              <a:lnSpc>
                <a:spcPct val="90000"/>
              </a:lnSpc>
              <a:spcBef>
                <a:spcPct val="90000"/>
              </a:spcBef>
              <a:buSzPct val="120000"/>
              <a:buFont typeface="Wingdings" panose="05000000000000000000" pitchFamily="2" charset="2"/>
              <a:buChar char="Ø"/>
              <a:defRPr/>
            </a:pPr>
            <a:r>
              <a:rPr lang="en-US" altLang="en-US" sz="1200" dirty="0">
                <a:latin typeface="+mj-lt"/>
                <a:hlinkClick r:id="rId4"/>
              </a:rPr>
              <a:t>www.ala.org/aboutala/governance/financialdata/finlearn</a:t>
            </a:r>
            <a:endParaRPr lang="en-US" altLang="en-US" sz="1200" dirty="0">
              <a:latin typeface="+mj-lt"/>
            </a:endParaRPr>
          </a:p>
          <a:p>
            <a:pPr lvl="1">
              <a:lnSpc>
                <a:spcPct val="90000"/>
              </a:lnSpc>
              <a:spcBef>
                <a:spcPct val="90000"/>
              </a:spcBef>
              <a:buSzPct val="120000"/>
              <a:buFont typeface="Wingdings" panose="05000000000000000000" pitchFamily="2" charset="2"/>
              <a:buChar char="Ø"/>
              <a:defRPr/>
            </a:pPr>
            <a:r>
              <a:rPr lang="en-US" altLang="en-US" sz="1200" dirty="0">
                <a:solidFill>
                  <a:schemeClr val="accent2">
                    <a:lumMod val="75000"/>
                  </a:schemeClr>
                </a:solidFill>
                <a:latin typeface="+mj-lt"/>
                <a:hlinkClick r:id="rId5"/>
              </a:rPr>
              <a:t>http://www.ala.org/aboutala/sites/ala.org.aboutala/files/content/governance/financialdata/financialrpts/ALA_Financial_Handbook_Final15.pdf</a:t>
            </a:r>
            <a:endParaRPr lang="en-US" altLang="en-US" sz="1200" dirty="0">
              <a:solidFill>
                <a:schemeClr val="accent2">
                  <a:lumMod val="75000"/>
                </a:schemeClr>
              </a:solidFill>
              <a:latin typeface="+mj-lt"/>
            </a:endParaRPr>
          </a:p>
          <a:p>
            <a:pPr marL="457200" lvl="1" indent="0">
              <a:lnSpc>
                <a:spcPct val="90000"/>
              </a:lnSpc>
              <a:spcBef>
                <a:spcPct val="90000"/>
              </a:spcBef>
              <a:buSzPct val="120000"/>
              <a:defRPr/>
            </a:pPr>
            <a:endParaRPr lang="en-US" altLang="en-US" sz="1200" dirty="0">
              <a:solidFill>
                <a:schemeClr val="accent2">
                  <a:lumMod val="75000"/>
                </a:schemeClr>
              </a:solidFill>
            </a:endParaRPr>
          </a:p>
          <a:p>
            <a:pPr marL="457200" lvl="1" indent="0">
              <a:lnSpc>
                <a:spcPct val="90000"/>
              </a:lnSpc>
              <a:spcBef>
                <a:spcPct val="90000"/>
              </a:spcBef>
              <a:buSzPct val="120000"/>
              <a:defRPr/>
            </a:pPr>
            <a:endParaRPr lang="en-US" altLang="en-US" sz="1800" dirty="0"/>
          </a:p>
          <a:p>
            <a:pPr lvl="1">
              <a:lnSpc>
                <a:spcPct val="90000"/>
              </a:lnSpc>
              <a:spcBef>
                <a:spcPct val="90000"/>
              </a:spcBef>
              <a:buSzPct val="120000"/>
              <a:buFontTx/>
              <a:buChar char="•"/>
              <a:defRPr/>
            </a:pPr>
            <a:endParaRPr lang="en-US" altLang="en-US" sz="1800" dirty="0"/>
          </a:p>
          <a:p>
            <a:pPr>
              <a:lnSpc>
                <a:spcPct val="90000"/>
              </a:lnSpc>
              <a:spcBef>
                <a:spcPct val="90000"/>
              </a:spcBef>
              <a:buSzPct val="120000"/>
              <a:defRPr/>
            </a:pPr>
            <a:endParaRPr lang="en-US" altLang="en-US" sz="1800" dirty="0"/>
          </a:p>
        </p:txBody>
      </p:sp>
    </p:spTree>
    <p:extLst>
      <p:ext uri="{BB962C8B-B14F-4D97-AF65-F5344CB8AC3E}">
        <p14:creationId xmlns:p14="http://schemas.microsoft.com/office/powerpoint/2010/main" val="326352271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3047" y="6097385"/>
            <a:ext cx="1017113" cy="369332"/>
          </a:xfrm>
          <a:prstGeom prst="rect">
            <a:avLst/>
          </a:prstGeom>
          <a:noFill/>
        </p:spPr>
        <p:txBody>
          <a:bodyPr wrap="square" rtlCol="0">
            <a:spAutoFit/>
          </a:bodyPr>
          <a:lstStyle/>
          <a:p>
            <a:endParaRPr lang="en-US" dirty="0"/>
          </a:p>
        </p:txBody>
      </p:sp>
      <p:sp>
        <p:nvSpPr>
          <p:cNvPr id="11" name="Title 10"/>
          <p:cNvSpPr>
            <a:spLocks noGrp="1"/>
          </p:cNvSpPr>
          <p:nvPr>
            <p:ph type="title"/>
          </p:nvPr>
        </p:nvSpPr>
        <p:spPr>
          <a:xfrm>
            <a:off x="792480" y="40453"/>
            <a:ext cx="10515600" cy="884108"/>
          </a:xfrm>
        </p:spPr>
        <p:txBody>
          <a:bodyPr/>
          <a:lstStyle/>
          <a:p>
            <a:pPr algn="ctr"/>
            <a:r>
              <a:rPr lang="en-US" dirty="0">
                <a:latin typeface="Cambria" panose="02040503050406030204" pitchFamily="18" charset="0"/>
              </a:rPr>
              <a:t>Sources of ALA Revenue</a:t>
            </a:r>
          </a:p>
        </p:txBody>
      </p:sp>
      <p:graphicFrame>
        <p:nvGraphicFramePr>
          <p:cNvPr id="12" name="Table 11"/>
          <p:cNvGraphicFramePr>
            <a:graphicFrameLocks noGrp="1"/>
          </p:cNvGraphicFramePr>
          <p:nvPr>
            <p:extLst>
              <p:ext uri="{D42A27DB-BD31-4B8C-83A1-F6EECF244321}">
                <p14:modId xmlns:p14="http://schemas.microsoft.com/office/powerpoint/2010/main" val="1131043514"/>
              </p:ext>
            </p:extLst>
          </p:nvPr>
        </p:nvGraphicFramePr>
        <p:xfrm>
          <a:off x="771603" y="4950337"/>
          <a:ext cx="10806545" cy="1290282"/>
        </p:xfrm>
        <a:graphic>
          <a:graphicData uri="http://schemas.openxmlformats.org/drawingml/2006/table">
            <a:tbl>
              <a:tblPr>
                <a:tableStyleId>{5C22544A-7EE6-4342-B048-85BDC9FD1C3A}</a:tableStyleId>
              </a:tblPr>
              <a:tblGrid>
                <a:gridCol w="1681745">
                  <a:extLst>
                    <a:ext uri="{9D8B030D-6E8A-4147-A177-3AD203B41FA5}">
                      <a16:colId xmlns:a16="http://schemas.microsoft.com/office/drawing/2014/main" val="964872775"/>
                    </a:ext>
                  </a:extLst>
                </a:gridCol>
                <a:gridCol w="2888315">
                  <a:extLst>
                    <a:ext uri="{9D8B030D-6E8A-4147-A177-3AD203B41FA5}">
                      <a16:colId xmlns:a16="http://schemas.microsoft.com/office/drawing/2014/main" val="285393369"/>
                    </a:ext>
                  </a:extLst>
                </a:gridCol>
                <a:gridCol w="2804810">
                  <a:extLst>
                    <a:ext uri="{9D8B030D-6E8A-4147-A177-3AD203B41FA5}">
                      <a16:colId xmlns:a16="http://schemas.microsoft.com/office/drawing/2014/main" val="1458512911"/>
                    </a:ext>
                  </a:extLst>
                </a:gridCol>
                <a:gridCol w="1288472">
                  <a:extLst>
                    <a:ext uri="{9D8B030D-6E8A-4147-A177-3AD203B41FA5}">
                      <a16:colId xmlns:a16="http://schemas.microsoft.com/office/drawing/2014/main" val="3550693254"/>
                    </a:ext>
                  </a:extLst>
                </a:gridCol>
                <a:gridCol w="1163782">
                  <a:extLst>
                    <a:ext uri="{9D8B030D-6E8A-4147-A177-3AD203B41FA5}">
                      <a16:colId xmlns:a16="http://schemas.microsoft.com/office/drawing/2014/main" val="2854424800"/>
                    </a:ext>
                  </a:extLst>
                </a:gridCol>
                <a:gridCol w="979421">
                  <a:extLst>
                    <a:ext uri="{9D8B030D-6E8A-4147-A177-3AD203B41FA5}">
                      <a16:colId xmlns:a16="http://schemas.microsoft.com/office/drawing/2014/main" val="958914282"/>
                    </a:ext>
                  </a:extLst>
                </a:gridCol>
              </a:tblGrid>
              <a:tr h="1290282">
                <a:tc>
                  <a:txBody>
                    <a:bodyPr/>
                    <a:lstStyle/>
                    <a:p>
                      <a:pPr algn="ctr" fontAlgn="b"/>
                      <a:r>
                        <a:rPr lang="en-US" sz="2400" u="none" strike="noStrike" dirty="0">
                          <a:effectLst/>
                          <a:latin typeface="Cambria" panose="02040503050406030204" pitchFamily="18" charset="0"/>
                        </a:rPr>
                        <a:t>16% </a:t>
                      </a:r>
                    </a:p>
                    <a:p>
                      <a:pPr algn="ctr" fontAlgn="b"/>
                      <a:r>
                        <a:rPr lang="en-US" sz="2400" b="0" i="0" u="none" strike="noStrike" dirty="0">
                          <a:solidFill>
                            <a:srgbClr val="000000"/>
                          </a:solidFill>
                          <a:effectLst/>
                          <a:latin typeface="Cambria" panose="02040503050406030204" pitchFamily="18" charset="0"/>
                        </a:rPr>
                        <a:t>Dues</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26%</a:t>
                      </a:r>
                    </a:p>
                    <a:p>
                      <a:pPr algn="ctr" fontAlgn="b"/>
                      <a:r>
                        <a:rPr lang="en-US" sz="2400" b="0" i="0" u="none" strike="noStrike" dirty="0">
                          <a:solidFill>
                            <a:srgbClr val="000000"/>
                          </a:solidFill>
                          <a:effectLst/>
                          <a:latin typeface="Cambria" panose="02040503050406030204" pitchFamily="18" charset="0"/>
                        </a:rPr>
                        <a:t>Meetings &amp; Conferences</a:t>
                      </a:r>
                    </a:p>
                  </a:txBody>
                  <a:tcPr marL="7620" marR="7620" marT="7620" anchor="b"/>
                </a:tc>
                <a:tc>
                  <a:txBody>
                    <a:bodyPr/>
                    <a:lstStyle/>
                    <a:p>
                      <a:pPr algn="ctr" fontAlgn="b"/>
                      <a:r>
                        <a:rPr lang="en-US" sz="2400" u="none" strike="noStrike" dirty="0">
                          <a:effectLst/>
                          <a:latin typeface="Cambria" panose="02040503050406030204" pitchFamily="18" charset="0"/>
                        </a:rPr>
                        <a:t>34%</a:t>
                      </a:r>
                    </a:p>
                    <a:p>
                      <a:pPr algn="ctr" fontAlgn="b"/>
                      <a:r>
                        <a:rPr lang="en-US" sz="2400" b="0" i="0" u="none" strike="noStrike" dirty="0">
                          <a:solidFill>
                            <a:srgbClr val="000000"/>
                          </a:solidFill>
                          <a:effectLst/>
                          <a:latin typeface="Cambria" panose="02040503050406030204" pitchFamily="18" charset="0"/>
                        </a:rPr>
                        <a:t>Publishing</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10%</a:t>
                      </a:r>
                    </a:p>
                    <a:p>
                      <a:pPr algn="ctr" fontAlgn="b"/>
                      <a:r>
                        <a:rPr lang="en-US" sz="2400" b="0" i="0" u="none" strike="noStrike" dirty="0">
                          <a:solidFill>
                            <a:srgbClr val="000000"/>
                          </a:solidFill>
                          <a:effectLst/>
                          <a:latin typeface="Cambria" panose="02040503050406030204" pitchFamily="18" charset="0"/>
                        </a:rPr>
                        <a:t>Grants</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3%</a:t>
                      </a:r>
                    </a:p>
                    <a:p>
                      <a:pPr algn="ctr" fontAlgn="b"/>
                      <a:r>
                        <a:rPr lang="en-US" sz="2400" u="none" strike="noStrike" dirty="0">
                          <a:effectLst/>
                          <a:latin typeface="Cambria" panose="02040503050406030204" pitchFamily="18" charset="0"/>
                        </a:rPr>
                        <a:t>Interest</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tc>
                  <a:txBody>
                    <a:bodyPr/>
                    <a:lstStyle/>
                    <a:p>
                      <a:pPr algn="ctr" fontAlgn="b"/>
                      <a:r>
                        <a:rPr lang="en-US" sz="2400" u="none" strike="noStrike" dirty="0">
                          <a:effectLst/>
                          <a:latin typeface="Cambria" panose="02040503050406030204" pitchFamily="18" charset="0"/>
                        </a:rPr>
                        <a:t>11%</a:t>
                      </a:r>
                    </a:p>
                    <a:p>
                      <a:pPr algn="ctr" fontAlgn="b"/>
                      <a:r>
                        <a:rPr lang="en-US" sz="2400" u="none" strike="noStrike" dirty="0">
                          <a:effectLst/>
                          <a:latin typeface="Cambria" panose="02040503050406030204" pitchFamily="18" charset="0"/>
                        </a:rPr>
                        <a:t>Other</a:t>
                      </a:r>
                    </a:p>
                    <a:p>
                      <a:pPr algn="ctr" fontAlgn="b"/>
                      <a:endParaRPr lang="en-US" sz="2400" b="0" i="0" u="none" strike="noStrike" dirty="0">
                        <a:solidFill>
                          <a:srgbClr val="000000"/>
                        </a:solidFill>
                        <a:effectLst/>
                        <a:latin typeface="Cambria" panose="02040503050406030204" pitchFamily="18" charset="0"/>
                      </a:endParaRPr>
                    </a:p>
                  </a:txBody>
                  <a:tcPr marL="7620" marR="7620" marT="7620" anchor="b"/>
                </a:tc>
                <a:extLst>
                  <a:ext uri="{0D108BD9-81ED-4DB2-BD59-A6C34878D82A}">
                    <a16:rowId xmlns:a16="http://schemas.microsoft.com/office/drawing/2014/main" val="1661974092"/>
                  </a:ext>
                </a:extLst>
              </a:tr>
            </a:tbl>
          </a:graphicData>
        </a:graphic>
      </p:graphicFrame>
      <p:sp>
        <p:nvSpPr>
          <p:cNvPr id="6"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3</a:t>
            </a:fld>
            <a:endParaRPr lang="en-US" dirty="0"/>
          </a:p>
        </p:txBody>
      </p:sp>
      <p:pic>
        <p:nvPicPr>
          <p:cNvPr id="7" name="Picture 6">
            <a:extLst>
              <a:ext uri="{FF2B5EF4-FFF2-40B4-BE49-F238E27FC236}">
                <a16:creationId xmlns:a16="http://schemas.microsoft.com/office/drawing/2014/main" id="{0805F9E5-9FD5-4DAE-9D67-39FE34C5C4FB}"/>
              </a:ext>
            </a:extLst>
          </p:cNvPr>
          <p:cNvPicPr>
            <a:picLocks noChangeAspect="1"/>
          </p:cNvPicPr>
          <p:nvPr/>
        </p:nvPicPr>
        <p:blipFill>
          <a:blip r:embed="rId3"/>
          <a:stretch>
            <a:fillRect/>
          </a:stretch>
        </p:blipFill>
        <p:spPr>
          <a:xfrm>
            <a:off x="648393" y="1168400"/>
            <a:ext cx="10806545" cy="3270596"/>
          </a:xfrm>
          <a:prstGeom prst="rect">
            <a:avLst/>
          </a:prstGeom>
        </p:spPr>
      </p:pic>
      <p:sp>
        <p:nvSpPr>
          <p:cNvPr id="2" name="TextBox 1">
            <a:extLst>
              <a:ext uri="{FF2B5EF4-FFF2-40B4-BE49-F238E27FC236}">
                <a16:creationId xmlns:a16="http://schemas.microsoft.com/office/drawing/2014/main" id="{192A1AC8-07EA-4625-9462-BE860C07E8D7}"/>
              </a:ext>
            </a:extLst>
          </p:cNvPr>
          <p:cNvSpPr txBox="1"/>
          <p:nvPr/>
        </p:nvSpPr>
        <p:spPr>
          <a:xfrm>
            <a:off x="263045" y="6466717"/>
            <a:ext cx="4361935" cy="307777"/>
          </a:xfrm>
          <a:prstGeom prst="rect">
            <a:avLst/>
          </a:prstGeom>
          <a:noFill/>
        </p:spPr>
        <p:txBody>
          <a:bodyPr wrap="square" rtlCol="0">
            <a:spAutoFit/>
          </a:bodyPr>
          <a:lstStyle/>
          <a:p>
            <a:r>
              <a:rPr lang="en-US" sz="1400" dirty="0">
                <a:latin typeface="+mj-lt"/>
              </a:rPr>
              <a:t>Based on the approved 2018 budget</a:t>
            </a:r>
          </a:p>
        </p:txBody>
      </p:sp>
    </p:spTree>
    <p:extLst>
      <p:ext uri="{BB962C8B-B14F-4D97-AF65-F5344CB8AC3E}">
        <p14:creationId xmlns:p14="http://schemas.microsoft.com/office/powerpoint/2010/main" val="3616968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792480" y="40453"/>
            <a:ext cx="10515600" cy="884108"/>
          </a:xfrm>
        </p:spPr>
        <p:txBody>
          <a:bodyPr/>
          <a:lstStyle/>
          <a:p>
            <a:pPr algn="ctr"/>
            <a:r>
              <a:rPr lang="en-US" dirty="0">
                <a:latin typeface="Cambria" panose="02040503050406030204" pitchFamily="18" charset="0"/>
              </a:rPr>
              <a:t>Where Does Your ALA Dollar Go?</a:t>
            </a:r>
          </a:p>
        </p:txBody>
      </p:sp>
      <p:graphicFrame>
        <p:nvGraphicFramePr>
          <p:cNvPr id="12" name="Table 11"/>
          <p:cNvGraphicFramePr>
            <a:graphicFrameLocks noGrp="1"/>
          </p:cNvGraphicFramePr>
          <p:nvPr>
            <p:extLst>
              <p:ext uri="{D42A27DB-BD31-4B8C-83A1-F6EECF244321}">
                <p14:modId xmlns:p14="http://schemas.microsoft.com/office/powerpoint/2010/main" val="3863805094"/>
              </p:ext>
            </p:extLst>
          </p:nvPr>
        </p:nvGraphicFramePr>
        <p:xfrm>
          <a:off x="792480" y="4487863"/>
          <a:ext cx="10704024" cy="1943100"/>
        </p:xfrm>
        <a:graphic>
          <a:graphicData uri="http://schemas.openxmlformats.org/drawingml/2006/table">
            <a:tbl>
              <a:tblPr>
                <a:tableStyleId>{5C22544A-7EE6-4342-B048-85BDC9FD1C3A}</a:tableStyleId>
              </a:tblPr>
              <a:tblGrid>
                <a:gridCol w="1520394">
                  <a:extLst>
                    <a:ext uri="{9D8B030D-6E8A-4147-A177-3AD203B41FA5}">
                      <a16:colId xmlns:a16="http://schemas.microsoft.com/office/drawing/2014/main" val="3099496327"/>
                    </a:ext>
                  </a:extLst>
                </a:gridCol>
                <a:gridCol w="1520023">
                  <a:extLst>
                    <a:ext uri="{9D8B030D-6E8A-4147-A177-3AD203B41FA5}">
                      <a16:colId xmlns:a16="http://schemas.microsoft.com/office/drawing/2014/main" val="1553913915"/>
                    </a:ext>
                  </a:extLst>
                </a:gridCol>
                <a:gridCol w="1789107">
                  <a:extLst>
                    <a:ext uri="{9D8B030D-6E8A-4147-A177-3AD203B41FA5}">
                      <a16:colId xmlns:a16="http://schemas.microsoft.com/office/drawing/2014/main" val="730336762"/>
                    </a:ext>
                  </a:extLst>
                </a:gridCol>
                <a:gridCol w="3330614">
                  <a:extLst>
                    <a:ext uri="{9D8B030D-6E8A-4147-A177-3AD203B41FA5}">
                      <a16:colId xmlns:a16="http://schemas.microsoft.com/office/drawing/2014/main" val="2406088474"/>
                    </a:ext>
                  </a:extLst>
                </a:gridCol>
                <a:gridCol w="2543886">
                  <a:extLst>
                    <a:ext uri="{9D8B030D-6E8A-4147-A177-3AD203B41FA5}">
                      <a16:colId xmlns:a16="http://schemas.microsoft.com/office/drawing/2014/main" val="986544889"/>
                    </a:ext>
                  </a:extLst>
                </a:gridCol>
              </a:tblGrid>
              <a:tr h="1754995">
                <a:tc>
                  <a:txBody>
                    <a:bodyPr/>
                    <a:lstStyle/>
                    <a:p>
                      <a:pPr lvl="1" algn="ctr" fontAlgn="b"/>
                      <a:r>
                        <a:rPr lang="en-US" sz="2400" u="none" strike="noStrike" dirty="0">
                          <a:effectLst/>
                          <a:latin typeface="Cambria" panose="02040503050406030204" pitchFamily="18" charset="0"/>
                        </a:rPr>
                        <a:t>14%</a:t>
                      </a:r>
                    </a:p>
                    <a:p>
                      <a:pPr lvl="1" algn="ctr" fontAlgn="b"/>
                      <a:r>
                        <a:rPr lang="en-US" sz="2000" b="0" i="0" u="none" strike="noStrike" dirty="0">
                          <a:solidFill>
                            <a:srgbClr val="000000"/>
                          </a:solidFill>
                          <a:effectLst/>
                          <a:latin typeface="Cambria" panose="02040503050406030204" pitchFamily="18" charset="0"/>
                        </a:rPr>
                        <a:t>Advocacy</a:t>
                      </a: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p>
                      <a:pPr lvl="1" algn="l"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400" u="none" strike="noStrike" dirty="0">
                          <a:effectLst/>
                          <a:latin typeface="Cambria" panose="02040503050406030204" pitchFamily="18" charset="0"/>
                        </a:rPr>
                        <a:t>10%</a:t>
                      </a:r>
                    </a:p>
                    <a:p>
                      <a:pPr lvl="1" algn="ctr" fontAlgn="b"/>
                      <a:r>
                        <a:rPr lang="en-US" sz="2000" u="none" strike="noStrike" dirty="0">
                          <a:effectLst/>
                          <a:latin typeface="Cambria" panose="02040503050406030204" pitchFamily="18" charset="0"/>
                        </a:rPr>
                        <a:t> Equity, Diversity and Inclusion</a:t>
                      </a:r>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000" u="none" strike="noStrike" dirty="0">
                          <a:effectLst/>
                          <a:latin typeface="Cambria" panose="02040503050406030204" pitchFamily="18" charset="0"/>
                        </a:rPr>
                        <a:t>10%</a:t>
                      </a:r>
                    </a:p>
                    <a:p>
                      <a:pPr lvl="1" algn="ctr" fontAlgn="b"/>
                      <a:r>
                        <a:rPr lang="en-US" sz="2000" u="none" strike="noStrike" dirty="0">
                          <a:effectLst/>
                          <a:latin typeface="Cambria" panose="02040503050406030204" pitchFamily="18" charset="0"/>
                        </a:rPr>
                        <a:t>Information Policy and Intellectual Freedom</a:t>
                      </a: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000" u="none" strike="noStrike" dirty="0">
                          <a:effectLst/>
                          <a:latin typeface="Cambria" panose="02040503050406030204" pitchFamily="18" charset="0"/>
                        </a:rPr>
                        <a:t>41%</a:t>
                      </a:r>
                    </a:p>
                    <a:p>
                      <a:pPr lvl="1" algn="ctr" fontAlgn="b"/>
                      <a:r>
                        <a:rPr lang="en-US" sz="2000" u="none" strike="noStrike" dirty="0">
                          <a:effectLst/>
                          <a:latin typeface="Cambria" panose="02040503050406030204" pitchFamily="18" charset="0"/>
                        </a:rPr>
                        <a:t>Professional and</a:t>
                      </a:r>
                    </a:p>
                    <a:p>
                      <a:pPr lvl="1" algn="ctr" fontAlgn="b"/>
                      <a:r>
                        <a:rPr lang="en-US" sz="2000" u="none" strike="noStrike" dirty="0">
                          <a:effectLst/>
                          <a:latin typeface="Cambria" panose="02040503050406030204" pitchFamily="18" charset="0"/>
                        </a:rPr>
                        <a:t> Leadership Development</a:t>
                      </a: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tc>
                  <a:txBody>
                    <a:bodyPr/>
                    <a:lstStyle/>
                    <a:p>
                      <a:pPr lvl="1" algn="ctr" fontAlgn="b"/>
                      <a:r>
                        <a:rPr lang="en-US" sz="2000" u="none" strike="noStrike" dirty="0">
                          <a:effectLst/>
                          <a:latin typeface="Cambria" panose="02040503050406030204" pitchFamily="18" charset="0"/>
                        </a:rPr>
                        <a:t>25%</a:t>
                      </a:r>
                    </a:p>
                    <a:p>
                      <a:pPr lvl="1" algn="ctr" fontAlgn="b"/>
                      <a:r>
                        <a:rPr lang="en-US" sz="2000" u="none" strike="noStrike" dirty="0">
                          <a:effectLst/>
                          <a:latin typeface="Cambria" panose="02040503050406030204" pitchFamily="18" charset="0"/>
                        </a:rPr>
                        <a:t>Member Services and Support</a:t>
                      </a: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p>
                      <a:pPr lvl="1" algn="ctr" fontAlgn="b"/>
                      <a:endParaRPr lang="en-US" sz="2000" b="0" i="0" u="none" strike="noStrike" dirty="0">
                        <a:solidFill>
                          <a:srgbClr val="000000"/>
                        </a:solidFill>
                        <a:effectLst/>
                        <a:latin typeface="Cambria" panose="02040503050406030204" pitchFamily="18" charset="0"/>
                      </a:endParaRPr>
                    </a:p>
                  </a:txBody>
                  <a:tcPr marL="7620" marR="7620" marT="7620"/>
                </a:tc>
                <a:extLst>
                  <a:ext uri="{0D108BD9-81ED-4DB2-BD59-A6C34878D82A}">
                    <a16:rowId xmlns:a16="http://schemas.microsoft.com/office/drawing/2014/main" val="1076502427"/>
                  </a:ext>
                </a:extLst>
              </a:tr>
            </a:tbl>
          </a:graphicData>
        </a:graphic>
      </p:graphicFrame>
      <p:sp>
        <p:nvSpPr>
          <p:cNvPr id="5" name="Slide Number Placeholder 13"/>
          <p:cNvSpPr>
            <a:spLocks noGrp="1"/>
          </p:cNvSpPr>
          <p:nvPr>
            <p:ph type="sldNum" sz="quarter" idx="12"/>
          </p:nvPr>
        </p:nvSpPr>
        <p:spPr>
          <a:xfrm>
            <a:off x="10033000" y="6553201"/>
            <a:ext cx="2057400" cy="365125"/>
          </a:xfrm>
          <a:noFill/>
        </p:spPr>
        <p:txBody>
          <a:bodyPr/>
          <a:lstStyle/>
          <a:p>
            <a:fld id="{57E78C8F-0D52-4C2E-BA70-A903AD4E88AD}" type="slidenum">
              <a:rPr lang="en-US" smtClean="0"/>
              <a:pPr/>
              <a:t>4</a:t>
            </a:fld>
            <a:endParaRPr lang="en-US" dirty="0"/>
          </a:p>
        </p:txBody>
      </p:sp>
      <p:pic>
        <p:nvPicPr>
          <p:cNvPr id="6" name="Picture 5">
            <a:extLst>
              <a:ext uri="{FF2B5EF4-FFF2-40B4-BE49-F238E27FC236}">
                <a16:creationId xmlns:a16="http://schemas.microsoft.com/office/drawing/2014/main" id="{7692B294-C490-4C96-98B6-50C6A8B4C5F7}"/>
              </a:ext>
            </a:extLst>
          </p:cNvPr>
          <p:cNvPicPr>
            <a:picLocks noChangeAspect="1"/>
          </p:cNvPicPr>
          <p:nvPr/>
        </p:nvPicPr>
        <p:blipFill>
          <a:blip r:embed="rId3"/>
          <a:stretch>
            <a:fillRect/>
          </a:stretch>
        </p:blipFill>
        <p:spPr>
          <a:xfrm>
            <a:off x="631767" y="1230284"/>
            <a:ext cx="10864736" cy="2801390"/>
          </a:xfrm>
          <a:prstGeom prst="rect">
            <a:avLst/>
          </a:prstGeom>
        </p:spPr>
      </p:pic>
      <p:sp>
        <p:nvSpPr>
          <p:cNvPr id="4" name="TextBox 3">
            <a:extLst>
              <a:ext uri="{FF2B5EF4-FFF2-40B4-BE49-F238E27FC236}">
                <a16:creationId xmlns:a16="http://schemas.microsoft.com/office/drawing/2014/main" id="{947EC87E-250E-4B16-968B-9CA0FC6C04EB}"/>
              </a:ext>
            </a:extLst>
          </p:cNvPr>
          <p:cNvSpPr txBox="1"/>
          <p:nvPr/>
        </p:nvSpPr>
        <p:spPr>
          <a:xfrm>
            <a:off x="259079" y="6430963"/>
            <a:ext cx="4004002" cy="584775"/>
          </a:xfrm>
          <a:prstGeom prst="rect">
            <a:avLst/>
          </a:prstGeom>
          <a:noFill/>
        </p:spPr>
        <p:txBody>
          <a:bodyPr wrap="square" rtlCol="0">
            <a:spAutoFit/>
          </a:bodyPr>
          <a:lstStyle/>
          <a:p>
            <a:r>
              <a:rPr lang="en-US" sz="1400" dirty="0">
                <a:latin typeface="+mj-lt"/>
              </a:rPr>
              <a:t>Based on the approved 2018 budget</a:t>
            </a:r>
          </a:p>
          <a:p>
            <a:endParaRPr lang="en-US" dirty="0"/>
          </a:p>
        </p:txBody>
      </p:sp>
    </p:spTree>
    <p:extLst>
      <p:ext uri="{BB962C8B-B14F-4D97-AF65-F5344CB8AC3E}">
        <p14:creationId xmlns:p14="http://schemas.microsoft.com/office/powerpoint/2010/main" val="4229754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Slide Number Placeholder 13"/>
          <p:cNvSpPr>
            <a:spLocks noGrp="1"/>
          </p:cNvSpPr>
          <p:nvPr>
            <p:ph type="sldNum" sz="quarter" idx="12"/>
          </p:nvPr>
        </p:nvSpPr>
        <p:spPr>
          <a:xfrm>
            <a:off x="9048750" y="5772151"/>
            <a:ext cx="1543050" cy="273844"/>
          </a:xfrm>
          <a:noFill/>
        </p:spPr>
        <p:txBody>
          <a:bodyPr/>
          <a:lstStyle/>
          <a:p>
            <a:fld id="{57E78C8F-0D52-4C2E-BA70-A903AD4E88AD}" type="slidenum">
              <a:rPr lang="en-US" smtClean="0"/>
              <a:pPr/>
              <a:t>5</a:t>
            </a:fld>
            <a:endParaRPr lang="en-US" dirty="0"/>
          </a:p>
        </p:txBody>
      </p:sp>
      <p:sp>
        <p:nvSpPr>
          <p:cNvPr id="21506" name="Rectangle 2"/>
          <p:cNvSpPr>
            <a:spLocks noGrp="1" noChangeArrowheads="1"/>
          </p:cNvSpPr>
          <p:nvPr>
            <p:ph type="title" idx="4294967295"/>
          </p:nvPr>
        </p:nvSpPr>
        <p:spPr>
          <a:xfrm>
            <a:off x="1982403" y="534000"/>
            <a:ext cx="8305776" cy="821531"/>
          </a:xfrm>
        </p:spPr>
        <p:txBody>
          <a:bodyPr>
            <a:noAutofit/>
          </a:bodyPr>
          <a:lstStyle/>
          <a:p>
            <a:pPr algn="ctr"/>
            <a:r>
              <a:rPr lang="en-US" sz="4800" b="1" dirty="0">
                <a:latin typeface="Cambria" panose="02040503050406030204" pitchFamily="18" charset="0"/>
              </a:rPr>
              <a:t>ALA Operating Structure</a:t>
            </a:r>
          </a:p>
        </p:txBody>
      </p:sp>
      <p:grpSp>
        <p:nvGrpSpPr>
          <p:cNvPr id="4" name="Group 3"/>
          <p:cNvGrpSpPr/>
          <p:nvPr/>
        </p:nvGrpSpPr>
        <p:grpSpPr>
          <a:xfrm>
            <a:off x="1781014" y="2199533"/>
            <a:ext cx="8629972" cy="4139736"/>
            <a:chOff x="2144468" y="1075917"/>
            <a:chExt cx="8920479" cy="5510475"/>
          </a:xfrm>
        </p:grpSpPr>
        <p:pic>
          <p:nvPicPr>
            <p:cNvPr id="2" name="Picture 1"/>
            <p:cNvPicPr>
              <a:picLocks noChangeAspect="1"/>
            </p:cNvPicPr>
            <p:nvPr/>
          </p:nvPicPr>
          <p:blipFill>
            <a:blip r:embed="rId3"/>
            <a:stretch>
              <a:fillRect/>
            </a:stretch>
          </p:blipFill>
          <p:spPr>
            <a:xfrm>
              <a:off x="2225696" y="1075917"/>
              <a:ext cx="8839251" cy="4639083"/>
            </a:xfrm>
            <a:prstGeom prst="rect">
              <a:avLst/>
            </a:prstGeom>
          </p:spPr>
        </p:pic>
        <p:sp>
          <p:nvSpPr>
            <p:cNvPr id="21508" name="Text Box 11"/>
            <p:cNvSpPr txBox="1">
              <a:spLocks noChangeArrowheads="1"/>
            </p:cNvSpPr>
            <p:nvPr/>
          </p:nvSpPr>
          <p:spPr bwMode="auto">
            <a:xfrm>
              <a:off x="8458200" y="3505201"/>
              <a:ext cx="1676400" cy="737436"/>
            </a:xfrm>
            <a:prstGeom prst="rect">
              <a:avLst/>
            </a:prstGeom>
            <a:noFill/>
            <a:ln w="9525">
              <a:noFill/>
              <a:miter lim="800000"/>
              <a:headEnd/>
              <a:tailEnd/>
            </a:ln>
          </p:spPr>
          <p:txBody>
            <a:bodyPr>
              <a:spAutoFit/>
            </a:bodyPr>
            <a:lstStyle/>
            <a:p>
              <a:pPr algn="r"/>
              <a:r>
                <a:rPr lang="en-US" sz="1350" b="1" dirty="0">
                  <a:solidFill>
                    <a:srgbClr val="000000"/>
                  </a:solidFill>
                  <a:latin typeface="Perpetua" pitchFamily="18" charset="0"/>
                </a:rPr>
                <a:t>                        </a:t>
              </a:r>
            </a:p>
            <a:p>
              <a:pPr algn="r"/>
              <a:r>
                <a:rPr lang="en-US" sz="1650" b="1" dirty="0">
                  <a:solidFill>
                    <a:srgbClr val="000000"/>
                  </a:solidFill>
                  <a:latin typeface="Arial" charset="0"/>
                </a:rPr>
                <a:t>    </a:t>
              </a:r>
            </a:p>
          </p:txBody>
        </p:sp>
        <p:sp>
          <p:nvSpPr>
            <p:cNvPr id="21509" name="Text Box 12"/>
            <p:cNvSpPr txBox="1">
              <a:spLocks noChangeArrowheads="1"/>
            </p:cNvSpPr>
            <p:nvPr/>
          </p:nvSpPr>
          <p:spPr bwMode="auto">
            <a:xfrm>
              <a:off x="10058400" y="6248400"/>
              <a:ext cx="216885" cy="337992"/>
            </a:xfrm>
            <a:prstGeom prst="rect">
              <a:avLst/>
            </a:prstGeom>
            <a:noFill/>
            <a:ln w="12700">
              <a:noFill/>
              <a:miter lim="800000"/>
              <a:headEnd/>
              <a:tailEnd/>
            </a:ln>
          </p:spPr>
          <p:txBody>
            <a:bodyPr wrap="none">
              <a:spAutoFit/>
            </a:bodyPr>
            <a:lstStyle/>
            <a:p>
              <a:endParaRPr lang="en-US" sz="1050" b="1" dirty="0">
                <a:solidFill>
                  <a:srgbClr val="006B61"/>
                </a:solidFill>
                <a:latin typeface="Arial" charset="0"/>
              </a:endParaRPr>
            </a:p>
          </p:txBody>
        </p:sp>
        <p:sp>
          <p:nvSpPr>
            <p:cNvPr id="9" name="Rectangle 2"/>
            <p:cNvSpPr txBox="1">
              <a:spLocks noChangeArrowheads="1"/>
            </p:cNvSpPr>
            <p:nvPr/>
          </p:nvSpPr>
          <p:spPr>
            <a:xfrm>
              <a:off x="2144468" y="3581401"/>
              <a:ext cx="6237532" cy="2133599"/>
            </a:xfrm>
            <a:prstGeom prst="rect">
              <a:avLst/>
            </a:prstGeom>
          </p:spPr>
          <p:txBody>
            <a:bodyPr vert="horz" lIns="68580" tIns="34290" rIns="68580" bIns="3429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28625" indent="-428625">
                <a:buFont typeface="Arial" panose="020B0604020202020204" pitchFamily="34" charset="0"/>
                <a:buChar char="•"/>
              </a:pPr>
              <a:endParaRPr lang="en-US" sz="2400" dirty="0">
                <a:latin typeface="Perpetua" pitchFamily="18" charset="0"/>
              </a:endParaRPr>
            </a:p>
          </p:txBody>
        </p:sp>
        <p:sp>
          <p:nvSpPr>
            <p:cNvPr id="16" name="TextBox 15"/>
            <p:cNvSpPr txBox="1"/>
            <p:nvPr/>
          </p:nvSpPr>
          <p:spPr>
            <a:xfrm>
              <a:off x="7172959" y="4363721"/>
              <a:ext cx="1244601" cy="1044701"/>
            </a:xfrm>
            <a:prstGeom prst="rect">
              <a:avLst/>
            </a:prstGeom>
            <a:noFill/>
          </p:spPr>
          <p:txBody>
            <a:bodyPr wrap="square" rtlCol="0">
              <a:spAutoFit/>
            </a:bodyPr>
            <a:lstStyle/>
            <a:p>
              <a:pPr algn="ctr"/>
              <a:endParaRPr lang="en-US" sz="1200" i="1" dirty="0">
                <a:solidFill>
                  <a:srgbClr val="FF0000"/>
                </a:solidFill>
              </a:endParaRPr>
            </a:p>
            <a:p>
              <a:pPr algn="ctr"/>
              <a:r>
                <a:rPr lang="en-US" sz="1200" i="1" dirty="0">
                  <a:solidFill>
                    <a:srgbClr val="FF0000"/>
                  </a:solidFill>
                </a:rPr>
                <a:t>CAPITAL PROJECTS</a:t>
              </a:r>
            </a:p>
            <a:p>
              <a:pPr algn="ctr"/>
              <a:endParaRPr lang="en-US" sz="900" i="1" dirty="0">
                <a:solidFill>
                  <a:srgbClr val="FF0000"/>
                </a:solidFill>
              </a:endParaRPr>
            </a:p>
          </p:txBody>
        </p:sp>
        <p:cxnSp>
          <p:nvCxnSpPr>
            <p:cNvPr id="5" name="Straight Arrow Connector 4"/>
            <p:cNvCxnSpPr>
              <a:cxnSpLocks/>
            </p:cNvCxnSpPr>
            <p:nvPr/>
          </p:nvCxnSpPr>
          <p:spPr>
            <a:xfrm flipV="1">
              <a:off x="6746756" y="4833298"/>
              <a:ext cx="426203" cy="69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1242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a:extLst>
              <a:ext uri="{FF2B5EF4-FFF2-40B4-BE49-F238E27FC236}">
                <a16:creationId xmlns:a16="http://schemas.microsoft.com/office/drawing/2014/main" id="{A0202EB1-E006-4F99-9EB0-5266477C48BD}"/>
              </a:ext>
            </a:extLst>
          </p:cNvPr>
          <p:cNvSpPr>
            <a:spLocks noGrp="1"/>
          </p:cNvSpPr>
          <p:nvPr>
            <p:ph type="title" idx="4294967295"/>
          </p:nvPr>
        </p:nvSpPr>
        <p:spPr>
          <a:xfrm>
            <a:off x="1404851" y="161926"/>
            <a:ext cx="8847225" cy="600075"/>
          </a:xfrm>
        </p:spPr>
        <p:txBody>
          <a:bodyPr>
            <a:normAutofit fontScale="90000"/>
          </a:bodyPr>
          <a:lstStyle/>
          <a:p>
            <a:pPr>
              <a:defRPr/>
            </a:pPr>
            <a:r>
              <a:rPr lang="en-US" altLang="en-US" sz="1800" b="1" dirty="0">
                <a:latin typeface="+mn-lt"/>
              </a:rPr>
              <a:t>The ALA Strategic Directions &amp; Five Year Financial Plan</a:t>
            </a:r>
            <a:br>
              <a:rPr lang="en-US" altLang="en-US" sz="1800" b="1" dirty="0">
                <a:latin typeface="+mn-lt"/>
              </a:rPr>
            </a:br>
            <a:r>
              <a:rPr lang="en-US" altLang="en-US" sz="2400" b="1" dirty="0">
                <a:latin typeface="+mn-lt"/>
              </a:rPr>
              <a:t>How Do We Achieve the ALA’s Mission and Fund It? </a:t>
            </a:r>
            <a:endParaRPr lang="es-ES_tradnl" altLang="en-US" sz="2400" b="1" dirty="0">
              <a:latin typeface="+mn-lt"/>
            </a:endParaRPr>
          </a:p>
        </p:txBody>
      </p:sp>
      <p:sp>
        <p:nvSpPr>
          <p:cNvPr id="6" name="Rectangle 5">
            <a:extLst>
              <a:ext uri="{FF2B5EF4-FFF2-40B4-BE49-F238E27FC236}">
                <a16:creationId xmlns:a16="http://schemas.microsoft.com/office/drawing/2014/main" id="{C8B32F42-BA31-498F-BF7F-AD1A898D1060}"/>
              </a:ext>
            </a:extLst>
          </p:cNvPr>
          <p:cNvSpPr/>
          <p:nvPr/>
        </p:nvSpPr>
        <p:spPr bwMode="auto">
          <a:xfrm>
            <a:off x="2667000" y="5943600"/>
            <a:ext cx="7010400" cy="687388"/>
          </a:xfrm>
          <a:prstGeom prst="rect">
            <a:avLst/>
          </a:prstGeom>
          <a:solidFill>
            <a:schemeClr val="bg1">
              <a:lumMod val="85000"/>
            </a:schemeClr>
          </a:solidFill>
          <a:ln w="12700" cap="flat" cmpd="sng" algn="ctr">
            <a:noFill/>
            <a:prstDash val="solid"/>
            <a:round/>
            <a:headEnd type="none" w="med" len="med"/>
            <a:tailEnd type="none" w="med" len="med"/>
          </a:ln>
          <a:effectLst/>
        </p:spPr>
        <p:txBody>
          <a:bodyPr lIns="0" tIns="0" rIns="0" bIns="0" anchor="ctr"/>
          <a:lstStyle/>
          <a:p>
            <a:pPr>
              <a:defRPr/>
            </a:pPr>
            <a:r>
              <a:rPr lang="en-US" sz="1600" dirty="0">
                <a:latin typeface="Arial" charset="0"/>
              </a:rPr>
              <a:t>Guided by ALA’s Mission and Strategic Directions, the ALA Five Year Financial Plan and Annual Budget act as ALA’s financial “roadmap” </a:t>
            </a:r>
          </a:p>
        </p:txBody>
      </p:sp>
      <p:sp>
        <p:nvSpPr>
          <p:cNvPr id="20" name="Pentagon 19">
            <a:extLst>
              <a:ext uri="{FF2B5EF4-FFF2-40B4-BE49-F238E27FC236}">
                <a16:creationId xmlns:a16="http://schemas.microsoft.com/office/drawing/2014/main" id="{54C3E11A-8D50-4867-8BF3-B5E543B78595}"/>
              </a:ext>
            </a:extLst>
          </p:cNvPr>
          <p:cNvSpPr/>
          <p:nvPr/>
        </p:nvSpPr>
        <p:spPr bwMode="auto">
          <a:xfrm>
            <a:off x="3657601" y="3429000"/>
            <a:ext cx="3133725" cy="1600198"/>
          </a:xfrm>
          <a:prstGeom prst="homePlate">
            <a:avLst/>
          </a:prstGeom>
          <a:solidFill>
            <a:schemeClr val="accent2"/>
          </a:solidFill>
          <a:ln w="12700" cap="flat" cmpd="sng" algn="ctr">
            <a:solidFill>
              <a:schemeClr val="tx1"/>
            </a:solidFill>
            <a:prstDash val="solid"/>
            <a:round/>
            <a:headEnd type="none" w="med" len="med"/>
            <a:tailEnd type="none" w="med" len="med"/>
          </a:ln>
          <a:effectLst/>
        </p:spPr>
        <p:txBody>
          <a:bodyPr lIns="0" tIns="0" rIns="0" bIns="0" anchor="ctr"/>
          <a:lstStyle/>
          <a:p>
            <a:pPr marL="231775">
              <a:defRPr/>
            </a:pPr>
            <a:endParaRPr lang="en-US" sz="1600" dirty="0">
              <a:latin typeface="Arial" charset="0"/>
            </a:endParaRPr>
          </a:p>
          <a:p>
            <a:pPr marL="231775">
              <a:defRPr/>
            </a:pPr>
            <a:endParaRPr lang="en-US" sz="1600" dirty="0">
              <a:latin typeface="Arial" charset="0"/>
            </a:endParaRPr>
          </a:p>
          <a:p>
            <a:pPr marL="231775">
              <a:defRPr/>
            </a:pPr>
            <a:r>
              <a:rPr lang="en-US" sz="1600" dirty="0">
                <a:latin typeface="Arial" charset="0"/>
              </a:rPr>
              <a:t>ALA Strategic  Directions</a:t>
            </a:r>
          </a:p>
          <a:p>
            <a:pPr marL="517525" indent="-285750">
              <a:buFont typeface="Arial" panose="020B0604020202020204" pitchFamily="34" charset="0"/>
              <a:buChar char="•"/>
              <a:defRPr/>
            </a:pPr>
            <a:r>
              <a:rPr lang="en-US" sz="1200" dirty="0">
                <a:latin typeface="Arial" charset="0"/>
              </a:rPr>
              <a:t>Advocacy</a:t>
            </a:r>
          </a:p>
          <a:p>
            <a:pPr marL="517525" indent="-285750">
              <a:buFont typeface="Arial" panose="020B0604020202020204" pitchFamily="34" charset="0"/>
              <a:buChar char="•"/>
              <a:defRPr/>
            </a:pPr>
            <a:r>
              <a:rPr lang="en-US" sz="1200" dirty="0">
                <a:latin typeface="Arial" charset="0"/>
              </a:rPr>
              <a:t>Information Policy</a:t>
            </a:r>
          </a:p>
          <a:p>
            <a:pPr marL="517525" indent="-285750">
              <a:buFont typeface="Arial" panose="020B0604020202020204" pitchFamily="34" charset="0"/>
              <a:buChar char="•"/>
              <a:defRPr/>
            </a:pPr>
            <a:r>
              <a:rPr lang="en-US" sz="1200" dirty="0">
                <a:latin typeface="Arial" charset="0"/>
              </a:rPr>
              <a:t>Professional &amp; Leadership Development</a:t>
            </a:r>
          </a:p>
          <a:p>
            <a:pPr marL="517525" indent="-285750">
              <a:buFont typeface="Arial" panose="020B0604020202020204" pitchFamily="34" charset="0"/>
              <a:buChar char="•"/>
              <a:defRPr/>
            </a:pPr>
            <a:r>
              <a:rPr lang="en-US" sz="1200" dirty="0">
                <a:latin typeface="Arial" charset="0"/>
              </a:rPr>
              <a:t>Equity, Inclusion and Diversity</a:t>
            </a:r>
          </a:p>
          <a:p>
            <a:pPr>
              <a:defRPr/>
            </a:pPr>
            <a:endParaRPr lang="en-US" dirty="0">
              <a:latin typeface="Arial" charset="0"/>
            </a:endParaRPr>
          </a:p>
        </p:txBody>
      </p:sp>
      <p:sp>
        <p:nvSpPr>
          <p:cNvPr id="20485" name="Rectangle 20">
            <a:extLst>
              <a:ext uri="{FF2B5EF4-FFF2-40B4-BE49-F238E27FC236}">
                <a16:creationId xmlns:a16="http://schemas.microsoft.com/office/drawing/2014/main" id="{A25BE6F2-1D13-4E1F-A74D-4EDD143F1920}"/>
              </a:ext>
            </a:extLst>
          </p:cNvPr>
          <p:cNvSpPr>
            <a:spLocks noChangeArrowheads="1"/>
          </p:cNvSpPr>
          <p:nvPr/>
        </p:nvSpPr>
        <p:spPr bwMode="auto">
          <a:xfrm>
            <a:off x="1866900" y="1143000"/>
            <a:ext cx="1600200" cy="3886198"/>
          </a:xfrm>
          <a:prstGeom prst="rect">
            <a:avLst/>
          </a:prstGeom>
          <a:solidFill>
            <a:schemeClr val="accent2"/>
          </a:solidFill>
          <a:ln w="12700" algn="ctr">
            <a:solidFill>
              <a:schemeClr val="tx1"/>
            </a:solidFill>
            <a:round/>
            <a:headEnd/>
            <a:tailEnd/>
          </a:ln>
        </p:spPr>
        <p:txBody>
          <a:bodyPr lIns="0" tIns="0" rIns="0" bIns="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dirty="0">
                <a:latin typeface="Arial" panose="020B0604020202020204" pitchFamily="34" charset="0"/>
              </a:rPr>
              <a:t>     </a:t>
            </a:r>
            <a:r>
              <a:rPr lang="en-US" altLang="en-US" sz="1600" b="1" dirty="0">
                <a:latin typeface="Arial" panose="020B0604020202020204" pitchFamily="34" charset="0"/>
              </a:rPr>
              <a:t>ALA Mission</a:t>
            </a:r>
          </a:p>
        </p:txBody>
      </p:sp>
      <p:sp>
        <p:nvSpPr>
          <p:cNvPr id="20486" name="Rectangle 21">
            <a:extLst>
              <a:ext uri="{FF2B5EF4-FFF2-40B4-BE49-F238E27FC236}">
                <a16:creationId xmlns:a16="http://schemas.microsoft.com/office/drawing/2014/main" id="{54B33FC0-BFDA-4295-9E6B-CBF2C875770E}"/>
              </a:ext>
            </a:extLst>
          </p:cNvPr>
          <p:cNvSpPr>
            <a:spLocks noChangeArrowheads="1"/>
          </p:cNvSpPr>
          <p:nvPr/>
        </p:nvSpPr>
        <p:spPr bwMode="auto">
          <a:xfrm>
            <a:off x="1828800" y="5170516"/>
            <a:ext cx="4495800" cy="500034"/>
          </a:xfrm>
          <a:prstGeom prst="rect">
            <a:avLst/>
          </a:prstGeom>
          <a:solidFill>
            <a:schemeClr val="accent2"/>
          </a:solidFill>
          <a:ln w="12700" algn="ctr">
            <a:solidFill>
              <a:schemeClr val="tx1"/>
            </a:solidFill>
            <a:round/>
            <a:headEnd/>
            <a:tailEnd/>
          </a:ln>
        </p:spPr>
        <p:txBody>
          <a:bodyPr lIns="0" tIns="0" rIns="0" bIns="0"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                    Core Organizational Values</a:t>
            </a:r>
          </a:p>
        </p:txBody>
      </p:sp>
      <p:sp>
        <p:nvSpPr>
          <p:cNvPr id="20487" name="TextBox 4">
            <a:extLst>
              <a:ext uri="{FF2B5EF4-FFF2-40B4-BE49-F238E27FC236}">
                <a16:creationId xmlns:a16="http://schemas.microsoft.com/office/drawing/2014/main" id="{875F1786-7224-4A2E-83B8-04DFCB02B769}"/>
              </a:ext>
            </a:extLst>
          </p:cNvPr>
          <p:cNvSpPr txBox="1">
            <a:spLocks noChangeArrowheads="1"/>
          </p:cNvSpPr>
          <p:nvPr/>
        </p:nvSpPr>
        <p:spPr bwMode="auto">
          <a:xfrm>
            <a:off x="7467600" y="3044826"/>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ALA Five Year Plan</a:t>
            </a:r>
          </a:p>
        </p:txBody>
      </p:sp>
      <p:sp>
        <p:nvSpPr>
          <p:cNvPr id="20488" name="TextBox 22">
            <a:extLst>
              <a:ext uri="{FF2B5EF4-FFF2-40B4-BE49-F238E27FC236}">
                <a16:creationId xmlns:a16="http://schemas.microsoft.com/office/drawing/2014/main" id="{2BEEEEFC-43F5-4C9F-9D7B-B6482AB7D076}"/>
              </a:ext>
            </a:extLst>
          </p:cNvPr>
          <p:cNvSpPr txBox="1">
            <a:spLocks noChangeArrowheads="1"/>
          </p:cNvSpPr>
          <p:nvPr/>
        </p:nvSpPr>
        <p:spPr bwMode="auto">
          <a:xfrm>
            <a:off x="7527925" y="5410201"/>
            <a:ext cx="243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sz="1400" b="1">
                <a:latin typeface="Arial" panose="020B0604020202020204" pitchFamily="34" charset="0"/>
              </a:rPr>
              <a:t>ALA Annual Budget</a:t>
            </a:r>
          </a:p>
        </p:txBody>
      </p:sp>
      <p:sp>
        <p:nvSpPr>
          <p:cNvPr id="24" name="Pentagon 23">
            <a:extLst>
              <a:ext uri="{FF2B5EF4-FFF2-40B4-BE49-F238E27FC236}">
                <a16:creationId xmlns:a16="http://schemas.microsoft.com/office/drawing/2014/main" id="{0507AF50-8238-452D-BB48-1A207FAA8FF8}"/>
              </a:ext>
            </a:extLst>
          </p:cNvPr>
          <p:cNvSpPr/>
          <p:nvPr/>
        </p:nvSpPr>
        <p:spPr bwMode="auto">
          <a:xfrm>
            <a:off x="3633788" y="1166149"/>
            <a:ext cx="3133725" cy="1905000"/>
          </a:xfrm>
          <a:prstGeom prst="homePlate">
            <a:avLst/>
          </a:prstGeom>
          <a:solidFill>
            <a:schemeClr val="accent2"/>
          </a:solidFill>
          <a:ln w="12700" cap="flat" cmpd="sng" algn="ctr">
            <a:solidFill>
              <a:schemeClr val="tx1"/>
            </a:solidFill>
            <a:prstDash val="solid"/>
            <a:round/>
            <a:headEnd type="none" w="med" len="med"/>
            <a:tailEnd type="none" w="med" len="med"/>
          </a:ln>
          <a:effectLst/>
        </p:spPr>
        <p:txBody>
          <a:bodyPr lIns="0" tIns="0" rIns="0" bIns="0" anchor="ctr"/>
          <a:lstStyle/>
          <a:p>
            <a:pPr marL="231775">
              <a:defRPr/>
            </a:pPr>
            <a:endParaRPr lang="en-US" dirty="0">
              <a:latin typeface="Arial" charset="0"/>
            </a:endParaRPr>
          </a:p>
          <a:p>
            <a:pPr marL="231775">
              <a:defRPr/>
            </a:pPr>
            <a:r>
              <a:rPr lang="en-US" sz="1600" dirty="0">
                <a:latin typeface="Arial" charset="0"/>
              </a:rPr>
              <a:t>ALA Key Action Areas</a:t>
            </a:r>
          </a:p>
          <a:p>
            <a:pPr marL="517525" indent="-285750">
              <a:buFont typeface="Arial" panose="020B0604020202020204" pitchFamily="34" charset="0"/>
              <a:buChar char="•"/>
              <a:defRPr/>
            </a:pPr>
            <a:r>
              <a:rPr lang="en-US" sz="1100" dirty="0">
                <a:latin typeface="Arial" charset="0"/>
              </a:rPr>
              <a:t>Advocacy for Libraries &amp; the Profession</a:t>
            </a:r>
          </a:p>
          <a:p>
            <a:pPr marL="517525" indent="-285750">
              <a:buFont typeface="Arial" panose="020B0604020202020204" pitchFamily="34" charset="0"/>
              <a:buChar char="•"/>
              <a:defRPr/>
            </a:pPr>
            <a:r>
              <a:rPr lang="en-US" sz="1100" dirty="0">
                <a:latin typeface="Arial" charset="0"/>
              </a:rPr>
              <a:t>Diversity</a:t>
            </a:r>
          </a:p>
          <a:p>
            <a:pPr marL="517525" indent="-285750">
              <a:buFont typeface="Arial" panose="020B0604020202020204" pitchFamily="34" charset="0"/>
              <a:buChar char="•"/>
              <a:defRPr/>
            </a:pPr>
            <a:r>
              <a:rPr lang="en-US" sz="1100" dirty="0">
                <a:latin typeface="Arial" charset="0"/>
              </a:rPr>
              <a:t>Education &amp; Lifelong Learning</a:t>
            </a:r>
          </a:p>
          <a:p>
            <a:pPr marL="517525" indent="-285750">
              <a:buFont typeface="Arial" panose="020B0604020202020204" pitchFamily="34" charset="0"/>
              <a:buChar char="•"/>
              <a:defRPr/>
            </a:pPr>
            <a:r>
              <a:rPr lang="en-US" sz="1100" dirty="0">
                <a:latin typeface="Arial" charset="0"/>
              </a:rPr>
              <a:t>Equitable Access</a:t>
            </a:r>
          </a:p>
          <a:p>
            <a:pPr marL="517525" indent="-285750">
              <a:buFont typeface="Arial" panose="020B0604020202020204" pitchFamily="34" charset="0"/>
              <a:buChar char="•"/>
              <a:defRPr/>
            </a:pPr>
            <a:r>
              <a:rPr lang="en-US" sz="1100" dirty="0">
                <a:latin typeface="Arial" charset="0"/>
              </a:rPr>
              <a:t>Intellectual Freedom</a:t>
            </a:r>
          </a:p>
          <a:p>
            <a:pPr marL="517525" indent="-285750">
              <a:buFont typeface="Arial" panose="020B0604020202020204" pitchFamily="34" charset="0"/>
              <a:buChar char="•"/>
              <a:defRPr/>
            </a:pPr>
            <a:r>
              <a:rPr lang="en-US" sz="1100" dirty="0">
                <a:latin typeface="Arial" charset="0"/>
              </a:rPr>
              <a:t>Literacy</a:t>
            </a:r>
          </a:p>
          <a:p>
            <a:pPr marL="517525" indent="-285750">
              <a:buFont typeface="Arial" panose="020B0604020202020204" pitchFamily="34" charset="0"/>
              <a:buChar char="•"/>
              <a:defRPr/>
            </a:pPr>
            <a:r>
              <a:rPr lang="en-US" sz="1100" dirty="0">
                <a:latin typeface="Arial" charset="0"/>
              </a:rPr>
              <a:t>Organizational Excellence</a:t>
            </a:r>
          </a:p>
          <a:p>
            <a:pPr marL="517525" indent="-285750">
              <a:buFont typeface="Arial" panose="020B0604020202020204" pitchFamily="34" charset="0"/>
              <a:buChar char="•"/>
              <a:defRPr/>
            </a:pPr>
            <a:r>
              <a:rPr lang="en-US" sz="1100" dirty="0">
                <a:latin typeface="Arial" charset="0"/>
              </a:rPr>
              <a:t>Transforming Libraries</a:t>
            </a:r>
          </a:p>
          <a:p>
            <a:pPr>
              <a:defRPr/>
            </a:pPr>
            <a:endParaRPr lang="en-US" dirty="0">
              <a:latin typeface="Arial" charset="0"/>
            </a:endParaRPr>
          </a:p>
        </p:txBody>
      </p:sp>
      <p:pic>
        <p:nvPicPr>
          <p:cNvPr id="20490" name="Picture 2">
            <a:extLst>
              <a:ext uri="{FF2B5EF4-FFF2-40B4-BE49-F238E27FC236}">
                <a16:creationId xmlns:a16="http://schemas.microsoft.com/office/drawing/2014/main" id="{17D3E044-6515-4350-8875-A584E393F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450" y="990601"/>
            <a:ext cx="3379788" cy="19843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91" name="Picture 3">
            <a:extLst>
              <a:ext uri="{FF2B5EF4-FFF2-40B4-BE49-F238E27FC236}">
                <a16:creationId xmlns:a16="http://schemas.microsoft.com/office/drawing/2014/main" id="{E0324C22-3BF1-468E-BF4E-BA48D3C3D8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1" y="3384550"/>
            <a:ext cx="3292475" cy="2025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714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752" y="304800"/>
            <a:ext cx="8686800" cy="914400"/>
          </a:xfrm>
        </p:spPr>
        <p:txBody>
          <a:bodyPr>
            <a:noAutofit/>
          </a:bodyPr>
          <a:lstStyle/>
          <a:p>
            <a:pPr algn="ctr"/>
            <a:r>
              <a:rPr lang="en-US" sz="3600" b="1" dirty="0">
                <a:cs typeface="Arial" pitchFamily="34" charset="0"/>
              </a:rPr>
              <a:t>Who are Key Stakeholders in  </a:t>
            </a:r>
            <a:br>
              <a:rPr lang="en-US" sz="3600" b="1" dirty="0">
                <a:cs typeface="Arial" pitchFamily="34" charset="0"/>
              </a:rPr>
            </a:br>
            <a:r>
              <a:rPr lang="en-US" sz="3600" b="1" dirty="0">
                <a:cs typeface="Arial" pitchFamily="34" charset="0"/>
              </a:rPr>
              <a:t>Development of ALA Budget ?</a:t>
            </a:r>
          </a:p>
        </p:txBody>
      </p:sp>
      <p:sp>
        <p:nvSpPr>
          <p:cNvPr id="3" name="Content Placeholder 2"/>
          <p:cNvSpPr>
            <a:spLocks noGrp="1"/>
          </p:cNvSpPr>
          <p:nvPr>
            <p:ph sz="quarter" idx="1"/>
          </p:nvPr>
        </p:nvSpPr>
        <p:spPr>
          <a:xfrm>
            <a:off x="1828800" y="1600200"/>
            <a:ext cx="4419600" cy="5029200"/>
          </a:xfrm>
        </p:spPr>
        <p:txBody>
          <a:bodyPr>
            <a:normAutofit fontScale="85000" lnSpcReduction="20000"/>
          </a:bodyPr>
          <a:lstStyle/>
          <a:p>
            <a:pPr>
              <a:buFont typeface="Wingdings" pitchFamily="2" charset="2"/>
              <a:buChar char="§"/>
            </a:pPr>
            <a:r>
              <a:rPr lang="en-US" dirty="0">
                <a:latin typeface="+mj-lt"/>
              </a:rPr>
              <a:t>Broad Overview</a:t>
            </a:r>
          </a:p>
          <a:p>
            <a:pPr>
              <a:buNone/>
            </a:pPr>
            <a:r>
              <a:rPr lang="en-US" dirty="0">
                <a:latin typeface="+mj-lt"/>
              </a:rPr>
              <a:t>         - Strategic Plan</a:t>
            </a:r>
          </a:p>
          <a:p>
            <a:pPr>
              <a:buNone/>
            </a:pPr>
            <a:r>
              <a:rPr lang="en-US" dirty="0">
                <a:latin typeface="+mj-lt"/>
              </a:rPr>
              <a:t>         - Senior Management</a:t>
            </a:r>
          </a:p>
          <a:p>
            <a:pPr>
              <a:buNone/>
            </a:pPr>
            <a:r>
              <a:rPr lang="en-US" dirty="0">
                <a:latin typeface="+mj-lt"/>
              </a:rPr>
              <a:t>          - Planning &amp; Budget    	Assembly</a:t>
            </a:r>
          </a:p>
          <a:p>
            <a:pPr>
              <a:buNone/>
            </a:pPr>
            <a:r>
              <a:rPr lang="en-US" dirty="0">
                <a:latin typeface="+mj-lt"/>
              </a:rPr>
              <a:t>         - Member Leaders</a:t>
            </a:r>
          </a:p>
          <a:p>
            <a:pPr>
              <a:buNone/>
            </a:pPr>
            <a:endParaRPr lang="en-US" dirty="0">
              <a:latin typeface="+mj-lt"/>
            </a:endParaRPr>
          </a:p>
          <a:p>
            <a:pPr>
              <a:buFont typeface="Wingdings" pitchFamily="2" charset="2"/>
              <a:buChar char="§"/>
            </a:pPr>
            <a:r>
              <a:rPr lang="en-US" dirty="0">
                <a:latin typeface="+mj-lt"/>
              </a:rPr>
              <a:t>Staff  View</a:t>
            </a:r>
          </a:p>
          <a:p>
            <a:pPr>
              <a:buNone/>
            </a:pPr>
            <a:r>
              <a:rPr lang="en-US" dirty="0">
                <a:latin typeface="+mj-lt"/>
              </a:rPr>
              <a:t>         - Divisions</a:t>
            </a:r>
          </a:p>
          <a:p>
            <a:pPr>
              <a:buNone/>
            </a:pPr>
            <a:r>
              <a:rPr lang="en-US" dirty="0">
                <a:latin typeface="+mj-lt"/>
              </a:rPr>
              <a:t>         - Round Tables</a:t>
            </a:r>
          </a:p>
          <a:p>
            <a:pPr>
              <a:buNone/>
            </a:pPr>
            <a:r>
              <a:rPr lang="en-US" dirty="0">
                <a:latin typeface="+mj-lt"/>
              </a:rPr>
              <a:t>         - Committees</a:t>
            </a:r>
          </a:p>
          <a:p>
            <a:pPr>
              <a:buNone/>
            </a:pPr>
            <a:r>
              <a:rPr lang="en-US" dirty="0">
                <a:latin typeface="+mj-lt"/>
              </a:rPr>
              <a:t>         - Departments</a:t>
            </a:r>
          </a:p>
          <a:p>
            <a:pPr>
              <a:buNone/>
            </a:pPr>
            <a:r>
              <a:rPr lang="en-US" dirty="0">
                <a:latin typeface="+mj-lt"/>
              </a:rPr>
              <a:t>         - Units</a:t>
            </a:r>
          </a:p>
        </p:txBody>
      </p:sp>
      <p:sp>
        <p:nvSpPr>
          <p:cNvPr id="4" name="Content Placeholder 3"/>
          <p:cNvSpPr>
            <a:spLocks noGrp="1"/>
          </p:cNvSpPr>
          <p:nvPr>
            <p:ph sz="quarter" idx="2"/>
          </p:nvPr>
        </p:nvSpPr>
        <p:spPr>
          <a:xfrm>
            <a:off x="6324600" y="1524000"/>
            <a:ext cx="4114800" cy="4495800"/>
          </a:xfrm>
        </p:spPr>
        <p:txBody>
          <a:bodyPr>
            <a:normAutofit fontScale="85000" lnSpcReduction="20000"/>
          </a:bodyPr>
          <a:lstStyle/>
          <a:p>
            <a:pPr>
              <a:buFont typeface="Wingdings" pitchFamily="2" charset="2"/>
              <a:buChar char="§"/>
            </a:pPr>
            <a:r>
              <a:rPr lang="en-US" dirty="0">
                <a:latin typeface="+mj-lt"/>
              </a:rPr>
              <a:t>Governance View</a:t>
            </a:r>
          </a:p>
          <a:p>
            <a:pPr>
              <a:buNone/>
            </a:pPr>
            <a:r>
              <a:rPr lang="en-US" dirty="0">
                <a:latin typeface="+mj-lt"/>
              </a:rPr>
              <a:t>         - Executive Board</a:t>
            </a:r>
          </a:p>
          <a:p>
            <a:pPr>
              <a:buNone/>
            </a:pPr>
            <a:r>
              <a:rPr lang="en-US" dirty="0">
                <a:latin typeface="+mj-lt"/>
              </a:rPr>
              <a:t>         - Council</a:t>
            </a:r>
          </a:p>
          <a:p>
            <a:pPr>
              <a:buNone/>
            </a:pPr>
            <a:r>
              <a:rPr lang="en-US" dirty="0">
                <a:latin typeface="+mj-lt"/>
              </a:rPr>
              <a:t>         - BARC </a:t>
            </a:r>
          </a:p>
          <a:p>
            <a:pPr>
              <a:spcBef>
                <a:spcPts val="0"/>
              </a:spcBef>
              <a:buNone/>
            </a:pPr>
            <a:r>
              <a:rPr lang="en-US" dirty="0">
                <a:latin typeface="+mj-lt"/>
              </a:rPr>
              <a:t>         - Finance &amp; Audit </a:t>
            </a:r>
          </a:p>
          <a:p>
            <a:pPr>
              <a:spcBef>
                <a:spcPts val="0"/>
              </a:spcBef>
              <a:buNone/>
            </a:pPr>
            <a:r>
              <a:rPr lang="en-US" dirty="0">
                <a:latin typeface="+mj-lt"/>
              </a:rPr>
              <a:t>           Committee</a:t>
            </a:r>
          </a:p>
          <a:p>
            <a:pPr>
              <a:buNone/>
            </a:pPr>
            <a:endParaRPr lang="en-US" dirty="0"/>
          </a:p>
        </p:txBody>
      </p:sp>
      <p:pic>
        <p:nvPicPr>
          <p:cNvPr id="4099" name="Picture 3" descr="C:\Documents and Settings\kbrown\Local Settings\Temp\Temporary Internet Files\Content.IE5\1VW688D7\MC900240341[1].wmf"/>
          <p:cNvPicPr>
            <a:picLocks noChangeAspect="1" noChangeArrowheads="1"/>
          </p:cNvPicPr>
          <p:nvPr/>
        </p:nvPicPr>
        <p:blipFill>
          <a:blip r:embed="rId3" cstate="print"/>
          <a:srcRect/>
          <a:stretch>
            <a:fillRect/>
          </a:stretch>
        </p:blipFill>
        <p:spPr bwMode="auto">
          <a:xfrm>
            <a:off x="5410200" y="4267201"/>
            <a:ext cx="4648200" cy="2209799"/>
          </a:xfrm>
          <a:prstGeom prst="rect">
            <a:avLst/>
          </a:prstGeom>
          <a:noFill/>
        </p:spPr>
      </p:pic>
    </p:spTree>
    <p:extLst>
      <p:ext uri="{BB962C8B-B14F-4D97-AF65-F5344CB8AC3E}">
        <p14:creationId xmlns:p14="http://schemas.microsoft.com/office/powerpoint/2010/main" val="201888087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2131" y="274638"/>
            <a:ext cx="7708669" cy="1020762"/>
          </a:xfrm>
        </p:spPr>
        <p:txBody>
          <a:bodyPr>
            <a:normAutofit fontScale="90000"/>
          </a:bodyPr>
          <a:lstStyle/>
          <a:p>
            <a:r>
              <a:rPr lang="en-US" sz="3600" b="1" dirty="0"/>
              <a:t>Budget Analysis and Review Committee</a:t>
            </a:r>
            <a:br>
              <a:rPr lang="en-US" sz="3600" b="1" dirty="0"/>
            </a:br>
            <a:r>
              <a:rPr lang="en-US" b="1" dirty="0"/>
              <a:t>                         </a:t>
            </a:r>
            <a:r>
              <a:rPr lang="en-US" sz="2700" b="1" dirty="0"/>
              <a:t>- BARC -</a:t>
            </a:r>
          </a:p>
        </p:txBody>
      </p:sp>
      <p:sp>
        <p:nvSpPr>
          <p:cNvPr id="3" name="Content Placeholder 2"/>
          <p:cNvSpPr>
            <a:spLocks noGrp="1"/>
          </p:cNvSpPr>
          <p:nvPr>
            <p:ph sz="quarter" idx="1"/>
          </p:nvPr>
        </p:nvSpPr>
        <p:spPr>
          <a:xfrm>
            <a:off x="1138844" y="2022763"/>
            <a:ext cx="4595207" cy="4343400"/>
          </a:xfrm>
        </p:spPr>
        <p:txBody>
          <a:bodyPr>
            <a:normAutofit/>
          </a:bodyPr>
          <a:lstStyle/>
          <a:p>
            <a:pPr marL="0" indent="0">
              <a:buNone/>
            </a:pPr>
            <a:r>
              <a:rPr lang="en-US" sz="2100" dirty="0">
                <a:latin typeface="+mj-lt"/>
              </a:rPr>
              <a:t>BARC is a standing committee of  ALA Council, consisting of eight members serving non renewable terms:</a:t>
            </a:r>
          </a:p>
          <a:p>
            <a:pPr marL="0" indent="0">
              <a:spcBef>
                <a:spcPts val="0"/>
              </a:spcBef>
              <a:buNone/>
            </a:pPr>
            <a:r>
              <a:rPr lang="en-US" sz="2100" dirty="0">
                <a:latin typeface="+mj-lt"/>
              </a:rPr>
              <a:t>           - six members at large from </a:t>
            </a:r>
          </a:p>
          <a:p>
            <a:pPr marL="0" indent="0">
              <a:spcBef>
                <a:spcPts val="0"/>
              </a:spcBef>
              <a:buNone/>
            </a:pPr>
            <a:r>
              <a:rPr lang="en-US" sz="2100" dirty="0">
                <a:latin typeface="+mj-lt"/>
              </a:rPr>
              <a:t>             general membership</a:t>
            </a:r>
          </a:p>
          <a:p>
            <a:pPr marL="0" indent="0">
              <a:spcBef>
                <a:spcPts val="0"/>
              </a:spcBef>
              <a:buNone/>
            </a:pPr>
            <a:r>
              <a:rPr lang="en-US" sz="2100" dirty="0">
                <a:latin typeface="+mj-lt"/>
              </a:rPr>
              <a:t>           - two members from </a:t>
            </a:r>
          </a:p>
          <a:p>
            <a:pPr marL="0" indent="0">
              <a:spcBef>
                <a:spcPts val="0"/>
              </a:spcBef>
              <a:buNone/>
            </a:pPr>
            <a:r>
              <a:rPr lang="en-US" sz="2000" dirty="0">
                <a:latin typeface="+mj-lt"/>
              </a:rPr>
              <a:t>             Executive Board </a:t>
            </a:r>
            <a:r>
              <a:rPr lang="en-US" sz="1400" dirty="0">
                <a:latin typeface="+mj-lt"/>
              </a:rPr>
              <a:t>(staggered 2 year terms)</a:t>
            </a:r>
          </a:p>
          <a:p>
            <a:pPr marL="0" indent="0">
              <a:spcBef>
                <a:spcPts val="0"/>
              </a:spcBef>
              <a:buNone/>
            </a:pPr>
            <a:r>
              <a:rPr lang="en-US" sz="1400" dirty="0">
                <a:latin typeface="+mj-lt"/>
              </a:rPr>
              <a:t>                - </a:t>
            </a:r>
            <a:r>
              <a:rPr lang="en-US" sz="2100" dirty="0">
                <a:latin typeface="+mj-lt"/>
              </a:rPr>
              <a:t>ALA Treasurer is a member</a:t>
            </a:r>
          </a:p>
          <a:p>
            <a:pPr marL="0" indent="0">
              <a:buNone/>
            </a:pPr>
            <a:r>
              <a:rPr lang="en-US" sz="2100" dirty="0">
                <a:latin typeface="+mj-lt"/>
              </a:rPr>
              <a:t>Although the Executive Board has the fiduciary responsibility for the budget, BARC has the primary responsibility for detailed review and monitoring of the budget.</a:t>
            </a:r>
          </a:p>
        </p:txBody>
      </p:sp>
      <p:sp>
        <p:nvSpPr>
          <p:cNvPr id="4" name="Content Placeholder 3"/>
          <p:cNvSpPr>
            <a:spLocks noGrp="1"/>
          </p:cNvSpPr>
          <p:nvPr>
            <p:ph sz="quarter" idx="2"/>
          </p:nvPr>
        </p:nvSpPr>
        <p:spPr>
          <a:xfrm>
            <a:off x="6457950" y="1676400"/>
            <a:ext cx="4473286" cy="4343400"/>
          </a:xfrm>
        </p:spPr>
        <p:txBody>
          <a:bodyPr>
            <a:noAutofit/>
          </a:bodyPr>
          <a:lstStyle/>
          <a:p>
            <a:r>
              <a:rPr lang="en-US" sz="2100" dirty="0">
                <a:latin typeface="+mj-lt"/>
              </a:rPr>
              <a:t>Charged to review  proposed budget as forwarded from Executive Board within the context of the ALA strategic plan and annual priorities.</a:t>
            </a:r>
          </a:p>
          <a:p>
            <a:r>
              <a:rPr lang="en-US" sz="2100" dirty="0">
                <a:latin typeface="+mj-lt"/>
              </a:rPr>
              <a:t>Reviews current year’s budget  financial performance.</a:t>
            </a:r>
          </a:p>
          <a:p>
            <a:r>
              <a:rPr lang="en-US" sz="2100" dirty="0">
                <a:latin typeface="+mj-lt"/>
              </a:rPr>
              <a:t>Reviews resolutions from Council that may have potential financial implications.</a:t>
            </a:r>
          </a:p>
          <a:p>
            <a:r>
              <a:rPr lang="en-US" sz="2100" dirty="0">
                <a:latin typeface="+mj-lt"/>
              </a:rPr>
              <a:t>Makes budget recommendations to  Executive Board.</a:t>
            </a:r>
          </a:p>
          <a:p>
            <a:r>
              <a:rPr lang="en-US" sz="2100" dirty="0">
                <a:latin typeface="+mj-lt"/>
              </a:rPr>
              <a:t>Reports to Council on performance of budget.</a:t>
            </a:r>
          </a:p>
        </p:txBody>
      </p:sp>
    </p:spTree>
    <p:extLst>
      <p:ext uri="{BB962C8B-B14F-4D97-AF65-F5344CB8AC3E}">
        <p14:creationId xmlns:p14="http://schemas.microsoft.com/office/powerpoint/2010/main" val="338157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a:xfrm>
            <a:off x="2209800" y="304800"/>
            <a:ext cx="7772400" cy="914400"/>
          </a:xfrm>
        </p:spPr>
        <p:txBody>
          <a:bodyPr/>
          <a:lstStyle/>
          <a:p>
            <a:pPr algn="ctr" eaLnBrk="1" hangingPunct="1">
              <a:defRPr/>
            </a:pPr>
            <a:r>
              <a:rPr lang="en-US" b="1" dirty="0">
                <a:solidFill>
                  <a:schemeClr val="tx1"/>
                </a:solidFill>
                <a:effectLst/>
                <a:cs typeface="Arial" pitchFamily="34" charset="0"/>
              </a:rPr>
              <a:t>Council Referrals to BARC</a:t>
            </a:r>
            <a:r>
              <a:rPr lang="en-US" b="1" dirty="0">
                <a:cs typeface="Arial" pitchFamily="34" charset="0"/>
              </a:rPr>
              <a:t> </a:t>
            </a:r>
          </a:p>
        </p:txBody>
      </p:sp>
      <p:sp>
        <p:nvSpPr>
          <p:cNvPr id="16388" name="Text Box 3"/>
          <p:cNvSpPr txBox="1">
            <a:spLocks noChangeArrowheads="1"/>
          </p:cNvSpPr>
          <p:nvPr/>
        </p:nvSpPr>
        <p:spPr bwMode="auto">
          <a:xfrm>
            <a:off x="1886989" y="1676401"/>
            <a:ext cx="8753302" cy="6848029"/>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n-US" sz="2400" dirty="0">
                <a:latin typeface="+mj-lt"/>
                <a:cs typeface="Arial" pitchFamily="34" charset="0"/>
              </a:rPr>
              <a:t>BARC is charged with determining financial impact, if any, of any referrals from Council</a:t>
            </a:r>
          </a:p>
          <a:p>
            <a:pPr marL="342900" indent="-342900">
              <a:spcBef>
                <a:spcPct val="50000"/>
              </a:spcBef>
              <a:buFont typeface="Arial" panose="020B0604020202020204" pitchFamily="34" charset="0"/>
              <a:buChar char="•"/>
            </a:pPr>
            <a:r>
              <a:rPr lang="en-US" sz="2400" dirty="0">
                <a:latin typeface="+mj-lt"/>
                <a:cs typeface="Arial" pitchFamily="34" charset="0"/>
              </a:rPr>
              <a:t>BARC works closely with Resolutions Committee to provide a transparent review process for resolutions</a:t>
            </a:r>
          </a:p>
          <a:p>
            <a:pPr marL="342900" indent="-342900">
              <a:spcBef>
                <a:spcPct val="50000"/>
              </a:spcBef>
              <a:buFont typeface="Arial" panose="020B0604020202020204" pitchFamily="34" charset="0"/>
              <a:buChar char="•"/>
            </a:pPr>
            <a:r>
              <a:rPr lang="en-US" sz="2400" dirty="0">
                <a:latin typeface="+mj-lt"/>
                <a:cs typeface="Arial" pitchFamily="34" charset="0"/>
              </a:rPr>
              <a:t>BARC reports to Council on findings of financial impact analysis</a:t>
            </a:r>
          </a:p>
          <a:p>
            <a:pPr marL="342900" indent="-342900">
              <a:spcBef>
                <a:spcPct val="50000"/>
              </a:spcBef>
              <a:buFont typeface="Arial" panose="020B0604020202020204" pitchFamily="34" charset="0"/>
              <a:buChar char="•"/>
            </a:pPr>
            <a:r>
              <a:rPr lang="en-US" sz="2400" b="1" u="sng" dirty="0">
                <a:latin typeface="+mj-lt"/>
                <a:cs typeface="Arial" pitchFamily="34" charset="0"/>
              </a:rPr>
              <a:t>Recent Council Referrals to BARC</a:t>
            </a:r>
          </a:p>
          <a:p>
            <a:pPr marL="800100" lvl="1" indent="-342900">
              <a:spcBef>
                <a:spcPct val="50000"/>
              </a:spcBef>
              <a:buFont typeface="Arial" panose="020B0604020202020204" pitchFamily="34" charset="0"/>
              <a:buChar char="•"/>
            </a:pPr>
            <a:r>
              <a:rPr lang="en-US" sz="2400" dirty="0">
                <a:latin typeface="+mj-lt"/>
                <a:cs typeface="Arial" pitchFamily="34" charset="0"/>
              </a:rPr>
              <a:t>Services to Immigrants and Refugees</a:t>
            </a:r>
          </a:p>
          <a:p>
            <a:pPr marL="800100" lvl="1" indent="-342900">
              <a:spcBef>
                <a:spcPct val="50000"/>
              </a:spcBef>
              <a:buFont typeface="Arial" panose="020B0604020202020204" pitchFamily="34" charset="0"/>
              <a:buChar char="•"/>
            </a:pPr>
            <a:r>
              <a:rPr lang="en-US" sz="2400" dirty="0">
                <a:latin typeface="+mj-lt"/>
                <a:cs typeface="Arial" pitchFamily="34" charset="0"/>
              </a:rPr>
              <a:t>Fossil Fuel Investments in ALA Endowment</a:t>
            </a:r>
          </a:p>
          <a:p>
            <a:pPr marL="800100" lvl="1" indent="-342900">
              <a:spcBef>
                <a:spcPct val="50000"/>
              </a:spcBef>
              <a:buFont typeface="Arial" panose="020B0604020202020204" pitchFamily="34" charset="0"/>
              <a:buChar char="•"/>
            </a:pPr>
            <a:r>
              <a:rPr lang="en-US" sz="2400" dirty="0">
                <a:latin typeface="+mj-lt"/>
                <a:cs typeface="Arial" pitchFamily="34" charset="0"/>
              </a:rPr>
              <a:t>Roadblocks to Diversity Leaderships</a:t>
            </a:r>
          </a:p>
          <a:p>
            <a:pPr>
              <a:spcBef>
                <a:spcPct val="50000"/>
              </a:spcBef>
            </a:pPr>
            <a:endParaRPr lang="en-US" sz="2000" dirty="0">
              <a:latin typeface="+mj-lt"/>
              <a:cs typeface="Arial" pitchFamily="34" charset="0"/>
            </a:endParaRPr>
          </a:p>
          <a:p>
            <a:pPr>
              <a:spcBef>
                <a:spcPct val="50000"/>
              </a:spcBef>
              <a:buFont typeface="Wingdings" pitchFamily="2" charset="2"/>
              <a:buChar char="§"/>
            </a:pPr>
            <a:endParaRPr lang="en-US" sz="2200" dirty="0">
              <a:cs typeface="Times New Roman" pitchFamily="18" charset="0"/>
            </a:endParaRPr>
          </a:p>
          <a:p>
            <a:pPr marL="342900" indent="-342900">
              <a:buFont typeface="Arial" panose="020B0604020202020204" pitchFamily="34" charset="0"/>
              <a:buChar char="•"/>
            </a:pPr>
            <a:endParaRPr lang="en-US" sz="2200" dirty="0"/>
          </a:p>
          <a:p>
            <a:pPr marL="342900" indent="-342900">
              <a:spcBef>
                <a:spcPct val="50000"/>
              </a:spcBef>
              <a:buFont typeface="Arial" panose="020B0604020202020204" pitchFamily="34" charset="0"/>
              <a:buChar char="•"/>
            </a:pPr>
            <a:endParaRPr lang="en-US" sz="2200" dirty="0">
              <a:cs typeface="Times New Roman" pitchFamily="18" charset="0"/>
            </a:endParaRPr>
          </a:p>
          <a:p>
            <a:pPr marL="342900" indent="-342900">
              <a:spcBef>
                <a:spcPct val="50000"/>
              </a:spcBef>
              <a:buFont typeface="Arial" panose="020B0604020202020204" pitchFamily="34" charset="0"/>
              <a:buChar char="•"/>
            </a:pPr>
            <a:endParaRPr lang="en-US" sz="2200" dirty="0"/>
          </a:p>
        </p:txBody>
      </p:sp>
    </p:spTree>
    <p:extLst>
      <p:ext uri="{BB962C8B-B14F-4D97-AF65-F5344CB8AC3E}">
        <p14:creationId xmlns:p14="http://schemas.microsoft.com/office/powerpoint/2010/main" val="731139734"/>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379</TotalTime>
  <Words>3499</Words>
  <Application>Microsoft Office PowerPoint</Application>
  <PresentationFormat>Widescreen</PresentationFormat>
  <Paragraphs>443</Paragraphs>
  <Slides>23</Slides>
  <Notes>23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3" baseType="lpstr">
      <vt:lpstr>ＭＳ Ｐゴシック</vt:lpstr>
      <vt:lpstr>Arial</vt:lpstr>
      <vt:lpstr>Calibri</vt:lpstr>
      <vt:lpstr>Cambria</vt:lpstr>
      <vt:lpstr>Perpetua</vt:lpstr>
      <vt:lpstr>Times New Roman</vt:lpstr>
      <vt:lpstr>Wingdings</vt:lpstr>
      <vt:lpstr>Wingdings 2</vt:lpstr>
      <vt:lpstr>Office Theme</vt:lpstr>
      <vt:lpstr>Worksheet</vt:lpstr>
      <vt:lpstr>Council Financial Orientation </vt:lpstr>
      <vt:lpstr>The Process Starts and  Ends with Your Actions</vt:lpstr>
      <vt:lpstr>Sources of ALA Revenue</vt:lpstr>
      <vt:lpstr>Where Does Your ALA Dollar Go?</vt:lpstr>
      <vt:lpstr>ALA Operating Structure</vt:lpstr>
      <vt:lpstr>The ALA Strategic Directions &amp; Five Year Financial Plan How Do We Achieve the ALA’s Mission and Fund It? </vt:lpstr>
      <vt:lpstr>Who are Key Stakeholders in   Development of ALA Budget ?</vt:lpstr>
      <vt:lpstr>Budget Analysis and Review Committee                          - BARC -</vt:lpstr>
      <vt:lpstr>Council Referrals to BARC </vt:lpstr>
      <vt:lpstr>ALA’s Annual Budget Process How Do We Set Priorities and Allocate Resources Annually? </vt:lpstr>
      <vt:lpstr>Other Important Information to Know</vt:lpstr>
      <vt:lpstr> The ALA Operating Agreement </vt:lpstr>
      <vt:lpstr>An Important Aspect of the Operating Agreement</vt:lpstr>
      <vt:lpstr>The FY 2017 Indirect Cost Rate – 26.4%</vt:lpstr>
      <vt:lpstr>General Fund Net Revenue Sources – 2017    - and other support - </vt:lpstr>
      <vt:lpstr>Eight Month Financial Results Ending 4-30-18 - Total ALA -</vt:lpstr>
      <vt:lpstr>Key Initiatives/Additional Investments  in FY 19 Proposed Budget</vt:lpstr>
      <vt:lpstr>FY19 Preliminary Budget Details (The Numbers Behind Our Plan for FY19)</vt:lpstr>
      <vt:lpstr>ALA’s Balance Sheet as of FYE 2017</vt:lpstr>
      <vt:lpstr>A Need to Transition - Keeping with Policy -</vt:lpstr>
      <vt:lpstr>ALA Fiscal Year 2019 Budgetary Ceiling</vt:lpstr>
      <vt:lpstr>   ALA Fiscal Year 2019Annual Estimates of Income              </vt:lpstr>
      <vt:lpstr> Additional Useful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Council Financial Orientation</dc:title>
  <dc:creator>Susan Hildreth</dc:creator>
  <cp:lastModifiedBy>Lois Ann Gregory-Wood</cp:lastModifiedBy>
  <cp:revision>47</cp:revision>
  <dcterms:created xsi:type="dcterms:W3CDTF">2018-05-15T01:31:10Z</dcterms:created>
  <dcterms:modified xsi:type="dcterms:W3CDTF">2018-06-19T14:15:28Z</dcterms:modified>
</cp:coreProperties>
</file>